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84" r:id="rId2"/>
  </p:sldMasterIdLst>
  <p:notesMasterIdLst>
    <p:notesMasterId r:id="rId37"/>
  </p:notesMasterIdLst>
  <p:sldIdLst>
    <p:sldId id="2147378863" r:id="rId3"/>
    <p:sldId id="2147378979" r:id="rId4"/>
    <p:sldId id="2147378858" r:id="rId5"/>
    <p:sldId id="2147378812" r:id="rId6"/>
    <p:sldId id="491" r:id="rId7"/>
    <p:sldId id="2147378951" r:id="rId8"/>
    <p:sldId id="2147378871" r:id="rId9"/>
    <p:sldId id="2147378864" r:id="rId10"/>
    <p:sldId id="2147378935" r:id="rId11"/>
    <p:sldId id="2147378859" r:id="rId12"/>
    <p:sldId id="2147378866" r:id="rId13"/>
    <p:sldId id="2147378976" r:id="rId14"/>
    <p:sldId id="2147378972" r:id="rId15"/>
    <p:sldId id="3819" r:id="rId16"/>
    <p:sldId id="2147378971" r:id="rId17"/>
    <p:sldId id="2147378908" r:id="rId18"/>
    <p:sldId id="2147378909" r:id="rId19"/>
    <p:sldId id="2147378980" r:id="rId20"/>
    <p:sldId id="2147378947" r:id="rId21"/>
    <p:sldId id="2147378961" r:id="rId22"/>
    <p:sldId id="2147378962" r:id="rId23"/>
    <p:sldId id="2147378869" r:id="rId24"/>
    <p:sldId id="2147378966" r:id="rId25"/>
    <p:sldId id="2147378967" r:id="rId26"/>
    <p:sldId id="2147378843" r:id="rId27"/>
    <p:sldId id="2147378892" r:id="rId28"/>
    <p:sldId id="2147378893" r:id="rId29"/>
    <p:sldId id="2147378978" r:id="rId30"/>
    <p:sldId id="2147378862" r:id="rId31"/>
    <p:sldId id="2147378878" r:id="rId32"/>
    <p:sldId id="2147378833" r:id="rId33"/>
    <p:sldId id="2147378977" r:id="rId34"/>
    <p:sldId id="2147378865" r:id="rId35"/>
    <p:sldId id="2147378921" r:id="rId36"/>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863DE0-1E7A-4B11-9ED0-1C2E91150790}" v="3" dt="2025-05-07T00:52:55.3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2" y="1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45"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8/10/relationships/authors" Target="author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46" Type="http://schemas.openxmlformats.org/officeDocument/2006/relationships/customXml" Target="../customXml/item3.xml"/><Relationship Id="rId20" Type="http://schemas.openxmlformats.org/officeDocument/2006/relationships/slide" Target="slides/slide18.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44D3225D-6AF7-459A-90A5-164FD21D95D8}" type="datetimeFigureOut">
              <a:rPr kumimoji="1" lang="ja-JP" altLang="en-US" smtClean="0"/>
              <a:t>2025/5/7</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C2AE9325-B3BB-4042-B1D1-702C870F33BA}" type="slidenum">
              <a:rPr kumimoji="1" lang="ja-JP" altLang="en-US" smtClean="0"/>
              <a:t>‹#›</a:t>
            </a:fld>
            <a:endParaRPr kumimoji="1" lang="ja-JP" altLang="en-US"/>
          </a:p>
        </p:txBody>
      </p:sp>
    </p:spTree>
    <p:extLst>
      <p:ext uri="{BB962C8B-B14F-4D97-AF65-F5344CB8AC3E}">
        <p14:creationId xmlns:p14="http://schemas.microsoft.com/office/powerpoint/2010/main" val="283549135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2AE9325-B3BB-4042-B1D1-702C870F33BA}" type="slidenum">
              <a:rPr kumimoji="1" lang="ja-JP" altLang="en-US" smtClean="0"/>
              <a:t>1</a:t>
            </a:fld>
            <a:endParaRPr kumimoji="1" lang="ja-JP" altLang="en-US"/>
          </a:p>
        </p:txBody>
      </p:sp>
    </p:spTree>
    <p:extLst>
      <p:ext uri="{BB962C8B-B14F-4D97-AF65-F5344CB8AC3E}">
        <p14:creationId xmlns:p14="http://schemas.microsoft.com/office/powerpoint/2010/main" val="2847959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1468438"/>
            <a:ext cx="5283200" cy="39624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E6B73FBF-E4EA-4EA4-8F27-567EB9EFF0E4}" type="slidenum">
              <a:rPr kumimoji="1" lang="ja-JP" altLang="en-US" smtClean="0"/>
              <a:t>12</a:t>
            </a:fld>
            <a:endParaRPr kumimoji="1" lang="ja-JP" altLang="en-US"/>
          </a:p>
        </p:txBody>
      </p:sp>
    </p:spTree>
    <p:extLst>
      <p:ext uri="{BB962C8B-B14F-4D97-AF65-F5344CB8AC3E}">
        <p14:creationId xmlns:p14="http://schemas.microsoft.com/office/powerpoint/2010/main" val="3712649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1468438"/>
            <a:ext cx="5283200" cy="3962400"/>
          </a:xfrm>
        </p:spPr>
      </p:sp>
      <p:sp>
        <p:nvSpPr>
          <p:cNvPr id="3" name="ノート プレースホルダー 2"/>
          <p:cNvSpPr>
            <a:spLocks noGrp="1"/>
          </p:cNvSpPr>
          <p:nvPr>
            <p:ph type="body" idx="1"/>
          </p:nvPr>
        </p:nvSpPr>
        <p:spPr/>
        <p:txBody>
          <a:bodyPr/>
          <a:lstStyle/>
          <a:p>
            <a:endParaRPr kumimoji="1" lang="ja-JP" altLang="en-US" sz="1800"/>
          </a:p>
        </p:txBody>
      </p:sp>
      <p:sp>
        <p:nvSpPr>
          <p:cNvPr id="4" name="スライド番号プレースホルダー 3"/>
          <p:cNvSpPr>
            <a:spLocks noGrp="1"/>
          </p:cNvSpPr>
          <p:nvPr>
            <p:ph type="sldNum" sz="quarter" idx="5"/>
          </p:nvPr>
        </p:nvSpPr>
        <p:spPr/>
        <p:txBody>
          <a:bodyPr/>
          <a:lstStyle/>
          <a:p>
            <a:fld id="{E6B73FBF-E4EA-4EA4-8F27-567EB9EFF0E4}" type="slidenum">
              <a:rPr kumimoji="1" lang="ja-JP" altLang="en-US" smtClean="0"/>
              <a:t>13</a:t>
            </a:fld>
            <a:endParaRPr kumimoji="1" lang="ja-JP" altLang="en-US"/>
          </a:p>
        </p:txBody>
      </p:sp>
    </p:spTree>
    <p:extLst>
      <p:ext uri="{BB962C8B-B14F-4D97-AF65-F5344CB8AC3E}">
        <p14:creationId xmlns:p14="http://schemas.microsoft.com/office/powerpoint/2010/main" val="176366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968297-C64D-4DF4-99EF-B2D3A866B332}" type="slidenum">
              <a:rPr kumimoji="1" lang="ja-JP" altLang="en-US" smtClean="0"/>
              <a:t>14</a:t>
            </a:fld>
            <a:endParaRPr kumimoji="1" lang="ja-JP" altLang="en-US"/>
          </a:p>
        </p:txBody>
      </p:sp>
    </p:spTree>
    <p:extLst>
      <p:ext uri="{BB962C8B-B14F-4D97-AF65-F5344CB8AC3E}">
        <p14:creationId xmlns:p14="http://schemas.microsoft.com/office/powerpoint/2010/main" val="4002289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968297-C64D-4DF4-99EF-B2D3A866B332}" type="slidenum">
              <a:rPr kumimoji="1" lang="ja-JP" altLang="en-US" smtClean="0"/>
              <a:t>15</a:t>
            </a:fld>
            <a:endParaRPr kumimoji="1" lang="ja-JP" altLang="en-US"/>
          </a:p>
        </p:txBody>
      </p:sp>
    </p:spTree>
    <p:extLst>
      <p:ext uri="{BB962C8B-B14F-4D97-AF65-F5344CB8AC3E}">
        <p14:creationId xmlns:p14="http://schemas.microsoft.com/office/powerpoint/2010/main" val="3685120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968297-C64D-4DF4-99EF-B2D3A866B332}" type="slidenum">
              <a:rPr kumimoji="1" lang="ja-JP" altLang="en-US" smtClean="0"/>
              <a:t>16</a:t>
            </a:fld>
            <a:endParaRPr kumimoji="1" lang="ja-JP" altLang="en-US"/>
          </a:p>
        </p:txBody>
      </p:sp>
    </p:spTree>
    <p:extLst>
      <p:ext uri="{BB962C8B-B14F-4D97-AF65-F5344CB8AC3E}">
        <p14:creationId xmlns:p14="http://schemas.microsoft.com/office/powerpoint/2010/main" val="3231152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0CB4F4-6591-4620-904A-E441008F1496}"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715674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2968297-C64D-4DF4-99EF-B2D3A866B332}" type="slidenum">
              <a:rPr kumimoji="1" lang="ja-JP" altLang="en-US" smtClean="0"/>
              <a:t>19</a:t>
            </a:fld>
            <a:endParaRPr kumimoji="1" lang="ja-JP" altLang="en-US"/>
          </a:p>
        </p:txBody>
      </p:sp>
    </p:spTree>
    <p:extLst>
      <p:ext uri="{BB962C8B-B14F-4D97-AF65-F5344CB8AC3E}">
        <p14:creationId xmlns:p14="http://schemas.microsoft.com/office/powerpoint/2010/main" val="2482484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968297-C64D-4DF4-99EF-B2D3A866B332}" type="slidenum">
              <a:rPr kumimoji="1" lang="ja-JP" altLang="en-US" smtClean="0"/>
              <a:t>22</a:t>
            </a:fld>
            <a:endParaRPr kumimoji="1" lang="ja-JP" altLang="en-US"/>
          </a:p>
        </p:txBody>
      </p:sp>
    </p:spTree>
    <p:extLst>
      <p:ext uri="{BB962C8B-B14F-4D97-AF65-F5344CB8AC3E}">
        <p14:creationId xmlns:p14="http://schemas.microsoft.com/office/powerpoint/2010/main" val="32283036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en-US" altLang="ja-JP" sz="1200" b="1" strike="noStrike">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C2AE9325-B3BB-4042-B1D1-702C870F33BA}" type="slidenum">
              <a:rPr kumimoji="1" lang="ja-JP" altLang="en-US" smtClean="0"/>
              <a:t>23</a:t>
            </a:fld>
            <a:endParaRPr kumimoji="1" lang="ja-JP" altLang="en-US"/>
          </a:p>
        </p:txBody>
      </p:sp>
    </p:spTree>
    <p:extLst>
      <p:ext uri="{BB962C8B-B14F-4D97-AF65-F5344CB8AC3E}">
        <p14:creationId xmlns:p14="http://schemas.microsoft.com/office/powerpoint/2010/main" val="12468041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968297-C64D-4DF4-99EF-B2D3A866B332}" type="slidenum">
              <a:rPr kumimoji="1" lang="ja-JP" altLang="en-US" smtClean="0"/>
              <a:t>24</a:t>
            </a:fld>
            <a:endParaRPr kumimoji="1" lang="ja-JP" altLang="en-US"/>
          </a:p>
        </p:txBody>
      </p:sp>
    </p:spTree>
    <p:extLst>
      <p:ext uri="{BB962C8B-B14F-4D97-AF65-F5344CB8AC3E}">
        <p14:creationId xmlns:p14="http://schemas.microsoft.com/office/powerpoint/2010/main" val="3402240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D0CB4F4-6591-4620-904A-E441008F1496}" type="slidenum">
              <a:rPr kumimoji="1" lang="ja-JP" altLang="en-US" smtClean="0"/>
              <a:t>2</a:t>
            </a:fld>
            <a:endParaRPr kumimoji="1" lang="ja-JP" altLang="en-US"/>
          </a:p>
        </p:txBody>
      </p:sp>
    </p:spTree>
    <p:extLst>
      <p:ext uri="{BB962C8B-B14F-4D97-AF65-F5344CB8AC3E}">
        <p14:creationId xmlns:p14="http://schemas.microsoft.com/office/powerpoint/2010/main" val="11945695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6B73FBF-E4EA-4EA4-8F27-567EB9EFF0E4}" type="slidenum">
              <a:rPr kumimoji="1" lang="ja-JP" altLang="en-US" smtClean="0"/>
              <a:t>25</a:t>
            </a:fld>
            <a:endParaRPr kumimoji="1" lang="ja-JP" altLang="en-US"/>
          </a:p>
        </p:txBody>
      </p:sp>
    </p:spTree>
    <p:extLst>
      <p:ext uri="{BB962C8B-B14F-4D97-AF65-F5344CB8AC3E}">
        <p14:creationId xmlns:p14="http://schemas.microsoft.com/office/powerpoint/2010/main" val="5322566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D0CB4F4-6591-4620-904A-E441008F1496}" type="slidenum">
              <a:rPr kumimoji="1" lang="ja-JP" altLang="en-US" smtClean="0"/>
              <a:t>27</a:t>
            </a:fld>
            <a:endParaRPr kumimoji="1" lang="ja-JP" altLang="en-US"/>
          </a:p>
        </p:txBody>
      </p:sp>
    </p:spTree>
    <p:extLst>
      <p:ext uri="{BB962C8B-B14F-4D97-AF65-F5344CB8AC3E}">
        <p14:creationId xmlns:p14="http://schemas.microsoft.com/office/powerpoint/2010/main" val="30034586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2AE9325-B3BB-4042-B1D1-702C870F33BA}" type="slidenum">
              <a:rPr kumimoji="1" lang="ja-JP" altLang="en-US" smtClean="0"/>
              <a:t>28</a:t>
            </a:fld>
            <a:endParaRPr kumimoji="1" lang="ja-JP" altLang="en-US"/>
          </a:p>
        </p:txBody>
      </p:sp>
    </p:spTree>
    <p:extLst>
      <p:ext uri="{BB962C8B-B14F-4D97-AF65-F5344CB8AC3E}">
        <p14:creationId xmlns:p14="http://schemas.microsoft.com/office/powerpoint/2010/main" val="18942205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B73FBF-E4EA-4EA4-8F27-567EB9EFF0E4}"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2597045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B73FBF-E4EA-4EA4-8F27-567EB9EFF0E4}"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9329959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800">
              <a:effectLst/>
              <a:ea typeface="ＭＳ ゴシック" panose="020B0609070205080204" pitchFamily="49"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62968297-C64D-4DF4-99EF-B2D3A866B332}" type="slidenum">
              <a:rPr kumimoji="1" lang="ja-JP" altLang="en-US" smtClean="0"/>
              <a:t>32</a:t>
            </a:fld>
            <a:endParaRPr kumimoji="1" lang="ja-JP" altLang="en-US"/>
          </a:p>
        </p:txBody>
      </p:sp>
    </p:spTree>
    <p:extLst>
      <p:ext uri="{BB962C8B-B14F-4D97-AF65-F5344CB8AC3E}">
        <p14:creationId xmlns:p14="http://schemas.microsoft.com/office/powerpoint/2010/main" val="2860653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D0CB4F4-6591-4620-904A-E441008F1496}" type="slidenum">
              <a:rPr kumimoji="1" lang="ja-JP" altLang="en-US" smtClean="0"/>
              <a:t>3</a:t>
            </a:fld>
            <a:endParaRPr kumimoji="1" lang="ja-JP" altLang="en-US"/>
          </a:p>
        </p:txBody>
      </p:sp>
    </p:spTree>
    <p:extLst>
      <p:ext uri="{BB962C8B-B14F-4D97-AF65-F5344CB8AC3E}">
        <p14:creationId xmlns:p14="http://schemas.microsoft.com/office/powerpoint/2010/main" val="1722535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5F354D-BD2A-4686-A416-5051F3253C32}"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596957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0CB4F4-6591-4620-904A-E441008F1496}"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81222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D0CB4F4-6591-4620-904A-E441008F1496}" type="slidenum">
              <a:rPr kumimoji="1" lang="ja-JP" altLang="en-US" smtClean="0"/>
              <a:t>6</a:t>
            </a:fld>
            <a:endParaRPr kumimoji="1" lang="ja-JP" altLang="en-US"/>
          </a:p>
        </p:txBody>
      </p:sp>
    </p:spTree>
    <p:extLst>
      <p:ext uri="{BB962C8B-B14F-4D97-AF65-F5344CB8AC3E}">
        <p14:creationId xmlns:p14="http://schemas.microsoft.com/office/powerpoint/2010/main" val="1209280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968297-C64D-4DF4-99EF-B2D3A866B332}" type="slidenum">
              <a:rPr kumimoji="1" lang="ja-JP" altLang="en-US" smtClean="0"/>
              <a:t>8</a:t>
            </a:fld>
            <a:endParaRPr kumimoji="1" lang="ja-JP" altLang="en-US"/>
          </a:p>
        </p:txBody>
      </p:sp>
    </p:spTree>
    <p:extLst>
      <p:ext uri="{BB962C8B-B14F-4D97-AF65-F5344CB8AC3E}">
        <p14:creationId xmlns:p14="http://schemas.microsoft.com/office/powerpoint/2010/main" val="3063779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968297-C64D-4DF4-99EF-B2D3A866B332}" type="slidenum">
              <a:rPr kumimoji="1" lang="ja-JP" altLang="en-US" smtClean="0"/>
              <a:t>9</a:t>
            </a:fld>
            <a:endParaRPr kumimoji="1" lang="ja-JP" altLang="en-US"/>
          </a:p>
        </p:txBody>
      </p:sp>
    </p:spTree>
    <p:extLst>
      <p:ext uri="{BB962C8B-B14F-4D97-AF65-F5344CB8AC3E}">
        <p14:creationId xmlns:p14="http://schemas.microsoft.com/office/powerpoint/2010/main" val="2878964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968297-C64D-4DF4-99EF-B2D3A866B332}" type="slidenum">
              <a:rPr kumimoji="1" lang="ja-JP" altLang="en-US" smtClean="0"/>
              <a:t>11</a:t>
            </a:fld>
            <a:endParaRPr kumimoji="1" lang="ja-JP" altLang="en-US"/>
          </a:p>
        </p:txBody>
      </p:sp>
    </p:spTree>
    <p:extLst>
      <p:ext uri="{BB962C8B-B14F-4D97-AF65-F5344CB8AC3E}">
        <p14:creationId xmlns:p14="http://schemas.microsoft.com/office/powerpoint/2010/main" val="110580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31AEBAF3-F3AE-44A2-AEC1-EBE2CA4D9F05}" type="datetime1">
              <a:rPr kumimoji="1" lang="ja-JP" altLang="en-US" smtClean="0"/>
              <a:t>2025/5/7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D68E87A-1C08-4DEB-996E-5B06F9158F82}" type="slidenum">
              <a:rPr kumimoji="1" lang="ja-JP" altLang="en-US" smtClean="0"/>
              <a:t>‹#›</a:t>
            </a:fld>
            <a:endParaRPr kumimoji="1" lang="ja-JP" altLang="en-US"/>
          </a:p>
        </p:txBody>
      </p:sp>
    </p:spTree>
    <p:extLst>
      <p:ext uri="{BB962C8B-B14F-4D97-AF65-F5344CB8AC3E}">
        <p14:creationId xmlns:p14="http://schemas.microsoft.com/office/powerpoint/2010/main" val="370391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7" name="スライド番号プレースホルダー 5"/>
          <p:cNvSpPr>
            <a:spLocks noGrp="1"/>
          </p:cNvSpPr>
          <p:nvPr>
            <p:ph type="sldNum" sz="quarter" idx="12"/>
          </p:nvPr>
        </p:nvSpPr>
        <p:spPr>
          <a:xfrm>
            <a:off x="8383945" y="6397917"/>
            <a:ext cx="664615" cy="360000"/>
          </a:xfrm>
        </p:spPr>
        <p:txBody>
          <a:bodyPr anchor="b"/>
          <a:lstStyle>
            <a:lvl1pPr>
              <a:defRPr sz="1015" b="0"/>
            </a:lvl1pPr>
          </a:lstStyle>
          <a:p>
            <a:fld id="{98EB01F7-AE13-40A6-9B59-6579ED70061B}" type="slidenum">
              <a:rPr kumimoji="1" lang="ja-JP" altLang="en-US" smtClean="0">
                <a:latin typeface="Meiryo UI" panose="020B0604030504040204" pitchFamily="50" charset="-128"/>
                <a:ea typeface="Meiryo UI" panose="020B0604030504040204" pitchFamily="50" charset="-128"/>
              </a:rPr>
              <a:pPr/>
              <a:t>‹#›</a:t>
            </a:fld>
            <a:endParaRPr kumimoji="1"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88305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650D64C-553A-4584-A462-65112511B2B8}" type="datetime1">
              <a:rPr kumimoji="1" lang="ja-JP" altLang="en-US" smtClean="0"/>
              <a:t>2025/5/7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D68E87A-1C08-4DEB-996E-5B06F9158F82}" type="slidenum">
              <a:rPr kumimoji="1" lang="ja-JP" altLang="en-US" smtClean="0"/>
              <a:t>‹#›</a:t>
            </a:fld>
            <a:endParaRPr kumimoji="1" lang="ja-JP" altLang="en-US"/>
          </a:p>
        </p:txBody>
      </p:sp>
    </p:spTree>
    <p:extLst>
      <p:ext uri="{BB962C8B-B14F-4D97-AF65-F5344CB8AC3E}">
        <p14:creationId xmlns:p14="http://schemas.microsoft.com/office/powerpoint/2010/main" val="3540956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5667DF7F-DE9D-4D5B-A4E6-98F79B904D29}" type="datetime1">
              <a:rPr kumimoji="1" lang="ja-JP" altLang="en-US" smtClean="0"/>
              <a:t>2025/5/7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D68E87A-1C08-4DEB-996E-5B06F9158F82}" type="slidenum">
              <a:rPr kumimoji="1" lang="ja-JP" altLang="en-US" smtClean="0"/>
              <a:t>‹#›</a:t>
            </a:fld>
            <a:endParaRPr kumimoji="1" lang="ja-JP" altLang="en-US"/>
          </a:p>
        </p:txBody>
      </p:sp>
    </p:spTree>
    <p:extLst>
      <p:ext uri="{BB962C8B-B14F-4D97-AF65-F5344CB8AC3E}">
        <p14:creationId xmlns:p14="http://schemas.microsoft.com/office/powerpoint/2010/main" val="3974427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FAFEF8BB-6CBF-4D31-89BC-EA1D647CB139}" type="datetime1">
              <a:rPr kumimoji="1" lang="ja-JP" altLang="en-US" smtClean="0"/>
              <a:t>2025/5/7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D68E87A-1C08-4DEB-996E-5B06F9158F82}" type="slidenum">
              <a:rPr kumimoji="1" lang="ja-JP" altLang="en-US" smtClean="0"/>
              <a:t>‹#›</a:t>
            </a:fld>
            <a:endParaRPr kumimoji="1" lang="ja-JP" altLang="en-US"/>
          </a:p>
        </p:txBody>
      </p:sp>
    </p:spTree>
    <p:extLst>
      <p:ext uri="{BB962C8B-B14F-4D97-AF65-F5344CB8AC3E}">
        <p14:creationId xmlns:p14="http://schemas.microsoft.com/office/powerpoint/2010/main" val="23734033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1C497A6-4D6A-495F-BAD2-4030739E0FC7}" type="datetime1">
              <a:rPr kumimoji="1" lang="ja-JP" altLang="en-US" smtClean="0"/>
              <a:t>2025/5/7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D68E87A-1C08-4DEB-996E-5B06F9158F82}" type="slidenum">
              <a:rPr kumimoji="1" lang="ja-JP" altLang="en-US" smtClean="0"/>
              <a:t>‹#›</a:t>
            </a:fld>
            <a:endParaRPr kumimoji="1" lang="ja-JP" altLang="en-US"/>
          </a:p>
        </p:txBody>
      </p:sp>
    </p:spTree>
    <p:extLst>
      <p:ext uri="{BB962C8B-B14F-4D97-AF65-F5344CB8AC3E}">
        <p14:creationId xmlns:p14="http://schemas.microsoft.com/office/powerpoint/2010/main" val="9939737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1D752BC-C771-4FB7-B420-FD5EF9146C62}" type="datetime1">
              <a:rPr kumimoji="1" lang="ja-JP" altLang="en-US" smtClean="0"/>
              <a:t>2025/5/7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D68E87A-1C08-4DEB-996E-5B06F9158F82}" type="slidenum">
              <a:rPr kumimoji="1" lang="ja-JP" altLang="en-US" smtClean="0"/>
              <a:t>‹#›</a:t>
            </a:fld>
            <a:endParaRPr kumimoji="1" lang="ja-JP" altLang="en-US"/>
          </a:p>
        </p:txBody>
      </p:sp>
    </p:spTree>
    <p:extLst>
      <p:ext uri="{BB962C8B-B14F-4D97-AF65-F5344CB8AC3E}">
        <p14:creationId xmlns:p14="http://schemas.microsoft.com/office/powerpoint/2010/main" val="1541840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3D01AC83-C4E2-4014-A354-B046B206C78F}" type="datetime1">
              <a:rPr kumimoji="1" lang="ja-JP" altLang="en-US" smtClean="0"/>
              <a:t>2025/5/7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D68E87A-1C08-4DEB-996E-5B06F9158F82}" type="slidenum">
              <a:rPr kumimoji="1" lang="ja-JP" altLang="en-US" smtClean="0"/>
              <a:t>‹#›</a:t>
            </a:fld>
            <a:endParaRPr kumimoji="1" lang="ja-JP" altLang="en-US"/>
          </a:p>
        </p:txBody>
      </p:sp>
    </p:spTree>
    <p:extLst>
      <p:ext uri="{BB962C8B-B14F-4D97-AF65-F5344CB8AC3E}">
        <p14:creationId xmlns:p14="http://schemas.microsoft.com/office/powerpoint/2010/main" val="2411199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EFFB7FEE-700F-40D0-B469-ECF9324F99D3}" type="datetime1">
              <a:rPr kumimoji="1" lang="ja-JP" altLang="en-US" smtClean="0"/>
              <a:t>2025/5/7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D68E87A-1C08-4DEB-996E-5B06F9158F82}" type="slidenum">
              <a:rPr kumimoji="1" lang="ja-JP" altLang="en-US" smtClean="0"/>
              <a:t>‹#›</a:t>
            </a:fld>
            <a:endParaRPr kumimoji="1" lang="ja-JP" altLang="en-US"/>
          </a:p>
        </p:txBody>
      </p:sp>
    </p:spTree>
    <p:extLst>
      <p:ext uri="{BB962C8B-B14F-4D97-AF65-F5344CB8AC3E}">
        <p14:creationId xmlns:p14="http://schemas.microsoft.com/office/powerpoint/2010/main" val="33579728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C236FE77-2948-4EA1-A7E5-6765D8A14CDE}" type="datetime1">
              <a:rPr kumimoji="1" lang="ja-JP" altLang="en-US" smtClean="0"/>
              <a:t>2025/5/7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D68E87A-1C08-4DEB-996E-5B06F9158F82}" type="slidenum">
              <a:rPr kumimoji="1" lang="ja-JP" altLang="en-US" smtClean="0"/>
              <a:t>‹#›</a:t>
            </a:fld>
            <a:endParaRPr kumimoji="1" lang="ja-JP" altLang="en-US"/>
          </a:p>
        </p:txBody>
      </p:sp>
    </p:spTree>
    <p:extLst>
      <p:ext uri="{BB962C8B-B14F-4D97-AF65-F5344CB8AC3E}">
        <p14:creationId xmlns:p14="http://schemas.microsoft.com/office/powerpoint/2010/main" val="26016809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AAFAC9-7FC4-4D64-8F76-8CEEF536F005}" type="datetime1">
              <a:rPr kumimoji="1" lang="ja-JP" altLang="en-US" smtClean="0"/>
              <a:t>2025/5/7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D68E87A-1C08-4DEB-996E-5B06F9158F82}" type="slidenum">
              <a:rPr kumimoji="1" lang="ja-JP" altLang="en-US" smtClean="0"/>
              <a:t>‹#›</a:t>
            </a:fld>
            <a:endParaRPr kumimoji="1" lang="ja-JP" altLang="en-US"/>
          </a:p>
        </p:txBody>
      </p:sp>
    </p:spTree>
    <p:extLst>
      <p:ext uri="{BB962C8B-B14F-4D97-AF65-F5344CB8AC3E}">
        <p14:creationId xmlns:p14="http://schemas.microsoft.com/office/powerpoint/2010/main" val="98739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AD4155BF-53E6-4BC6-9E21-328EE7210086}" type="datetime1">
              <a:rPr kumimoji="1" lang="ja-JP" altLang="en-US" smtClean="0"/>
              <a:t>2025/5/7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D68E87A-1C08-4DEB-996E-5B06F9158F82}" type="slidenum">
              <a:rPr kumimoji="1" lang="ja-JP" altLang="en-US" smtClean="0"/>
              <a:t>‹#›</a:t>
            </a:fld>
            <a:endParaRPr kumimoji="1" lang="ja-JP" altLang="en-US"/>
          </a:p>
        </p:txBody>
      </p:sp>
    </p:spTree>
    <p:extLst>
      <p:ext uri="{BB962C8B-B14F-4D97-AF65-F5344CB8AC3E}">
        <p14:creationId xmlns:p14="http://schemas.microsoft.com/office/powerpoint/2010/main" val="30004246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A6C653D-DA28-4A2C-AAE8-7EC4A627CE79}" type="datetime1">
              <a:rPr kumimoji="1" lang="ja-JP" altLang="en-US" smtClean="0"/>
              <a:t>2025/5/7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D68E87A-1C08-4DEB-996E-5B06F9158F82}" type="slidenum">
              <a:rPr kumimoji="1" lang="ja-JP" altLang="en-US" smtClean="0"/>
              <a:t>‹#›</a:t>
            </a:fld>
            <a:endParaRPr kumimoji="1" lang="ja-JP" altLang="en-US"/>
          </a:p>
        </p:txBody>
      </p:sp>
    </p:spTree>
    <p:extLst>
      <p:ext uri="{BB962C8B-B14F-4D97-AF65-F5344CB8AC3E}">
        <p14:creationId xmlns:p14="http://schemas.microsoft.com/office/powerpoint/2010/main" val="32741183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B18D1AE-8046-41BF-AD26-6414C552E675}" type="datetime1">
              <a:rPr kumimoji="1" lang="ja-JP" altLang="en-US" smtClean="0"/>
              <a:t>2025/5/7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D68E87A-1C08-4DEB-996E-5B06F9158F82}" type="slidenum">
              <a:rPr kumimoji="1" lang="ja-JP" altLang="en-US" smtClean="0"/>
              <a:t>‹#›</a:t>
            </a:fld>
            <a:endParaRPr kumimoji="1" lang="ja-JP" altLang="en-US"/>
          </a:p>
        </p:txBody>
      </p:sp>
    </p:spTree>
    <p:extLst>
      <p:ext uri="{BB962C8B-B14F-4D97-AF65-F5344CB8AC3E}">
        <p14:creationId xmlns:p14="http://schemas.microsoft.com/office/powerpoint/2010/main" val="9184766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C915AB5E-0F5A-46E4-B3BD-924AF87FE05D}" type="datetime1">
              <a:rPr kumimoji="1" lang="ja-JP" altLang="en-US" smtClean="0"/>
              <a:t>2025/5/7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D68E87A-1C08-4DEB-996E-5B06F9158F82}" type="slidenum">
              <a:rPr kumimoji="1" lang="ja-JP" altLang="en-US" smtClean="0"/>
              <a:t>‹#›</a:t>
            </a:fld>
            <a:endParaRPr kumimoji="1" lang="ja-JP" altLang="en-US"/>
          </a:p>
        </p:txBody>
      </p:sp>
    </p:spTree>
    <p:extLst>
      <p:ext uri="{BB962C8B-B14F-4D97-AF65-F5344CB8AC3E}">
        <p14:creationId xmlns:p14="http://schemas.microsoft.com/office/powerpoint/2010/main" val="9124563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20C8046-0AB2-46E2-B0F0-9FC0AD830563}" type="datetime1">
              <a:rPr kumimoji="1" lang="ja-JP" altLang="en-US" smtClean="0"/>
              <a:t>2025/5/7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D68E87A-1C08-4DEB-996E-5B06F9158F82}" type="slidenum">
              <a:rPr kumimoji="1" lang="ja-JP" altLang="en-US" smtClean="0"/>
              <a:t>‹#›</a:t>
            </a:fld>
            <a:endParaRPr kumimoji="1" lang="ja-JP" altLang="en-US"/>
          </a:p>
        </p:txBody>
      </p:sp>
    </p:spTree>
    <p:extLst>
      <p:ext uri="{BB962C8B-B14F-4D97-AF65-F5344CB8AC3E}">
        <p14:creationId xmlns:p14="http://schemas.microsoft.com/office/powerpoint/2010/main" val="464937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6D3AFA1-1D60-44E4-8221-FFC413DF19FD}" type="datetime1">
              <a:rPr kumimoji="1" lang="ja-JP" altLang="en-US" smtClean="0"/>
              <a:t>2025/5/7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D68E87A-1C08-4DEB-996E-5B06F9158F82}" type="slidenum">
              <a:rPr kumimoji="1" lang="ja-JP" altLang="en-US" smtClean="0"/>
              <a:t>‹#›</a:t>
            </a:fld>
            <a:endParaRPr kumimoji="1" lang="ja-JP" altLang="en-US"/>
          </a:p>
        </p:txBody>
      </p:sp>
    </p:spTree>
    <p:extLst>
      <p:ext uri="{BB962C8B-B14F-4D97-AF65-F5344CB8AC3E}">
        <p14:creationId xmlns:p14="http://schemas.microsoft.com/office/powerpoint/2010/main" val="4116539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97DE00A9-BE9D-4381-92F3-0B067658B800}" type="datetime1">
              <a:rPr kumimoji="1" lang="ja-JP" altLang="en-US" smtClean="0"/>
              <a:t>2025/5/7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D68E87A-1C08-4DEB-996E-5B06F9158F82}" type="slidenum">
              <a:rPr kumimoji="1" lang="ja-JP" altLang="en-US" smtClean="0"/>
              <a:t>‹#›</a:t>
            </a:fld>
            <a:endParaRPr kumimoji="1" lang="ja-JP" altLang="en-US"/>
          </a:p>
        </p:txBody>
      </p:sp>
    </p:spTree>
    <p:extLst>
      <p:ext uri="{BB962C8B-B14F-4D97-AF65-F5344CB8AC3E}">
        <p14:creationId xmlns:p14="http://schemas.microsoft.com/office/powerpoint/2010/main" val="1098619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A2C7501A-F4DA-4F03-A821-8A1426761C94}" type="datetime1">
              <a:rPr kumimoji="1" lang="ja-JP" altLang="en-US" smtClean="0"/>
              <a:t>2025/5/7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D68E87A-1C08-4DEB-996E-5B06F9158F82}" type="slidenum">
              <a:rPr kumimoji="1" lang="ja-JP" altLang="en-US" smtClean="0"/>
              <a:t>‹#›</a:t>
            </a:fld>
            <a:endParaRPr kumimoji="1" lang="ja-JP" altLang="en-US"/>
          </a:p>
        </p:txBody>
      </p:sp>
    </p:spTree>
    <p:extLst>
      <p:ext uri="{BB962C8B-B14F-4D97-AF65-F5344CB8AC3E}">
        <p14:creationId xmlns:p14="http://schemas.microsoft.com/office/powerpoint/2010/main" val="1179622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E2C2C704-DB27-45B1-A12F-90E3FAC4AD3E}" type="datetime1">
              <a:rPr kumimoji="1" lang="ja-JP" altLang="en-US" smtClean="0"/>
              <a:t>2025/5/7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D68E87A-1C08-4DEB-996E-5B06F9158F82}" type="slidenum">
              <a:rPr kumimoji="1" lang="ja-JP" altLang="en-US" smtClean="0"/>
              <a:t>‹#›</a:t>
            </a:fld>
            <a:endParaRPr kumimoji="1" lang="ja-JP" altLang="en-US"/>
          </a:p>
        </p:txBody>
      </p:sp>
    </p:spTree>
    <p:extLst>
      <p:ext uri="{BB962C8B-B14F-4D97-AF65-F5344CB8AC3E}">
        <p14:creationId xmlns:p14="http://schemas.microsoft.com/office/powerpoint/2010/main" val="3915998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37EF73-32CD-4EFC-A597-6DFBDC67DB5B}" type="datetime1">
              <a:rPr kumimoji="1" lang="ja-JP" altLang="en-US" smtClean="0"/>
              <a:t>2025/5/7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D68E87A-1C08-4DEB-996E-5B06F9158F82}" type="slidenum">
              <a:rPr kumimoji="1" lang="ja-JP" altLang="en-US" smtClean="0"/>
              <a:t>‹#›</a:t>
            </a:fld>
            <a:endParaRPr kumimoji="1" lang="ja-JP" altLang="en-US"/>
          </a:p>
        </p:txBody>
      </p:sp>
    </p:spTree>
    <p:extLst>
      <p:ext uri="{BB962C8B-B14F-4D97-AF65-F5344CB8AC3E}">
        <p14:creationId xmlns:p14="http://schemas.microsoft.com/office/powerpoint/2010/main" val="1505871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15ECCF6-9B48-4515-A638-EA8DBD3B0372}" type="datetime1">
              <a:rPr kumimoji="1" lang="ja-JP" altLang="en-US" smtClean="0"/>
              <a:t>2025/5/7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D68E87A-1C08-4DEB-996E-5B06F9158F82}" type="slidenum">
              <a:rPr kumimoji="1" lang="ja-JP" altLang="en-US" smtClean="0"/>
              <a:t>‹#›</a:t>
            </a:fld>
            <a:endParaRPr kumimoji="1" lang="ja-JP" altLang="en-US"/>
          </a:p>
        </p:txBody>
      </p:sp>
    </p:spTree>
    <p:extLst>
      <p:ext uri="{BB962C8B-B14F-4D97-AF65-F5344CB8AC3E}">
        <p14:creationId xmlns:p14="http://schemas.microsoft.com/office/powerpoint/2010/main" val="2557895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7C812A3-A624-4291-93E8-24E2ED62781F}" type="datetime1">
              <a:rPr kumimoji="1" lang="ja-JP" altLang="en-US" smtClean="0"/>
              <a:t>2025/5/7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D68E87A-1C08-4DEB-996E-5B06F9158F82}" type="slidenum">
              <a:rPr kumimoji="1" lang="ja-JP" altLang="en-US" smtClean="0"/>
              <a:t>‹#›</a:t>
            </a:fld>
            <a:endParaRPr kumimoji="1" lang="ja-JP" altLang="en-US"/>
          </a:p>
        </p:txBody>
      </p:sp>
    </p:spTree>
    <p:extLst>
      <p:ext uri="{BB962C8B-B14F-4D97-AF65-F5344CB8AC3E}">
        <p14:creationId xmlns:p14="http://schemas.microsoft.com/office/powerpoint/2010/main" val="194727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9C1ECD2-8687-4D83-9E7A-87C3E2EB3D25}" type="datetime1">
              <a:rPr kumimoji="1" lang="ja-JP" altLang="en-US" smtClean="0"/>
              <a:t>2025/5/7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D68E87A-1C08-4DEB-996E-5B06F9158F82}" type="slidenum">
              <a:rPr kumimoji="1" lang="ja-JP" altLang="en-US" smtClean="0"/>
              <a:t>‹#›</a:t>
            </a:fld>
            <a:endParaRPr kumimoji="1" lang="ja-JP" altLang="en-US"/>
          </a:p>
        </p:txBody>
      </p:sp>
    </p:spTree>
    <p:extLst>
      <p:ext uri="{BB962C8B-B14F-4D97-AF65-F5344CB8AC3E}">
        <p14:creationId xmlns:p14="http://schemas.microsoft.com/office/powerpoint/2010/main" val="37955814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96" r:id="rId10"/>
    <p:sldLayoutId id="2147483670" r:id="rId11"/>
    <p:sldLayoutId id="2147483671"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122AE9-4730-4D42-A63C-375B36566704}" type="datetime1">
              <a:rPr kumimoji="1" lang="ja-JP" altLang="en-US" smtClean="0"/>
              <a:t>2025/5/7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68E87A-1C08-4DEB-996E-5B06F9158F82}" type="slidenum">
              <a:rPr kumimoji="1" lang="ja-JP" altLang="en-US" smtClean="0"/>
              <a:t>‹#›</a:t>
            </a:fld>
            <a:endParaRPr kumimoji="1" lang="ja-JP" altLang="en-US"/>
          </a:p>
        </p:txBody>
      </p:sp>
    </p:spTree>
    <p:extLst>
      <p:ext uri="{BB962C8B-B14F-4D97-AF65-F5344CB8AC3E}">
        <p14:creationId xmlns:p14="http://schemas.microsoft.com/office/powerpoint/2010/main" val="345438916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25.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26.svg"/><Relationship Id="rId9" Type="http://schemas.openxmlformats.org/officeDocument/2006/relationships/image" Target="../media/image37.png"/><Relationship Id="rId14" Type="http://schemas.openxmlformats.org/officeDocument/2006/relationships/image" Target="../media/image42.svg"/></Relationships>
</file>

<file path=ppt/slides/_rels/slide1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4.png"/><Relationship Id="rId7"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1.svg"/><Relationship Id="rId11" Type="http://schemas.openxmlformats.org/officeDocument/2006/relationships/image" Target="../media/image38.png"/><Relationship Id="rId5" Type="http://schemas.openxmlformats.org/officeDocument/2006/relationships/image" Target="../media/image30.png"/><Relationship Id="rId10" Type="http://schemas.openxmlformats.org/officeDocument/2006/relationships/image" Target="../media/image49.svg"/><Relationship Id="rId4" Type="http://schemas.openxmlformats.org/officeDocument/2006/relationships/image" Target="../media/image45.svg"/><Relationship Id="rId9" Type="http://schemas.openxmlformats.org/officeDocument/2006/relationships/image" Target="../media/image48.png"/></Relationships>
</file>

<file path=ppt/slides/_rels/slide14.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50.emf"/><Relationship Id="rId7" Type="http://schemas.openxmlformats.org/officeDocument/2006/relationships/image" Target="../media/image26.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56.svg"/><Relationship Id="rId5" Type="http://schemas.openxmlformats.org/officeDocument/2006/relationships/image" Target="../media/image52.svg"/><Relationship Id="rId10" Type="http://schemas.openxmlformats.org/officeDocument/2006/relationships/image" Target="../media/image55.png"/><Relationship Id="rId4" Type="http://schemas.openxmlformats.org/officeDocument/2006/relationships/image" Target="../media/image51.png"/><Relationship Id="rId9" Type="http://schemas.openxmlformats.org/officeDocument/2006/relationships/image" Target="../media/image54.svg"/></Relationships>
</file>

<file path=ppt/slides/_rels/slide15.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png"/><Relationship Id="rId18" Type="http://schemas.openxmlformats.org/officeDocument/2006/relationships/image" Target="../media/image72.png"/><Relationship Id="rId3" Type="http://schemas.openxmlformats.org/officeDocument/2006/relationships/image" Target="../media/image57.emf"/><Relationship Id="rId7" Type="http://schemas.openxmlformats.org/officeDocument/2006/relationships/image" Target="../media/image61.svg"/><Relationship Id="rId12" Type="http://schemas.openxmlformats.org/officeDocument/2006/relationships/image" Target="../media/image66.svg"/><Relationship Id="rId17" Type="http://schemas.openxmlformats.org/officeDocument/2006/relationships/image" Target="../media/image71.svg"/><Relationship Id="rId2" Type="http://schemas.openxmlformats.org/officeDocument/2006/relationships/notesSlide" Target="../notesSlides/notesSlide13.xml"/><Relationship Id="rId16"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svg"/><Relationship Id="rId15" Type="http://schemas.openxmlformats.org/officeDocument/2006/relationships/image" Target="../media/image69.svg"/><Relationship Id="rId10" Type="http://schemas.openxmlformats.org/officeDocument/2006/relationships/image" Target="../media/image64.svg"/><Relationship Id="rId19" Type="http://schemas.openxmlformats.org/officeDocument/2006/relationships/image" Target="../media/image73.svg"/><Relationship Id="rId4" Type="http://schemas.openxmlformats.org/officeDocument/2006/relationships/image" Target="../media/image58.png"/><Relationship Id="rId9" Type="http://schemas.openxmlformats.org/officeDocument/2006/relationships/image" Target="../media/image63.png"/><Relationship Id="rId14" Type="http://schemas.openxmlformats.org/officeDocument/2006/relationships/image" Target="../media/image68.png"/></Relationships>
</file>

<file path=ppt/slides/_rels/slide16.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25.png"/><Relationship Id="rId7" Type="http://schemas.openxmlformats.org/officeDocument/2006/relationships/image" Target="../media/image42.sv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3.svg"/><Relationship Id="rId5" Type="http://schemas.openxmlformats.org/officeDocument/2006/relationships/image" Target="../media/image33.png"/><Relationship Id="rId10" Type="http://schemas.openxmlformats.org/officeDocument/2006/relationships/image" Target="../media/image2.png"/><Relationship Id="rId4" Type="http://schemas.openxmlformats.org/officeDocument/2006/relationships/image" Target="../media/image26.svg"/><Relationship Id="rId9" Type="http://schemas.openxmlformats.org/officeDocument/2006/relationships/image" Target="../media/image75.svg"/></Relationships>
</file>

<file path=ppt/slides/_rels/slide1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image" Target="../media/image7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80.pn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79.svg"/><Relationship Id="rId5" Type="http://schemas.openxmlformats.org/officeDocument/2006/relationships/image" Target="../media/image78.png"/><Relationship Id="rId4" Type="http://schemas.openxmlformats.org/officeDocument/2006/relationships/image" Target="../media/image31.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2.svg"/><Relationship Id="rId7" Type="http://schemas.openxmlformats.org/officeDocument/2006/relationships/image" Target="../media/image84.png"/><Relationship Id="rId2" Type="http://schemas.openxmlformats.org/officeDocument/2006/relationships/image" Target="../media/image81.png"/><Relationship Id="rId1" Type="http://schemas.openxmlformats.org/officeDocument/2006/relationships/slideLayout" Target="../slideLayouts/slideLayout19.xml"/><Relationship Id="rId6" Type="http://schemas.openxmlformats.org/officeDocument/2006/relationships/image" Target="../media/image83.png"/><Relationship Id="rId5" Type="http://schemas.openxmlformats.org/officeDocument/2006/relationships/image" Target="../media/image3.sv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83.png"/><Relationship Id="rId3" Type="http://schemas.openxmlformats.org/officeDocument/2006/relationships/image" Target="../media/image79.svg"/><Relationship Id="rId7" Type="http://schemas.openxmlformats.org/officeDocument/2006/relationships/image" Target="../media/image88.svg"/><Relationship Id="rId12" Type="http://schemas.openxmlformats.org/officeDocument/2006/relationships/image" Target="../media/image93.png"/><Relationship Id="rId2" Type="http://schemas.openxmlformats.org/officeDocument/2006/relationships/image" Target="../media/image78.png"/><Relationship Id="rId1" Type="http://schemas.openxmlformats.org/officeDocument/2006/relationships/slideLayout" Target="../slideLayouts/slideLayout19.xml"/><Relationship Id="rId6" Type="http://schemas.openxmlformats.org/officeDocument/2006/relationships/image" Target="../media/image87.png"/><Relationship Id="rId11" Type="http://schemas.openxmlformats.org/officeDocument/2006/relationships/image" Target="../media/image92.png"/><Relationship Id="rId5" Type="http://schemas.openxmlformats.org/officeDocument/2006/relationships/image" Target="../media/image86.svg"/><Relationship Id="rId10" Type="http://schemas.openxmlformats.org/officeDocument/2006/relationships/image" Target="../media/image91.png"/><Relationship Id="rId4" Type="http://schemas.openxmlformats.org/officeDocument/2006/relationships/image" Target="../media/image85.png"/><Relationship Id="rId9" Type="http://schemas.openxmlformats.org/officeDocument/2006/relationships/image" Target="../media/image90.svg"/></Relationships>
</file>

<file path=ppt/slides/_rels/slide22.xml.rels><?xml version="1.0" encoding="UTF-8" standalone="yes"?>
<Relationships xmlns="http://schemas.openxmlformats.org/package/2006/relationships"><Relationship Id="rId8" Type="http://schemas.openxmlformats.org/officeDocument/2006/relationships/image" Target="../media/image99.svg"/><Relationship Id="rId13" Type="http://schemas.openxmlformats.org/officeDocument/2006/relationships/image" Target="../media/image102.png"/><Relationship Id="rId18" Type="http://schemas.openxmlformats.org/officeDocument/2006/relationships/image" Target="../media/image107.svg"/><Relationship Id="rId3" Type="http://schemas.openxmlformats.org/officeDocument/2006/relationships/image" Target="../media/image94.png"/><Relationship Id="rId7" Type="http://schemas.openxmlformats.org/officeDocument/2006/relationships/image" Target="../media/image98.png"/><Relationship Id="rId12" Type="http://schemas.openxmlformats.org/officeDocument/2006/relationships/image" Target="../media/image101.svg"/><Relationship Id="rId17" Type="http://schemas.openxmlformats.org/officeDocument/2006/relationships/image" Target="../media/image106.png"/><Relationship Id="rId2" Type="http://schemas.openxmlformats.org/officeDocument/2006/relationships/notesSlide" Target="../notesSlides/notesSlide17.xml"/><Relationship Id="rId16" Type="http://schemas.openxmlformats.org/officeDocument/2006/relationships/image" Target="../media/image105.svg"/><Relationship Id="rId1" Type="http://schemas.openxmlformats.org/officeDocument/2006/relationships/slideLayout" Target="../slideLayouts/slideLayout19.xml"/><Relationship Id="rId6" Type="http://schemas.openxmlformats.org/officeDocument/2006/relationships/image" Target="../media/image97.svg"/><Relationship Id="rId11" Type="http://schemas.openxmlformats.org/officeDocument/2006/relationships/image" Target="../media/image100.png"/><Relationship Id="rId5" Type="http://schemas.openxmlformats.org/officeDocument/2006/relationships/image" Target="../media/image96.png"/><Relationship Id="rId15" Type="http://schemas.openxmlformats.org/officeDocument/2006/relationships/image" Target="../media/image104.png"/><Relationship Id="rId10" Type="http://schemas.openxmlformats.org/officeDocument/2006/relationships/image" Target="../media/image88.svg"/><Relationship Id="rId19" Type="http://schemas.openxmlformats.org/officeDocument/2006/relationships/image" Target="../media/image108.png"/><Relationship Id="rId4" Type="http://schemas.openxmlformats.org/officeDocument/2006/relationships/image" Target="../media/image95.svg"/><Relationship Id="rId9" Type="http://schemas.openxmlformats.org/officeDocument/2006/relationships/image" Target="../media/image87.png"/><Relationship Id="rId14" Type="http://schemas.openxmlformats.org/officeDocument/2006/relationships/image" Target="../media/image103.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8" Type="http://schemas.openxmlformats.org/officeDocument/2006/relationships/image" Target="../media/image112.png"/><Relationship Id="rId13" Type="http://schemas.openxmlformats.org/officeDocument/2006/relationships/image" Target="../media/image95.svg"/><Relationship Id="rId3" Type="http://schemas.openxmlformats.org/officeDocument/2006/relationships/image" Target="../media/image109.emf"/><Relationship Id="rId7" Type="http://schemas.openxmlformats.org/officeDocument/2006/relationships/image" Target="../media/image86.svg"/><Relationship Id="rId12" Type="http://schemas.openxmlformats.org/officeDocument/2006/relationships/image" Target="../media/image94.png"/><Relationship Id="rId2" Type="http://schemas.openxmlformats.org/officeDocument/2006/relationships/notesSlide" Target="../notesSlides/notesSlide19.xml"/><Relationship Id="rId16" Type="http://schemas.openxmlformats.org/officeDocument/2006/relationships/image" Target="../media/image116.png"/><Relationship Id="rId1" Type="http://schemas.openxmlformats.org/officeDocument/2006/relationships/slideLayout" Target="../slideLayouts/slideLayout14.xml"/><Relationship Id="rId6" Type="http://schemas.openxmlformats.org/officeDocument/2006/relationships/image" Target="../media/image85.png"/><Relationship Id="rId11" Type="http://schemas.openxmlformats.org/officeDocument/2006/relationships/image" Target="../media/image115.svg"/><Relationship Id="rId5" Type="http://schemas.openxmlformats.org/officeDocument/2006/relationships/image" Target="../media/image111.svg"/><Relationship Id="rId15" Type="http://schemas.openxmlformats.org/officeDocument/2006/relationships/image" Target="../media/image99.svg"/><Relationship Id="rId10" Type="http://schemas.openxmlformats.org/officeDocument/2006/relationships/image" Target="../media/image114.png"/><Relationship Id="rId4" Type="http://schemas.openxmlformats.org/officeDocument/2006/relationships/image" Target="../media/image110.png"/><Relationship Id="rId9" Type="http://schemas.openxmlformats.org/officeDocument/2006/relationships/image" Target="../media/image113.svg"/><Relationship Id="rId14" Type="http://schemas.openxmlformats.org/officeDocument/2006/relationships/image" Target="../media/image9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7.sv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8" Type="http://schemas.openxmlformats.org/officeDocument/2006/relationships/image" Target="../media/image120.png"/><Relationship Id="rId13" Type="http://schemas.openxmlformats.org/officeDocument/2006/relationships/image" Target="../media/image124.svg"/><Relationship Id="rId3" Type="http://schemas.openxmlformats.org/officeDocument/2006/relationships/image" Target="../media/image26.svg"/><Relationship Id="rId7" Type="http://schemas.openxmlformats.org/officeDocument/2006/relationships/image" Target="../media/image119.svg"/><Relationship Id="rId12" Type="http://schemas.openxmlformats.org/officeDocument/2006/relationships/image" Target="../media/image123.png"/><Relationship Id="rId17" Type="http://schemas.openxmlformats.org/officeDocument/2006/relationships/image" Target="../media/image128.svg"/><Relationship Id="rId2" Type="http://schemas.openxmlformats.org/officeDocument/2006/relationships/image" Target="../media/image25.png"/><Relationship Id="rId16" Type="http://schemas.openxmlformats.org/officeDocument/2006/relationships/image" Target="../media/image127.png"/><Relationship Id="rId1" Type="http://schemas.openxmlformats.org/officeDocument/2006/relationships/slideLayout" Target="../slideLayouts/slideLayout14.xml"/><Relationship Id="rId6" Type="http://schemas.openxmlformats.org/officeDocument/2006/relationships/image" Target="../media/image118.png"/><Relationship Id="rId11" Type="http://schemas.openxmlformats.org/officeDocument/2006/relationships/image" Target="../media/image122.svg"/><Relationship Id="rId5" Type="http://schemas.openxmlformats.org/officeDocument/2006/relationships/image" Target="../media/image29.svg"/><Relationship Id="rId15" Type="http://schemas.openxmlformats.org/officeDocument/2006/relationships/image" Target="../media/image126.svg"/><Relationship Id="rId10" Type="http://schemas.openxmlformats.org/officeDocument/2006/relationships/image" Target="../media/image19.png"/><Relationship Id="rId4" Type="http://schemas.openxmlformats.org/officeDocument/2006/relationships/image" Target="../media/image28.png"/><Relationship Id="rId9" Type="http://schemas.openxmlformats.org/officeDocument/2006/relationships/image" Target="../media/image121.svg"/><Relationship Id="rId14" Type="http://schemas.openxmlformats.org/officeDocument/2006/relationships/image" Target="../media/image125.png"/></Relationships>
</file>

<file path=ppt/slides/_rels/slide34.xml.rels><?xml version="1.0" encoding="UTF-8" standalone="yes"?>
<Relationships xmlns="http://schemas.openxmlformats.org/package/2006/relationships"><Relationship Id="rId3" Type="http://schemas.openxmlformats.org/officeDocument/2006/relationships/image" Target="../media/image130.svg"/><Relationship Id="rId2" Type="http://schemas.openxmlformats.org/officeDocument/2006/relationships/image" Target="../media/image129.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s>
</file>

<file path=ppt/slides/_rels/slide8.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3.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png"/><Relationship Id="rId17" Type="http://schemas.openxmlformats.org/officeDocument/2006/relationships/image" Target="../media/image31.svg"/><Relationship Id="rId2" Type="http://schemas.openxmlformats.org/officeDocument/2006/relationships/notesSlide" Target="../notesSlides/notesSlide7.xml"/><Relationship Id="rId16"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29.sv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 Id="rId14"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3.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png"/><Relationship Id="rId17" Type="http://schemas.openxmlformats.org/officeDocument/2006/relationships/image" Target="../media/image31.svg"/><Relationship Id="rId2" Type="http://schemas.openxmlformats.org/officeDocument/2006/relationships/notesSlide" Target="../notesSlides/notesSlide8.xml"/><Relationship Id="rId16"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29.sv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 Id="rId1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70747DE7-E171-A3C5-752B-333813E4F3B0}"/>
              </a:ext>
            </a:extLst>
          </p:cNvPr>
          <p:cNvSpPr txBox="1"/>
          <p:nvPr/>
        </p:nvSpPr>
        <p:spPr>
          <a:xfrm>
            <a:off x="1145931" y="2404550"/>
            <a:ext cx="6852137" cy="483031"/>
          </a:xfrm>
          <a:prstGeom prst="rect">
            <a:avLst/>
          </a:prstGeom>
          <a:solidFill>
            <a:srgbClr val="002060"/>
          </a:solidFill>
        </p:spPr>
        <p:txBody>
          <a:bodyPr wrap="square" lIns="84407" tIns="42203" rIns="84407" bIns="42203" rtlCol="0" anchor="t">
            <a:spAutoFit/>
          </a:bodyPr>
          <a:lstStyle/>
          <a:p>
            <a:pPr algn="ctr"/>
            <a:r>
              <a:rPr lang="ja-JP" altLang="en-US" sz="2585" b="1">
                <a:solidFill>
                  <a:schemeClr val="bg1"/>
                </a:solidFill>
                <a:latin typeface="Meiryo UI" panose="020B0604030504040204" pitchFamily="50" charset="-128"/>
                <a:ea typeface="Meiryo UI" panose="020B0604030504040204" pitchFamily="50" charset="-128"/>
              </a:rPr>
              <a:t>教育資料ひな型</a:t>
            </a:r>
          </a:p>
        </p:txBody>
      </p:sp>
      <p:sp>
        <p:nvSpPr>
          <p:cNvPr id="2" name="テキスト ボックス 1">
            <a:extLst>
              <a:ext uri="{FF2B5EF4-FFF2-40B4-BE49-F238E27FC236}">
                <a16:creationId xmlns:a16="http://schemas.microsoft.com/office/drawing/2014/main" id="{0AA93A62-8C54-C85C-0866-2128DAA7E148}"/>
              </a:ext>
            </a:extLst>
          </p:cNvPr>
          <p:cNvSpPr txBox="1"/>
          <p:nvPr/>
        </p:nvSpPr>
        <p:spPr>
          <a:xfrm>
            <a:off x="7650172" y="228062"/>
            <a:ext cx="1466850" cy="276999"/>
          </a:xfrm>
          <a:prstGeom prst="rect">
            <a:avLst/>
          </a:prstGeom>
          <a:noFill/>
        </p:spPr>
        <p:txBody>
          <a:bodyPr wrap="square" rtlCol="0">
            <a:spAutoFit/>
          </a:bodyPr>
          <a:lstStyle/>
          <a:p>
            <a:r>
              <a:rPr kumimoji="1" lang="en-US" altLang="ja-JP" sz="1200" dirty="0"/>
              <a:t>2025</a:t>
            </a:r>
            <a:r>
              <a:rPr kumimoji="1" lang="ja-JP" altLang="en-US" sz="1200" dirty="0"/>
              <a:t>年</a:t>
            </a:r>
            <a:r>
              <a:rPr kumimoji="1" lang="en-US" altLang="ja-JP" sz="1200" dirty="0"/>
              <a:t>5</a:t>
            </a:r>
            <a:r>
              <a:rPr kumimoji="1" lang="ja-JP" altLang="en-US" sz="1200" dirty="0"/>
              <a:t>月</a:t>
            </a:r>
            <a:r>
              <a:rPr kumimoji="1" lang="en-US" altLang="ja-JP" sz="1200" dirty="0"/>
              <a:t>2</a:t>
            </a:r>
            <a:r>
              <a:rPr kumimoji="1" lang="ja-JP" altLang="en-US" sz="1200" dirty="0"/>
              <a:t>日</a:t>
            </a:r>
            <a:endParaRPr kumimoji="1" lang="en-US" altLang="ja-JP" sz="1200" dirty="0"/>
          </a:p>
        </p:txBody>
      </p:sp>
      <p:sp>
        <p:nvSpPr>
          <p:cNvPr id="5" name="テキスト ボックス 4">
            <a:extLst>
              <a:ext uri="{FF2B5EF4-FFF2-40B4-BE49-F238E27FC236}">
                <a16:creationId xmlns:a16="http://schemas.microsoft.com/office/drawing/2014/main" id="{A8403DAD-DFE3-5C8B-6151-10B53D31EFB8}"/>
              </a:ext>
            </a:extLst>
          </p:cNvPr>
          <p:cNvSpPr txBox="1"/>
          <p:nvPr/>
        </p:nvSpPr>
        <p:spPr>
          <a:xfrm>
            <a:off x="412951" y="735894"/>
            <a:ext cx="1920674" cy="307777"/>
          </a:xfrm>
          <a:prstGeom prst="rect">
            <a:avLst/>
          </a:prstGeom>
          <a:noFill/>
          <a:ln>
            <a:solidFill>
              <a:schemeClr val="accent1"/>
            </a:solidFill>
          </a:ln>
        </p:spPr>
        <p:txBody>
          <a:bodyPr wrap="square" rtlCol="0">
            <a:spAutoFit/>
          </a:bodyPr>
          <a:lstStyle/>
          <a:p>
            <a:r>
              <a:rPr kumimoji="1" lang="ja-JP" altLang="en-US" sz="1400">
                <a:latin typeface="BIZ UDPゴシック" panose="020B0400000000000000" pitchFamily="50" charset="-128"/>
                <a:ea typeface="BIZ UDPゴシック" panose="020B0400000000000000" pitchFamily="50" charset="-128"/>
              </a:rPr>
              <a:t>（行政機関職員向け）</a:t>
            </a:r>
            <a:endParaRPr kumimoji="1" lang="en-US" altLang="ja-JP" sz="1400">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101F6506-08EA-5667-4610-049B2844F3B4}"/>
              </a:ext>
            </a:extLst>
          </p:cNvPr>
          <p:cNvSpPr>
            <a:spLocks noGrp="1"/>
          </p:cNvSpPr>
          <p:nvPr>
            <p:ph type="sldNum" sz="quarter" idx="12"/>
          </p:nvPr>
        </p:nvSpPr>
        <p:spPr>
          <a:xfrm>
            <a:off x="7059622" y="6473879"/>
            <a:ext cx="2057400" cy="365125"/>
          </a:xfrm>
        </p:spPr>
        <p:txBody>
          <a:bodyPr/>
          <a:lstStyle/>
          <a:p>
            <a:fld id="{ED68E87A-1C08-4DEB-996E-5B06F9158F82}" type="slidenum">
              <a:rPr kumimoji="1" lang="ja-JP" altLang="en-US" smtClean="0">
                <a:latin typeface="Meiryo UI" panose="020B0604030504040204" pitchFamily="50" charset="-128"/>
                <a:ea typeface="Meiryo UI" panose="020B0604030504040204" pitchFamily="50" charset="-128"/>
              </a:rPr>
              <a:t>1</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90014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6DA9EA8-6D48-567F-628E-B92EDD51259F}"/>
              </a:ext>
            </a:extLst>
          </p:cNvPr>
          <p:cNvSpPr txBox="1"/>
          <p:nvPr/>
        </p:nvSpPr>
        <p:spPr>
          <a:xfrm>
            <a:off x="-27692" y="0"/>
            <a:ext cx="9171692" cy="369282"/>
          </a:xfrm>
          <a:prstGeom prst="rect">
            <a:avLst/>
          </a:prstGeom>
          <a:solidFill>
            <a:srgbClr val="002060"/>
          </a:solidFill>
        </p:spPr>
        <p:txBody>
          <a:bodyPr wrap="square" lIns="84407" tIns="42203" rIns="84407" bIns="42203" rtlCol="0" anchor="t">
            <a:spAutoFit/>
          </a:bodyPr>
          <a:lstStyle/>
          <a:p>
            <a:pPr algn="ctr"/>
            <a:r>
              <a:rPr lang="ja-JP" altLang="en-US" b="1">
                <a:solidFill>
                  <a:schemeClr val="bg1"/>
                </a:solidFill>
                <a:latin typeface="Meiryo UI" panose="020B0604030504040204" pitchFamily="50" charset="-128"/>
                <a:ea typeface="Meiryo UI" panose="020B0604030504040204" pitchFamily="50" charset="-128"/>
              </a:rPr>
              <a:t>情報保全の際の留意事項③</a:t>
            </a:r>
          </a:p>
        </p:txBody>
      </p:sp>
      <p:sp>
        <p:nvSpPr>
          <p:cNvPr id="6" name="テキスト ボックス 5">
            <a:extLst>
              <a:ext uri="{FF2B5EF4-FFF2-40B4-BE49-F238E27FC236}">
                <a16:creationId xmlns:a16="http://schemas.microsoft.com/office/drawing/2014/main" id="{5CCEE3B7-6B9E-DF77-7847-C2D791355D44}"/>
              </a:ext>
            </a:extLst>
          </p:cNvPr>
          <p:cNvSpPr txBox="1"/>
          <p:nvPr/>
        </p:nvSpPr>
        <p:spPr>
          <a:xfrm>
            <a:off x="104113" y="580426"/>
            <a:ext cx="8935773" cy="1554272"/>
          </a:xfrm>
          <a:prstGeom prst="rect">
            <a:avLst/>
          </a:prstGeom>
          <a:noFill/>
        </p:spPr>
        <p:txBody>
          <a:bodyPr wrap="square" rtlCol="0">
            <a:spAutoFit/>
          </a:bodyPr>
          <a:lstStyle/>
          <a:p>
            <a:pPr>
              <a:spcAft>
                <a:spcPts val="600"/>
              </a:spcAft>
            </a:pPr>
            <a:r>
              <a:rPr kumimoji="1" lang="ja-JP" altLang="en-US" b="1">
                <a:latin typeface="Meiryo UI" panose="020B0604030504040204" pitchFamily="50" charset="-128"/>
                <a:ea typeface="Meiryo UI" panose="020B0604030504040204" pitchFamily="50" charset="-128"/>
              </a:rPr>
              <a:t>４　その他の遵守すべき事項</a:t>
            </a:r>
            <a:endParaRPr kumimoji="1" lang="en-US" altLang="ja-JP" b="1">
              <a:latin typeface="Meiryo UI" panose="020B0604030504040204" pitchFamily="50" charset="-128"/>
              <a:ea typeface="Meiryo UI" panose="020B0604030504040204" pitchFamily="50" charset="-128"/>
            </a:endParaRPr>
          </a:p>
          <a:p>
            <a:r>
              <a:rPr kumimoji="1" lang="ja-JP" altLang="en-US" b="1">
                <a:latin typeface="Meiryo UI" panose="020B0604030504040204" pitchFamily="50" charset="-128"/>
                <a:ea typeface="Meiryo UI" panose="020B0604030504040204" pitchFamily="50" charset="-128"/>
              </a:rPr>
              <a:t>○　</a:t>
            </a:r>
            <a:r>
              <a:rPr kumimoji="1" lang="ja-JP" altLang="en-US">
                <a:latin typeface="Meiryo UI" panose="020B0604030504040204" pitchFamily="50" charset="-128"/>
                <a:ea typeface="Meiryo UI" panose="020B0604030504040204" pitchFamily="50" charset="-128"/>
              </a:rPr>
              <a:t>情報を漏えいしてはならないことは当然ですが、情報の保全のためには、他にも遵守すべき事項があります。</a:t>
            </a:r>
            <a:endParaRPr kumimoji="1" lang="en-US" altLang="ja-JP">
              <a:latin typeface="Meiryo UI" panose="020B0604030504040204" pitchFamily="50" charset="-128"/>
              <a:ea typeface="Meiryo UI" panose="020B0604030504040204" pitchFamily="50" charset="-128"/>
            </a:endParaRPr>
          </a:p>
          <a:p>
            <a:endParaRPr kumimoji="1" lang="en-US" altLang="ja-JP" b="1">
              <a:latin typeface="Meiryo UI" panose="020B0604030504040204" pitchFamily="50" charset="-128"/>
              <a:ea typeface="Meiryo UI" panose="020B0604030504040204" pitchFamily="50" charset="-128"/>
            </a:endParaRPr>
          </a:p>
          <a:p>
            <a:r>
              <a:rPr kumimoji="1" lang="ja-JP" altLang="en-US">
                <a:latin typeface="Meiryo UI" panose="020B0604030504040204" pitchFamily="50" charset="-128"/>
                <a:ea typeface="Meiryo UI" panose="020B0604030504040204" pitchFamily="50" charset="-128"/>
              </a:rPr>
              <a:t>　例えば・・・</a:t>
            </a:r>
          </a:p>
        </p:txBody>
      </p:sp>
      <p:sp>
        <p:nvSpPr>
          <p:cNvPr id="8" name="テキスト ボックス 7">
            <a:extLst>
              <a:ext uri="{FF2B5EF4-FFF2-40B4-BE49-F238E27FC236}">
                <a16:creationId xmlns:a16="http://schemas.microsoft.com/office/drawing/2014/main" id="{5D1ABB0B-66B7-9500-CACD-C6E2AF23C6FE}"/>
              </a:ext>
            </a:extLst>
          </p:cNvPr>
          <p:cNvSpPr txBox="1"/>
          <p:nvPr/>
        </p:nvSpPr>
        <p:spPr>
          <a:xfrm>
            <a:off x="222698" y="2201328"/>
            <a:ext cx="2700000" cy="944489"/>
          </a:xfrm>
          <a:prstGeom prst="rect">
            <a:avLst/>
          </a:prstGeom>
          <a:solidFill>
            <a:srgbClr val="FFFF99"/>
          </a:solidFill>
          <a:ln>
            <a:solidFill>
              <a:schemeClr val="tx1"/>
            </a:solidFill>
          </a:ln>
        </p:spPr>
        <p:txBody>
          <a:bodyPr wrap="square" rtlCol="0">
            <a:spAutoFit/>
          </a:bodyPr>
          <a:lstStyle/>
          <a:p>
            <a:pPr algn="ctr"/>
            <a:r>
              <a:rPr kumimoji="1" lang="ja-JP" altLang="en-US">
                <a:latin typeface="Meiryo UI" panose="020B0604030504040204" pitchFamily="50" charset="-128"/>
                <a:ea typeface="Meiryo UI" panose="020B0604030504040204" pitchFamily="50" charset="-128"/>
              </a:rPr>
              <a:t>指定されたパソコン以外で重要経済安保情報を取り扱わない</a:t>
            </a:r>
          </a:p>
        </p:txBody>
      </p:sp>
      <p:sp>
        <p:nvSpPr>
          <p:cNvPr id="10" name="テキスト ボックス 9">
            <a:extLst>
              <a:ext uri="{FF2B5EF4-FFF2-40B4-BE49-F238E27FC236}">
                <a16:creationId xmlns:a16="http://schemas.microsoft.com/office/drawing/2014/main" id="{17B17DCC-C56A-E5E3-951C-915E5C6F8A40}"/>
              </a:ext>
            </a:extLst>
          </p:cNvPr>
          <p:cNvSpPr txBox="1"/>
          <p:nvPr/>
        </p:nvSpPr>
        <p:spPr>
          <a:xfrm>
            <a:off x="3152632" y="2192856"/>
            <a:ext cx="2700000" cy="944489"/>
          </a:xfrm>
          <a:prstGeom prst="rect">
            <a:avLst/>
          </a:prstGeom>
          <a:solidFill>
            <a:srgbClr val="FFFF99"/>
          </a:solidFill>
          <a:ln>
            <a:solidFill>
              <a:schemeClr val="tx1"/>
            </a:solidFill>
          </a:ln>
        </p:spPr>
        <p:txBody>
          <a:bodyPr wrap="square" rtlCol="0">
            <a:spAutoFit/>
          </a:bodyPr>
          <a:lstStyle/>
          <a:p>
            <a:pPr algn="ctr"/>
            <a:r>
              <a:rPr kumimoji="1" lang="ja-JP" altLang="en-US">
                <a:latin typeface="Meiryo UI" panose="020B0604030504040204" pitchFamily="50" charset="-128"/>
                <a:ea typeface="Meiryo UI" panose="020B0604030504040204" pitchFamily="50" charset="-128"/>
              </a:rPr>
              <a:t>許可を受けずに重要経済安保情報を持ち出さない</a:t>
            </a:r>
          </a:p>
        </p:txBody>
      </p:sp>
      <p:sp>
        <p:nvSpPr>
          <p:cNvPr id="12" name="矢印: 下 11">
            <a:extLst>
              <a:ext uri="{FF2B5EF4-FFF2-40B4-BE49-F238E27FC236}">
                <a16:creationId xmlns:a16="http://schemas.microsoft.com/office/drawing/2014/main" id="{DB9F4C2D-5024-D920-4670-824E17682749}"/>
              </a:ext>
            </a:extLst>
          </p:cNvPr>
          <p:cNvSpPr/>
          <p:nvPr/>
        </p:nvSpPr>
        <p:spPr>
          <a:xfrm>
            <a:off x="1163137" y="3211368"/>
            <a:ext cx="929691" cy="21999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Meiryo UI" panose="020B0604030504040204" pitchFamily="50" charset="-128"/>
              <a:ea typeface="Meiryo UI" panose="020B0604030504040204" pitchFamily="50" charset="-128"/>
            </a:endParaRPr>
          </a:p>
        </p:txBody>
      </p:sp>
      <p:sp>
        <p:nvSpPr>
          <p:cNvPr id="13" name="矢印: 下 12">
            <a:extLst>
              <a:ext uri="{FF2B5EF4-FFF2-40B4-BE49-F238E27FC236}">
                <a16:creationId xmlns:a16="http://schemas.microsoft.com/office/drawing/2014/main" id="{8A3D93FD-CCC4-F491-D41A-DCF02BE70145}"/>
              </a:ext>
            </a:extLst>
          </p:cNvPr>
          <p:cNvSpPr/>
          <p:nvPr/>
        </p:nvSpPr>
        <p:spPr>
          <a:xfrm>
            <a:off x="6967720" y="3207526"/>
            <a:ext cx="929691" cy="21999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E410EC77-1BE2-B656-4C57-86EC5DA03B9D}"/>
              </a:ext>
            </a:extLst>
          </p:cNvPr>
          <p:cNvSpPr txBox="1"/>
          <p:nvPr/>
        </p:nvSpPr>
        <p:spPr>
          <a:xfrm>
            <a:off x="1019593" y="3813719"/>
            <a:ext cx="7140962" cy="369332"/>
          </a:xfrm>
          <a:prstGeom prst="rect">
            <a:avLst/>
          </a:prstGeom>
          <a:noFill/>
          <a:ln w="28575">
            <a:solidFill>
              <a:srgbClr val="FF0000"/>
            </a:solidFill>
          </a:ln>
        </p:spPr>
        <p:txBody>
          <a:bodyPr wrap="square" rtlCol="0">
            <a:spAutoFit/>
          </a:bodyPr>
          <a:lstStyle/>
          <a:p>
            <a:pPr algn="ctr"/>
            <a:r>
              <a:rPr kumimoji="1" lang="ja-JP" altLang="en-US" b="1">
                <a:latin typeface="Meiryo UI" panose="020B0604030504040204" pitchFamily="50" charset="-128"/>
                <a:ea typeface="Meiryo UI" panose="020B0604030504040204" pitchFamily="50" charset="-128"/>
              </a:rPr>
              <a:t>重要経済安保情報の保全</a:t>
            </a:r>
            <a:endParaRPr kumimoji="1" lang="en-US" altLang="ja-JP" b="1">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183672A7-89F5-0DBB-90B4-A8DC465D5971}"/>
              </a:ext>
            </a:extLst>
          </p:cNvPr>
          <p:cNvSpPr txBox="1"/>
          <p:nvPr/>
        </p:nvSpPr>
        <p:spPr>
          <a:xfrm>
            <a:off x="6082566" y="2192855"/>
            <a:ext cx="2700000" cy="944489"/>
          </a:xfrm>
          <a:prstGeom prst="rect">
            <a:avLst/>
          </a:prstGeom>
          <a:solidFill>
            <a:srgbClr val="FFFF99"/>
          </a:solidFill>
          <a:ln>
            <a:solidFill>
              <a:schemeClr val="tx1"/>
            </a:solidFill>
          </a:ln>
        </p:spPr>
        <p:txBody>
          <a:bodyPr wrap="square" rtlCol="0">
            <a:spAutoFit/>
          </a:bodyPr>
          <a:lstStyle/>
          <a:p>
            <a:pPr algn="ctr"/>
            <a:r>
              <a:rPr kumimoji="1" lang="ja-JP" altLang="en-US">
                <a:latin typeface="Meiryo UI" panose="020B0604030504040204" pitchFamily="50" charset="-128"/>
                <a:ea typeface="Meiryo UI" panose="020B0604030504040204" pitchFamily="50" charset="-128"/>
              </a:rPr>
              <a:t>高度の注意力を払い、文書の紛失、窃視、盗難を 発生させない</a:t>
            </a:r>
          </a:p>
        </p:txBody>
      </p:sp>
      <p:sp>
        <p:nvSpPr>
          <p:cNvPr id="5" name="矢印: 下 4">
            <a:extLst>
              <a:ext uri="{FF2B5EF4-FFF2-40B4-BE49-F238E27FC236}">
                <a16:creationId xmlns:a16="http://schemas.microsoft.com/office/drawing/2014/main" id="{0F79E962-8714-ADDF-238A-73A965EA08AD}"/>
              </a:ext>
            </a:extLst>
          </p:cNvPr>
          <p:cNvSpPr/>
          <p:nvPr/>
        </p:nvSpPr>
        <p:spPr>
          <a:xfrm>
            <a:off x="4107154" y="3201121"/>
            <a:ext cx="929691" cy="21999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D98964D8-B759-0858-F03F-22716154E726}"/>
              </a:ext>
            </a:extLst>
          </p:cNvPr>
          <p:cNvSpPr txBox="1"/>
          <p:nvPr/>
        </p:nvSpPr>
        <p:spPr>
          <a:xfrm>
            <a:off x="785235" y="3471657"/>
            <a:ext cx="8254651" cy="338554"/>
          </a:xfrm>
          <a:prstGeom prst="rect">
            <a:avLst/>
          </a:prstGeom>
          <a:noFill/>
        </p:spPr>
        <p:txBody>
          <a:bodyPr wrap="square" rtlCol="0">
            <a:spAutoFit/>
          </a:bodyPr>
          <a:lstStyle/>
          <a:p>
            <a:r>
              <a:rPr kumimoji="1" lang="en-US" altLang="ja-JP" sz="1600">
                <a:latin typeface="Meiryo UI" panose="020B0604030504040204" pitchFamily="50" charset="-128"/>
                <a:ea typeface="Meiryo UI" panose="020B0604030504040204" pitchFamily="50" charset="-128"/>
              </a:rPr>
              <a:t>※</a:t>
            </a:r>
            <a:r>
              <a:rPr kumimoji="1" lang="ja-JP" altLang="en-US" sz="1600">
                <a:latin typeface="Meiryo UI" panose="020B0604030504040204" pitchFamily="50" charset="-128"/>
                <a:ea typeface="Meiryo UI" panose="020B0604030504040204" pitchFamily="50" charset="-128"/>
              </a:rPr>
              <a:t>具体的な態様によっては、漏えいやその未遂ないし過失として取り扱われることもあります。</a:t>
            </a:r>
          </a:p>
        </p:txBody>
      </p:sp>
      <p:sp>
        <p:nvSpPr>
          <p:cNvPr id="14" name="テキスト ボックス 13">
            <a:extLst>
              <a:ext uri="{FF2B5EF4-FFF2-40B4-BE49-F238E27FC236}">
                <a16:creationId xmlns:a16="http://schemas.microsoft.com/office/drawing/2014/main" id="{76559340-17DE-CF30-F005-2A61D883DF55}"/>
              </a:ext>
            </a:extLst>
          </p:cNvPr>
          <p:cNvSpPr txBox="1"/>
          <p:nvPr/>
        </p:nvSpPr>
        <p:spPr>
          <a:xfrm>
            <a:off x="1898924" y="4233596"/>
            <a:ext cx="7140962" cy="338554"/>
          </a:xfrm>
          <a:prstGeom prst="rect">
            <a:avLst/>
          </a:prstGeom>
          <a:noFill/>
          <a:ln w="28575">
            <a:noFill/>
          </a:ln>
        </p:spPr>
        <p:txBody>
          <a:bodyPr wrap="square" rtlCol="0">
            <a:spAutoFit/>
          </a:bodyPr>
          <a:lstStyle/>
          <a:p>
            <a:r>
              <a:rPr kumimoji="1" lang="ja-JP" altLang="en-US" sz="1600">
                <a:latin typeface="Meiryo UI" panose="020B0604030504040204" pitchFamily="50" charset="-128"/>
                <a:ea typeface="Meiryo UI" panose="020B0604030504040204" pitchFamily="50" charset="-128"/>
              </a:rPr>
              <a:t>（情報保全のために実施すべき事項の詳細は</a:t>
            </a:r>
            <a:r>
              <a:rPr kumimoji="1" lang="en-US" altLang="ja-JP" sz="1600">
                <a:latin typeface="Meiryo UI" panose="020B0604030504040204" pitchFamily="50" charset="-128"/>
                <a:ea typeface="Meiryo UI" panose="020B0604030504040204" pitchFamily="50" charset="-128"/>
              </a:rPr>
              <a:t>20</a:t>
            </a:r>
            <a:r>
              <a:rPr kumimoji="1" lang="ja-JP" altLang="en-US" sz="1600">
                <a:latin typeface="Meiryo UI" panose="020B0604030504040204" pitchFamily="50" charset="-128"/>
                <a:ea typeface="Meiryo UI" panose="020B0604030504040204" pitchFamily="50" charset="-128"/>
              </a:rPr>
              <a:t>ページ以降参照。）</a:t>
            </a:r>
          </a:p>
        </p:txBody>
      </p:sp>
      <p:sp>
        <p:nvSpPr>
          <p:cNvPr id="11" name="スライド番号プレースホルダー 3">
            <a:extLst>
              <a:ext uri="{FF2B5EF4-FFF2-40B4-BE49-F238E27FC236}">
                <a16:creationId xmlns:a16="http://schemas.microsoft.com/office/drawing/2014/main" id="{F18B9975-299D-340A-7A8D-EF6FC8D6E0BC}"/>
              </a:ext>
            </a:extLst>
          </p:cNvPr>
          <p:cNvSpPr>
            <a:spLocks noGrp="1"/>
          </p:cNvSpPr>
          <p:nvPr>
            <p:ph type="sldNum" sz="quarter" idx="12"/>
          </p:nvPr>
        </p:nvSpPr>
        <p:spPr>
          <a:xfrm>
            <a:off x="7059622" y="6473879"/>
            <a:ext cx="2057400" cy="365125"/>
          </a:xfrm>
        </p:spPr>
        <p:txBody>
          <a:bodyPr/>
          <a:lstStyle/>
          <a:p>
            <a:fld id="{ED68E87A-1C08-4DEB-996E-5B06F9158F82}" type="slidenum">
              <a:rPr kumimoji="1" lang="ja-JP" altLang="en-US" smtClean="0">
                <a:latin typeface="Meiryo UI" panose="020B0604030504040204" pitchFamily="50" charset="-128"/>
                <a:ea typeface="Meiryo UI" panose="020B0604030504040204" pitchFamily="50" charset="-128"/>
              </a:rPr>
              <a:t>10</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66000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テキスト ボックス 29">
            <a:extLst>
              <a:ext uri="{FF2B5EF4-FFF2-40B4-BE49-F238E27FC236}">
                <a16:creationId xmlns:a16="http://schemas.microsoft.com/office/drawing/2014/main" id="{FC152870-DEA2-49F1-E65B-C0C7DC133424}"/>
              </a:ext>
            </a:extLst>
          </p:cNvPr>
          <p:cNvSpPr txBox="1"/>
          <p:nvPr/>
        </p:nvSpPr>
        <p:spPr>
          <a:xfrm>
            <a:off x="225268" y="5473766"/>
            <a:ext cx="8918732" cy="1302921"/>
          </a:xfrm>
          <a:prstGeom prst="rect">
            <a:avLst/>
          </a:prstGeom>
          <a:noFill/>
        </p:spPr>
        <p:txBody>
          <a:bodyPr wrap="square" rtlCol="0">
            <a:spAutoFit/>
          </a:bodyPr>
          <a:lstStyle/>
          <a:p>
            <a:pPr marL="285750" indent="-285750">
              <a:spcAft>
                <a:spcPts val="400"/>
              </a:spcAft>
              <a:buFont typeface="Wingdings" panose="05000000000000000000" pitchFamily="2" charset="2"/>
              <a:buChar char="n"/>
            </a:pPr>
            <a:r>
              <a:rPr kumimoji="1" lang="ja-JP" altLang="en-US" b="1" dirty="0">
                <a:latin typeface="Meiryo UI" panose="020B0604030504040204" pitchFamily="50" charset="-128"/>
                <a:ea typeface="Meiryo UI" panose="020B0604030504040204" pitchFamily="50" charset="-128"/>
              </a:rPr>
              <a:t>「疑いのある者」として再度の適性評価の対象となることがあり、その場合、重要経済安保情報の取扱いができなくなる可能性</a:t>
            </a:r>
            <a:endParaRPr kumimoji="1" lang="en-US" altLang="ja-JP" b="1" dirty="0">
              <a:latin typeface="Meiryo UI" panose="020B0604030504040204" pitchFamily="50" charset="-128"/>
              <a:ea typeface="Meiryo UI" panose="020B0604030504040204" pitchFamily="50" charset="-128"/>
            </a:endParaRPr>
          </a:p>
          <a:p>
            <a:pPr marL="285750" indent="-285750">
              <a:spcAft>
                <a:spcPts val="400"/>
              </a:spcAft>
              <a:buFont typeface="Wingdings" panose="05000000000000000000" pitchFamily="2" charset="2"/>
              <a:buChar char="n"/>
            </a:pPr>
            <a:r>
              <a:rPr kumimoji="1" lang="ja-JP" altLang="en-US" b="1" dirty="0">
                <a:latin typeface="Meiryo UI" panose="020B0604030504040204" pitchFamily="50" charset="-128"/>
                <a:ea typeface="Meiryo UI" panose="020B0604030504040204" pitchFamily="50" charset="-128"/>
              </a:rPr>
              <a:t>周囲の者（上司・同僚）も処分を受ける可能性（監督責任）</a:t>
            </a:r>
            <a:endParaRPr kumimoji="1" lang="en-US" altLang="ja-JP" b="1" dirty="0">
              <a:latin typeface="Meiryo UI" panose="020B0604030504040204" pitchFamily="50" charset="-128"/>
              <a:ea typeface="Meiryo UI" panose="020B0604030504040204" pitchFamily="50" charset="-128"/>
            </a:endParaRPr>
          </a:p>
          <a:p>
            <a:pPr marL="285750" indent="-285750">
              <a:spcAft>
                <a:spcPts val="400"/>
              </a:spcAft>
              <a:buFont typeface="Wingdings" panose="05000000000000000000" pitchFamily="2" charset="2"/>
              <a:buChar char="n"/>
            </a:pPr>
            <a:r>
              <a:rPr kumimoji="1" lang="ja-JP" altLang="en-US" b="1" dirty="0">
                <a:latin typeface="Meiryo UI" panose="020B0604030504040204" pitchFamily="50" charset="-128"/>
                <a:ea typeface="Meiryo UI" panose="020B0604030504040204" pitchFamily="50" charset="-128"/>
              </a:rPr>
              <a:t>行政機関の信用失墜</a:t>
            </a:r>
            <a:endParaRPr kumimoji="1" lang="en-US" altLang="ja-JP" b="1"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A7C353D4-CD0F-AA5D-4DCE-3036517255A1}"/>
              </a:ext>
            </a:extLst>
          </p:cNvPr>
          <p:cNvSpPr txBox="1"/>
          <p:nvPr/>
        </p:nvSpPr>
        <p:spPr>
          <a:xfrm>
            <a:off x="-27692" y="0"/>
            <a:ext cx="9171692" cy="369282"/>
          </a:xfrm>
          <a:prstGeom prst="rect">
            <a:avLst/>
          </a:prstGeom>
          <a:solidFill>
            <a:srgbClr val="002060"/>
          </a:solidFill>
        </p:spPr>
        <p:txBody>
          <a:bodyPr wrap="square" lIns="84407" tIns="42203" rIns="84407" bIns="42203" rtlCol="0" anchor="t">
            <a:spAutoFit/>
          </a:bodyPr>
          <a:lstStyle/>
          <a:p>
            <a:pPr algn="ctr"/>
            <a:r>
              <a:rPr lang="ja-JP" altLang="en-US" b="1">
                <a:solidFill>
                  <a:schemeClr val="bg1"/>
                </a:solidFill>
                <a:latin typeface="Meiryo UI" panose="020B0604030504040204" pitchFamily="50" charset="-128"/>
                <a:ea typeface="Meiryo UI" panose="020B0604030504040204" pitchFamily="50" charset="-128"/>
              </a:rPr>
              <a:t>情報保全がなされなかった場合のペナルティ</a:t>
            </a:r>
          </a:p>
        </p:txBody>
      </p:sp>
      <p:sp>
        <p:nvSpPr>
          <p:cNvPr id="29" name="テキスト ボックス 28">
            <a:extLst>
              <a:ext uri="{FF2B5EF4-FFF2-40B4-BE49-F238E27FC236}">
                <a16:creationId xmlns:a16="http://schemas.microsoft.com/office/drawing/2014/main" id="{3118244B-9F41-ABA1-5405-E12492A39DFE}"/>
              </a:ext>
            </a:extLst>
          </p:cNvPr>
          <p:cNvSpPr txBox="1"/>
          <p:nvPr/>
        </p:nvSpPr>
        <p:spPr>
          <a:xfrm>
            <a:off x="0" y="495972"/>
            <a:ext cx="8989163" cy="369332"/>
          </a:xfrm>
          <a:prstGeom prst="rect">
            <a:avLst/>
          </a:prstGeom>
          <a:noFill/>
          <a:ln w="28575">
            <a:noFill/>
          </a:ln>
        </p:spPr>
        <p:txBody>
          <a:bodyPr wrap="square" rtlCol="0">
            <a:spAutoFit/>
          </a:bodyPr>
          <a:lstStyle/>
          <a:p>
            <a:r>
              <a:rPr kumimoji="1" lang="ja-JP" altLang="en-US">
                <a:latin typeface="Meiryo UI" panose="020B0604030504040204" pitchFamily="50" charset="-128"/>
                <a:ea typeface="Meiryo UI" panose="020B0604030504040204" pitchFamily="50" charset="-128"/>
              </a:rPr>
              <a:t>○　情報保全義務違反は、その</a:t>
            </a:r>
            <a:r>
              <a:rPr kumimoji="1" lang="ja-JP" altLang="en-US" b="1">
                <a:solidFill>
                  <a:srgbClr val="C00000"/>
                </a:solidFill>
                <a:latin typeface="Meiryo UI" panose="020B0604030504040204" pitchFamily="50" charset="-128"/>
                <a:ea typeface="Meiryo UI" panose="020B0604030504040204" pitchFamily="50" charset="-128"/>
              </a:rPr>
              <a:t>内容に応じて様々なペナルティ</a:t>
            </a:r>
            <a:r>
              <a:rPr kumimoji="1" lang="ja-JP" altLang="en-US">
                <a:latin typeface="Meiryo UI" panose="020B0604030504040204" pitchFamily="50" charset="-128"/>
                <a:ea typeface="Meiryo UI" panose="020B0604030504040204" pitchFamily="50" charset="-128"/>
              </a:rPr>
              <a:t>が科せられます。</a:t>
            </a:r>
          </a:p>
        </p:txBody>
      </p:sp>
      <p:sp>
        <p:nvSpPr>
          <p:cNvPr id="5" name="テキスト ボックス 4">
            <a:extLst>
              <a:ext uri="{FF2B5EF4-FFF2-40B4-BE49-F238E27FC236}">
                <a16:creationId xmlns:a16="http://schemas.microsoft.com/office/drawing/2014/main" id="{DAB97B95-2DE2-45C8-C812-E37A7F026A46}"/>
              </a:ext>
            </a:extLst>
          </p:cNvPr>
          <p:cNvSpPr txBox="1"/>
          <p:nvPr/>
        </p:nvSpPr>
        <p:spPr>
          <a:xfrm>
            <a:off x="0" y="915624"/>
            <a:ext cx="9143999" cy="369332"/>
          </a:xfrm>
          <a:prstGeom prst="rect">
            <a:avLst/>
          </a:prstGeom>
          <a:noFill/>
        </p:spPr>
        <p:txBody>
          <a:bodyPr wrap="square" rtlCol="0">
            <a:spAutoFit/>
          </a:bodyPr>
          <a:lstStyle/>
          <a:p>
            <a:pPr marL="361950" indent="-361950">
              <a:spcAft>
                <a:spcPts val="400"/>
              </a:spcAft>
              <a:buFont typeface="Wingdings" panose="05000000000000000000" pitchFamily="2" charset="2"/>
              <a:buChar char="n"/>
            </a:pPr>
            <a:r>
              <a:rPr kumimoji="1" lang="ja-JP" altLang="en-US" b="1" dirty="0">
                <a:latin typeface="Meiryo UI" panose="020B0604030504040204" pitchFamily="50" charset="-128"/>
                <a:ea typeface="Meiryo UI" panose="020B0604030504040204" pitchFamily="50" charset="-128"/>
              </a:rPr>
              <a:t>漏えいした本人に対するペナルティ</a:t>
            </a:r>
            <a:r>
              <a:rPr kumimoji="1" lang="ja-JP" altLang="en-US" sz="1700" b="1" dirty="0">
                <a:latin typeface="Meiryo UI" panose="020B0604030504040204" pitchFamily="50" charset="-128"/>
                <a:ea typeface="Meiryo UI" panose="020B0604030504040204" pitchFamily="50" charset="-128"/>
              </a:rPr>
              <a:t>（刑事罰（下記）、国家公務員法等に基づく懲戒処分）</a:t>
            </a:r>
            <a:endParaRPr kumimoji="1" lang="en-US" altLang="ja-JP" sz="1700" b="1" dirty="0">
              <a:latin typeface="Meiryo UI" panose="020B0604030504040204" pitchFamily="50" charset="-128"/>
              <a:ea typeface="Meiryo UI" panose="020B0604030504040204" pitchFamily="50" charset="-128"/>
            </a:endParaRPr>
          </a:p>
        </p:txBody>
      </p:sp>
      <p:sp>
        <p:nvSpPr>
          <p:cNvPr id="7" name="スライド番号プレースホルダー 3">
            <a:extLst>
              <a:ext uri="{FF2B5EF4-FFF2-40B4-BE49-F238E27FC236}">
                <a16:creationId xmlns:a16="http://schemas.microsoft.com/office/drawing/2014/main" id="{85A178AF-3C4F-8FE9-9CF7-67202B2BAF39}"/>
              </a:ext>
            </a:extLst>
          </p:cNvPr>
          <p:cNvSpPr>
            <a:spLocks noGrp="1"/>
          </p:cNvSpPr>
          <p:nvPr>
            <p:ph type="sldNum" sz="quarter" idx="12"/>
          </p:nvPr>
        </p:nvSpPr>
        <p:spPr>
          <a:xfrm>
            <a:off x="7059622" y="6473879"/>
            <a:ext cx="2057400" cy="365125"/>
          </a:xfrm>
        </p:spPr>
        <p:txBody>
          <a:bodyPr/>
          <a:lstStyle/>
          <a:p>
            <a:fld id="{ED68E87A-1C08-4DEB-996E-5B06F9158F82}" type="slidenum">
              <a:rPr kumimoji="1" lang="ja-JP" altLang="en-US" smtClean="0">
                <a:latin typeface="Meiryo UI" panose="020B0604030504040204" pitchFamily="50" charset="-128"/>
                <a:ea typeface="Meiryo UI" panose="020B0604030504040204" pitchFamily="50" charset="-128"/>
              </a:rPr>
              <a:t>11</a:t>
            </a:fld>
            <a:endParaRPr kumimoji="1" lang="ja-JP" altLang="en-US" dirty="0">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BB19B7F0-573C-DC6F-E7F5-A2E7227D219E}"/>
              </a:ext>
            </a:extLst>
          </p:cNvPr>
          <p:cNvPicPr>
            <a:picLocks noChangeAspect="1"/>
          </p:cNvPicPr>
          <p:nvPr/>
        </p:nvPicPr>
        <p:blipFill>
          <a:blip r:embed="rId3"/>
          <a:stretch>
            <a:fillRect/>
          </a:stretch>
        </p:blipFill>
        <p:spPr>
          <a:xfrm>
            <a:off x="1584960" y="1368552"/>
            <a:ext cx="5974080" cy="4120896"/>
          </a:xfrm>
          <a:prstGeom prst="rect">
            <a:avLst/>
          </a:prstGeom>
        </p:spPr>
      </p:pic>
    </p:spTree>
    <p:extLst>
      <p:ext uri="{BB962C8B-B14F-4D97-AF65-F5344CB8AC3E}">
        <p14:creationId xmlns:p14="http://schemas.microsoft.com/office/powerpoint/2010/main" val="3673320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F0CD3D1-9D16-4273-111B-6798A431D8AA}"/>
              </a:ext>
            </a:extLst>
          </p:cNvPr>
          <p:cNvSpPr txBox="1"/>
          <p:nvPr/>
        </p:nvSpPr>
        <p:spPr>
          <a:xfrm>
            <a:off x="-13846" y="1579"/>
            <a:ext cx="9171692" cy="392317"/>
          </a:xfrm>
          <a:prstGeom prst="rect">
            <a:avLst/>
          </a:prstGeom>
          <a:solidFill>
            <a:srgbClr val="002060"/>
          </a:solidFill>
        </p:spPr>
        <p:txBody>
          <a:bodyPr wrap="square" lIns="84407" tIns="72000" rIns="84407" bIns="42203" rtlCol="0" anchor="t">
            <a:spAutoFit/>
          </a:bodyPr>
          <a:lstStyle/>
          <a:p>
            <a:pPr algn="ctr"/>
            <a:r>
              <a:rPr lang="ja-JP" altLang="en-US" b="1" dirty="0">
                <a:solidFill>
                  <a:schemeClr val="bg1"/>
                </a:solidFill>
                <a:latin typeface="Meiryo UI" panose="020B0604030504040204" pitchFamily="50" charset="-128"/>
                <a:ea typeface="Meiryo UI" panose="020B0604030504040204" pitchFamily="50" charset="-128"/>
              </a:rPr>
              <a:t>漏えいの働き掛けについて注意すること①</a:t>
            </a:r>
          </a:p>
        </p:txBody>
      </p:sp>
      <p:sp>
        <p:nvSpPr>
          <p:cNvPr id="8" name="テキスト ボックス 7">
            <a:extLst>
              <a:ext uri="{FF2B5EF4-FFF2-40B4-BE49-F238E27FC236}">
                <a16:creationId xmlns:a16="http://schemas.microsoft.com/office/drawing/2014/main" id="{93245E71-51DB-9592-9EDD-0CC3F82C57DC}"/>
              </a:ext>
            </a:extLst>
          </p:cNvPr>
          <p:cNvSpPr txBox="1"/>
          <p:nvPr/>
        </p:nvSpPr>
        <p:spPr>
          <a:xfrm>
            <a:off x="184893" y="1836342"/>
            <a:ext cx="8741677" cy="1315745"/>
          </a:xfrm>
          <a:prstGeom prst="rect">
            <a:avLst/>
          </a:prstGeom>
          <a:noFill/>
        </p:spPr>
        <p:txBody>
          <a:bodyPr wrap="square">
            <a:spAutoFit/>
          </a:bodyPr>
          <a:lstStyle/>
          <a:p>
            <a:pPr algn="just">
              <a:spcAft>
                <a:spcPts val="300"/>
              </a:spcAft>
            </a:pPr>
            <a:r>
              <a:rPr lang="ja-JP" altLang="en-US" b="1" kern="100" dirty="0">
                <a:latin typeface="Meiryo UI" panose="020B0604030504040204" pitchFamily="50" charset="-128"/>
                <a:ea typeface="Meiryo UI" panose="020B0604030504040204" pitchFamily="50" charset="-128"/>
                <a:cs typeface="Arial" panose="020B0604020202020204" pitchFamily="34" charset="0"/>
              </a:rPr>
              <a:t>〇　想定される働き掛けの端緒の一例</a:t>
            </a:r>
            <a:endParaRPr lang="en-US" altLang="ja-JP" b="1" kern="100" dirty="0">
              <a:latin typeface="Meiryo UI" panose="020B0604030504040204" pitchFamily="50" charset="-128"/>
              <a:ea typeface="Meiryo UI" panose="020B0604030504040204" pitchFamily="50" charset="-128"/>
              <a:cs typeface="Arial" panose="020B0604020202020204" pitchFamily="34" charset="0"/>
            </a:endParaRPr>
          </a:p>
          <a:p>
            <a:pPr marL="623888" lvl="1" indent="-263525" algn="just">
              <a:spcAft>
                <a:spcPts val="300"/>
              </a:spcAft>
              <a:buFont typeface="Wingdings" panose="05000000000000000000" pitchFamily="2" charset="2"/>
              <a:buChar char="n"/>
            </a:pPr>
            <a:r>
              <a:rPr lang="en-US" altLang="ja-JP" b="1" u="sng" kern="100" dirty="0">
                <a:latin typeface="Meiryo UI" panose="020B0604030504040204" pitchFamily="50" charset="-128"/>
                <a:ea typeface="Meiryo UI" panose="020B0604030504040204" pitchFamily="50" charset="-128"/>
                <a:cs typeface="Arial" panose="020B0604020202020204" pitchFamily="34" charset="0"/>
              </a:rPr>
              <a:t>SNS</a:t>
            </a:r>
            <a:r>
              <a:rPr lang="ja-JP" altLang="en-US" kern="100" dirty="0">
                <a:latin typeface="Meiryo UI" panose="020B0604030504040204" pitchFamily="50" charset="-128"/>
                <a:ea typeface="Meiryo UI" panose="020B0604030504040204" pitchFamily="50" charset="-128"/>
                <a:cs typeface="Arial" panose="020B0604020202020204" pitchFamily="34" charset="0"/>
              </a:rPr>
              <a:t>に覚えのない企業からメッセージが送られてくること</a:t>
            </a:r>
            <a:endParaRPr lang="en-US" altLang="ja-JP" kern="100" dirty="0">
              <a:latin typeface="Meiryo UI" panose="020B0604030504040204" pitchFamily="50" charset="-128"/>
              <a:ea typeface="Meiryo UI" panose="020B0604030504040204" pitchFamily="50" charset="-128"/>
              <a:cs typeface="Arial" panose="020B0604020202020204" pitchFamily="34" charset="0"/>
            </a:endParaRPr>
          </a:p>
          <a:p>
            <a:pPr marL="623888" lvl="1" indent="-263525" algn="just">
              <a:spcAft>
                <a:spcPts val="300"/>
              </a:spcAft>
              <a:buFont typeface="Wingdings" panose="05000000000000000000" pitchFamily="2" charset="2"/>
              <a:buChar char="n"/>
            </a:pPr>
            <a:r>
              <a:rPr lang="ja-JP" altLang="en-US" kern="100" dirty="0">
                <a:latin typeface="Meiryo UI" panose="020B0604030504040204" pitchFamily="50" charset="-128"/>
                <a:ea typeface="Meiryo UI" panose="020B0604030504040204" pitchFamily="50" charset="-128"/>
                <a:cs typeface="Arial" panose="020B0604020202020204" pitchFamily="34" charset="0"/>
              </a:rPr>
              <a:t>道端や居酒屋で見知らぬ人から声を掛けられること</a:t>
            </a:r>
            <a:endParaRPr lang="en-US" altLang="ja-JP" kern="100" dirty="0">
              <a:latin typeface="Meiryo UI" panose="020B0604030504040204" pitchFamily="50" charset="-128"/>
              <a:ea typeface="Meiryo UI" panose="020B0604030504040204" pitchFamily="50" charset="-128"/>
              <a:cs typeface="Arial" panose="020B0604020202020204" pitchFamily="34" charset="0"/>
            </a:endParaRPr>
          </a:p>
          <a:p>
            <a:pPr marL="623888" lvl="1" indent="-263525" algn="just">
              <a:spcAft>
                <a:spcPts val="300"/>
              </a:spcAft>
              <a:buFont typeface="Wingdings" panose="05000000000000000000" pitchFamily="2" charset="2"/>
              <a:buChar char="n"/>
            </a:pPr>
            <a:r>
              <a:rPr lang="ja-JP" altLang="en-US" kern="100" dirty="0">
                <a:latin typeface="Meiryo UI" panose="020B0604030504040204" pitchFamily="50" charset="-128"/>
                <a:ea typeface="Meiryo UI" panose="020B0604030504040204" pitchFamily="50" charset="-128"/>
                <a:cs typeface="Arial" panose="020B0604020202020204" pitchFamily="34" charset="0"/>
              </a:rPr>
              <a:t>付き合いのある企業の人から、理由なく過剰にご馳走されたり、金品を送られたりすること</a:t>
            </a:r>
            <a:endParaRPr lang="en-US" altLang="ja-JP" kern="100" dirty="0">
              <a:latin typeface="Meiryo UI" panose="020B0604030504040204" pitchFamily="50" charset="-128"/>
              <a:ea typeface="Meiryo UI" panose="020B0604030504040204" pitchFamily="50" charset="-128"/>
              <a:cs typeface="Arial" panose="020B0604020202020204" pitchFamily="34" charset="0"/>
            </a:endParaRPr>
          </a:p>
        </p:txBody>
      </p:sp>
      <p:sp>
        <p:nvSpPr>
          <p:cNvPr id="7" name="テキスト ボックス 6">
            <a:extLst>
              <a:ext uri="{FF2B5EF4-FFF2-40B4-BE49-F238E27FC236}">
                <a16:creationId xmlns:a16="http://schemas.microsoft.com/office/drawing/2014/main" id="{A92A0422-D2D3-1861-2C60-5FF0B54D5B89}"/>
              </a:ext>
            </a:extLst>
          </p:cNvPr>
          <p:cNvSpPr txBox="1"/>
          <p:nvPr/>
        </p:nvSpPr>
        <p:spPr>
          <a:xfrm>
            <a:off x="787249" y="5942365"/>
            <a:ext cx="7728101" cy="369332"/>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ja-JP" altLang="en-US" kern="100">
                <a:latin typeface="Meiryo UI" panose="020B0604030504040204" pitchFamily="50" charset="-128"/>
                <a:ea typeface="Meiryo UI" panose="020B0604030504040204" pitchFamily="50" charset="-128"/>
                <a:cs typeface="Arial" panose="020B0604020202020204" pitchFamily="34" charset="0"/>
              </a:rPr>
              <a:t>少しでも不審な点を確認したら、</a:t>
            </a:r>
            <a:r>
              <a:rPr lang="ja-JP" altLang="en-US" b="1" kern="100">
                <a:solidFill>
                  <a:srgbClr val="C00000"/>
                </a:solidFill>
                <a:latin typeface="Meiryo UI" panose="020B0604030504040204" pitchFamily="50" charset="-128"/>
                <a:ea typeface="Meiryo UI" panose="020B0604030504040204" pitchFamily="50" charset="-128"/>
                <a:cs typeface="Arial" panose="020B0604020202020204" pitchFamily="34" charset="0"/>
              </a:rPr>
              <a:t>上司やその他の適当な者に報告しましょう</a:t>
            </a:r>
            <a:endParaRPr lang="en-US" altLang="ja-JP" sz="1400" b="1" kern="100">
              <a:solidFill>
                <a:srgbClr val="C00000"/>
              </a:solidFill>
              <a:latin typeface="Meiryo UI" panose="020B0604030504040204" pitchFamily="50" charset="-128"/>
              <a:ea typeface="Meiryo UI" panose="020B0604030504040204" pitchFamily="50" charset="-128"/>
              <a:cs typeface="Arial" panose="020B0604020202020204" pitchFamily="34" charset="0"/>
            </a:endParaRPr>
          </a:p>
        </p:txBody>
      </p:sp>
      <p:sp>
        <p:nvSpPr>
          <p:cNvPr id="19" name="テキスト ボックス 18">
            <a:extLst>
              <a:ext uri="{FF2B5EF4-FFF2-40B4-BE49-F238E27FC236}">
                <a16:creationId xmlns:a16="http://schemas.microsoft.com/office/drawing/2014/main" id="{D173966B-61E5-E45B-B9E0-9E3546BB15DF}"/>
              </a:ext>
            </a:extLst>
          </p:cNvPr>
          <p:cNvSpPr txBox="1"/>
          <p:nvPr/>
        </p:nvSpPr>
        <p:spPr>
          <a:xfrm>
            <a:off x="133978" y="515989"/>
            <a:ext cx="8835695" cy="1200329"/>
          </a:xfrm>
          <a:prstGeom prst="rect">
            <a:avLst/>
          </a:prstGeom>
          <a:noFill/>
          <a:ln>
            <a:solidFill>
              <a:schemeClr val="tx1"/>
            </a:solidFill>
          </a:ln>
        </p:spPr>
        <p:txBody>
          <a:bodyPr wrap="square">
            <a:spAutoFit/>
          </a:bodyPr>
          <a:lstStyle/>
          <a:p>
            <a:pPr algn="just"/>
            <a:r>
              <a:rPr lang="ja-JP" altLang="en-US" kern="100" dirty="0">
                <a:latin typeface="Meiryo UI" panose="020B0604030504040204" pitchFamily="50" charset="-128"/>
                <a:ea typeface="Meiryo UI" panose="020B0604030504040204" pitchFamily="50" charset="-128"/>
                <a:cs typeface="Arial" panose="020B0604020202020204" pitchFamily="34" charset="0"/>
              </a:rPr>
              <a:t>　重要経済安保情報を取り扱う者は、</a:t>
            </a:r>
            <a:r>
              <a:rPr lang="ja-JP" altLang="en-US" b="1" kern="100" dirty="0">
                <a:solidFill>
                  <a:srgbClr val="C00000"/>
                </a:solidFill>
                <a:latin typeface="Meiryo UI" panose="020B0604030504040204" pitchFamily="50" charset="-128"/>
                <a:ea typeface="Meiryo UI" panose="020B0604030504040204" pitchFamily="50" charset="-128"/>
                <a:cs typeface="Arial" panose="020B0604020202020204" pitchFamily="34" charset="0"/>
              </a:rPr>
              <a:t>自身が重要経済安保情報の漏えいの働き掛けを受ける対象となり得る</a:t>
            </a:r>
            <a:r>
              <a:rPr lang="ja-JP" altLang="en-US" kern="100" dirty="0">
                <a:latin typeface="Meiryo UI" panose="020B0604030504040204" pitchFamily="50" charset="-128"/>
                <a:ea typeface="Meiryo UI" panose="020B0604030504040204" pitchFamily="50" charset="-128"/>
                <a:cs typeface="Arial" panose="020B0604020202020204" pitchFamily="34" charset="0"/>
              </a:rPr>
              <a:t>ことを十分に認識し、</a:t>
            </a:r>
            <a:r>
              <a:rPr lang="ja-JP" altLang="en-US" b="1" kern="100" dirty="0">
                <a:solidFill>
                  <a:srgbClr val="C00000"/>
                </a:solidFill>
                <a:latin typeface="Meiryo UI" panose="020B0604030504040204" pitchFamily="50" charset="-128"/>
                <a:ea typeface="Meiryo UI" panose="020B0604030504040204" pitchFamily="50" charset="-128"/>
                <a:cs typeface="Arial" panose="020B0604020202020204" pitchFamily="34" charset="0"/>
              </a:rPr>
              <a:t>規範意識を常に高く</a:t>
            </a:r>
            <a:r>
              <a:rPr lang="ja-JP" altLang="en-US" kern="100" dirty="0">
                <a:latin typeface="Meiryo UI" panose="020B0604030504040204" pitchFamily="50" charset="-128"/>
                <a:ea typeface="Meiryo UI" panose="020B0604030504040204" pitchFamily="50" charset="-128"/>
                <a:cs typeface="Arial" panose="020B0604020202020204" pitchFamily="34" charset="0"/>
              </a:rPr>
              <a:t>保たなければなりません。</a:t>
            </a:r>
            <a:endParaRPr lang="en-US" altLang="ja-JP" kern="100" dirty="0">
              <a:latin typeface="Meiryo UI" panose="020B0604030504040204" pitchFamily="50" charset="-128"/>
              <a:ea typeface="Meiryo UI" panose="020B0604030504040204" pitchFamily="50" charset="-128"/>
              <a:cs typeface="Arial" panose="020B0604020202020204" pitchFamily="34" charset="0"/>
            </a:endParaRPr>
          </a:p>
          <a:p>
            <a:pPr algn="just"/>
            <a:r>
              <a:rPr lang="ja-JP" altLang="en-US" kern="100" dirty="0">
                <a:latin typeface="Meiryo UI" panose="020B0604030504040204" pitchFamily="50" charset="-128"/>
                <a:ea typeface="Meiryo UI" panose="020B0604030504040204" pitchFamily="50" charset="-128"/>
                <a:cs typeface="Arial" panose="020B0604020202020204" pitchFamily="34" charset="0"/>
              </a:rPr>
              <a:t>　想定される働き掛けの端緒の一例を確認し、働き掛けを受ける可能性を高める行動に留意しておくことが必要です。</a:t>
            </a:r>
          </a:p>
        </p:txBody>
      </p:sp>
      <p:pic>
        <p:nvPicPr>
          <p:cNvPr id="28" name="グラフィックス 27" descr="オフィス ワーカー (男性) 単色塗りつぶし">
            <a:extLst>
              <a:ext uri="{FF2B5EF4-FFF2-40B4-BE49-F238E27FC236}">
                <a16:creationId xmlns:a16="http://schemas.microsoft.com/office/drawing/2014/main" id="{3B7F844E-32E4-5945-B6B1-0C461B487C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30500" y="3479612"/>
            <a:ext cx="1016046" cy="1016046"/>
          </a:xfrm>
          <a:prstGeom prst="rect">
            <a:avLst/>
          </a:prstGeom>
        </p:spPr>
      </p:pic>
      <p:pic>
        <p:nvPicPr>
          <p:cNvPr id="30" name="図 29">
            <a:extLst>
              <a:ext uri="{FF2B5EF4-FFF2-40B4-BE49-F238E27FC236}">
                <a16:creationId xmlns:a16="http://schemas.microsoft.com/office/drawing/2014/main" id="{709E675D-4271-587C-4C74-F9135B3E7B90}"/>
              </a:ext>
            </a:extLst>
          </p:cNvPr>
          <p:cNvPicPr>
            <a:picLocks noChangeAspect="1"/>
          </p:cNvPicPr>
          <p:nvPr/>
        </p:nvPicPr>
        <p:blipFill>
          <a:blip r:embed="rId5"/>
          <a:stretch>
            <a:fillRect/>
          </a:stretch>
        </p:blipFill>
        <p:spPr>
          <a:xfrm>
            <a:off x="8039129" y="3548087"/>
            <a:ext cx="711657" cy="931623"/>
          </a:xfrm>
          <a:prstGeom prst="rect">
            <a:avLst/>
          </a:prstGeom>
        </p:spPr>
      </p:pic>
      <p:cxnSp>
        <p:nvCxnSpPr>
          <p:cNvPr id="38" name="直線矢印コネクタ 37">
            <a:extLst>
              <a:ext uri="{FF2B5EF4-FFF2-40B4-BE49-F238E27FC236}">
                <a16:creationId xmlns:a16="http://schemas.microsoft.com/office/drawing/2014/main" id="{9A0BD81C-6AD9-C4F9-94AD-6CBA262CDACC}"/>
              </a:ext>
            </a:extLst>
          </p:cNvPr>
          <p:cNvCxnSpPr>
            <a:cxnSpLocks/>
          </p:cNvCxnSpPr>
          <p:nvPr/>
        </p:nvCxnSpPr>
        <p:spPr>
          <a:xfrm flipH="1">
            <a:off x="6701249" y="4050003"/>
            <a:ext cx="1227090" cy="460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nvGrpSpPr>
          <p:cNvPr id="43" name="グループ化 42">
            <a:extLst>
              <a:ext uri="{FF2B5EF4-FFF2-40B4-BE49-F238E27FC236}">
                <a16:creationId xmlns:a16="http://schemas.microsoft.com/office/drawing/2014/main" id="{6E0350D3-32BC-0F30-1A61-FF5BC08E5EFE}"/>
              </a:ext>
            </a:extLst>
          </p:cNvPr>
          <p:cNvGrpSpPr/>
          <p:nvPr/>
        </p:nvGrpSpPr>
        <p:grpSpPr>
          <a:xfrm>
            <a:off x="528222" y="3516735"/>
            <a:ext cx="1359205" cy="972639"/>
            <a:chOff x="748134" y="3611734"/>
            <a:chExt cx="1172419" cy="749826"/>
          </a:xfrm>
        </p:grpSpPr>
        <p:pic>
          <p:nvPicPr>
            <p:cNvPr id="23" name="図 22" descr="図形&#10;&#10;AI によって生成されたコンテンツは間違っている可能性があります。">
              <a:extLst>
                <a:ext uri="{FF2B5EF4-FFF2-40B4-BE49-F238E27FC236}">
                  <a16:creationId xmlns:a16="http://schemas.microsoft.com/office/drawing/2014/main" id="{997836E4-78B7-D274-826D-95CE02893FF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053261">
              <a:off x="748134" y="3796760"/>
              <a:ext cx="564800" cy="564800"/>
            </a:xfrm>
            <a:prstGeom prst="rect">
              <a:avLst/>
            </a:prstGeom>
          </p:spPr>
        </p:pic>
        <p:grpSp>
          <p:nvGrpSpPr>
            <p:cNvPr id="42" name="グループ化 41">
              <a:extLst>
                <a:ext uri="{FF2B5EF4-FFF2-40B4-BE49-F238E27FC236}">
                  <a16:creationId xmlns:a16="http://schemas.microsoft.com/office/drawing/2014/main" id="{B25E38E2-2EEC-7C0E-9CBE-6421E4AF91D7}"/>
                </a:ext>
              </a:extLst>
            </p:cNvPr>
            <p:cNvGrpSpPr/>
            <p:nvPr/>
          </p:nvGrpSpPr>
          <p:grpSpPr>
            <a:xfrm>
              <a:off x="1295734" y="3611734"/>
              <a:ext cx="624819" cy="500084"/>
              <a:chOff x="1295734" y="3611734"/>
              <a:chExt cx="624819" cy="500084"/>
            </a:xfrm>
          </p:grpSpPr>
          <p:sp>
            <p:nvSpPr>
              <p:cNvPr id="25" name="吹き出し: 円形 24">
                <a:extLst>
                  <a:ext uri="{FF2B5EF4-FFF2-40B4-BE49-F238E27FC236}">
                    <a16:creationId xmlns:a16="http://schemas.microsoft.com/office/drawing/2014/main" id="{271C15F7-BC41-14D3-A643-48332B52E3CD}"/>
                  </a:ext>
                </a:extLst>
              </p:cNvPr>
              <p:cNvSpPr/>
              <p:nvPr/>
            </p:nvSpPr>
            <p:spPr>
              <a:xfrm>
                <a:off x="1295734" y="3611734"/>
                <a:ext cx="624819" cy="500084"/>
              </a:xfrm>
              <a:prstGeom prst="wedgeEllipseCallout">
                <a:avLst>
                  <a:gd name="adj1" fmla="val -87532"/>
                  <a:gd name="adj2" fmla="val 51868"/>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6" name="図 35" descr="図形&#10;&#10;AI によって生成されたコンテンツは間違っている可能性があります。">
                <a:extLst>
                  <a:ext uri="{FF2B5EF4-FFF2-40B4-BE49-F238E27FC236}">
                    <a16:creationId xmlns:a16="http://schemas.microsoft.com/office/drawing/2014/main" id="{216A2E27-61CA-D0ED-F641-D99236A8F52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55943" y="3698656"/>
                <a:ext cx="304399" cy="304399"/>
              </a:xfrm>
              <a:prstGeom prst="rect">
                <a:avLst/>
              </a:prstGeom>
            </p:spPr>
          </p:pic>
        </p:grpSp>
      </p:grpSp>
      <p:pic>
        <p:nvPicPr>
          <p:cNvPr id="41" name="図 40" descr="図形&#10;&#10;AI によって生成されたコンテンツは間違っている可能性があります。">
            <a:extLst>
              <a:ext uri="{FF2B5EF4-FFF2-40B4-BE49-F238E27FC236}">
                <a16:creationId xmlns:a16="http://schemas.microsoft.com/office/drawing/2014/main" id="{15F2E1AB-8C9E-CFAE-2D22-6D5338AE532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46160" y="4847253"/>
            <a:ext cx="1122180" cy="1122180"/>
          </a:xfrm>
          <a:prstGeom prst="rect">
            <a:avLst/>
          </a:prstGeom>
        </p:spPr>
      </p:pic>
      <p:pic>
        <p:nvPicPr>
          <p:cNvPr id="45" name="図 44" descr="図形&#10;&#10;AI によって生成されたコンテンツは間違っている可能性があります。">
            <a:extLst>
              <a:ext uri="{FF2B5EF4-FFF2-40B4-BE49-F238E27FC236}">
                <a16:creationId xmlns:a16="http://schemas.microsoft.com/office/drawing/2014/main" id="{ADDD95F2-8F1D-3E20-0678-849E472C000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5989" y="4435495"/>
            <a:ext cx="932417" cy="932417"/>
          </a:xfrm>
          <a:prstGeom prst="rect">
            <a:avLst/>
          </a:prstGeom>
        </p:spPr>
      </p:pic>
      <p:pic>
        <p:nvPicPr>
          <p:cNvPr id="60" name="図 59" descr="図形&#10;&#10;AI によって生成されたコンテンツは間違っている可能性があります。">
            <a:extLst>
              <a:ext uri="{FF2B5EF4-FFF2-40B4-BE49-F238E27FC236}">
                <a16:creationId xmlns:a16="http://schemas.microsoft.com/office/drawing/2014/main" id="{65B5E3A5-24C7-4491-4108-0BF67BD34CC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48036" y="4631677"/>
            <a:ext cx="518772" cy="518772"/>
          </a:xfrm>
          <a:prstGeom prst="rect">
            <a:avLst/>
          </a:prstGeom>
        </p:spPr>
      </p:pic>
      <p:pic>
        <p:nvPicPr>
          <p:cNvPr id="62" name="図 61" descr="図形&#10;&#10;AI によって生成されたコンテンツは間違っている可能性があります。">
            <a:extLst>
              <a:ext uri="{FF2B5EF4-FFF2-40B4-BE49-F238E27FC236}">
                <a16:creationId xmlns:a16="http://schemas.microsoft.com/office/drawing/2014/main" id="{A8D83EC2-F4B9-EDF5-AABF-539457A2773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457394">
            <a:off x="1653840" y="4025780"/>
            <a:ext cx="711639" cy="712529"/>
          </a:xfrm>
          <a:prstGeom prst="rect">
            <a:avLst/>
          </a:prstGeom>
        </p:spPr>
      </p:pic>
      <p:pic>
        <p:nvPicPr>
          <p:cNvPr id="3" name="図 2">
            <a:extLst>
              <a:ext uri="{FF2B5EF4-FFF2-40B4-BE49-F238E27FC236}">
                <a16:creationId xmlns:a16="http://schemas.microsoft.com/office/drawing/2014/main" id="{6BE2FAF4-A937-64D7-B032-9E6CA14F37F3}"/>
              </a:ext>
            </a:extLst>
          </p:cNvPr>
          <p:cNvPicPr>
            <a:picLocks noChangeAspect="1"/>
          </p:cNvPicPr>
          <p:nvPr/>
        </p:nvPicPr>
        <p:blipFill>
          <a:blip r:embed="rId12"/>
          <a:stretch>
            <a:fillRect/>
          </a:stretch>
        </p:blipFill>
        <p:spPr>
          <a:xfrm>
            <a:off x="2725733" y="3795930"/>
            <a:ext cx="2336499" cy="1481341"/>
          </a:xfrm>
          <a:prstGeom prst="rect">
            <a:avLst/>
          </a:prstGeom>
        </p:spPr>
      </p:pic>
      <p:sp>
        <p:nvSpPr>
          <p:cNvPr id="67" name="思考の吹き出し: 雲形 66">
            <a:extLst>
              <a:ext uri="{FF2B5EF4-FFF2-40B4-BE49-F238E27FC236}">
                <a16:creationId xmlns:a16="http://schemas.microsoft.com/office/drawing/2014/main" id="{22F317EA-903A-275B-3BC2-13156C28B0E6}"/>
              </a:ext>
            </a:extLst>
          </p:cNvPr>
          <p:cNvSpPr/>
          <p:nvPr/>
        </p:nvSpPr>
        <p:spPr>
          <a:xfrm>
            <a:off x="6797558" y="4611349"/>
            <a:ext cx="1122179" cy="985579"/>
          </a:xfrm>
          <a:prstGeom prst="cloudCallout">
            <a:avLst>
              <a:gd name="adj1" fmla="val -73887"/>
              <a:gd name="adj2" fmla="val 23202"/>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 name="グラフィックス 30" descr="金封 単色塗りつぶし">
            <a:extLst>
              <a:ext uri="{FF2B5EF4-FFF2-40B4-BE49-F238E27FC236}">
                <a16:creationId xmlns:a16="http://schemas.microsoft.com/office/drawing/2014/main" id="{B3DD6F2A-7902-93CB-7C61-4536E66FAF6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996756" y="3387109"/>
            <a:ext cx="836116" cy="836116"/>
          </a:xfrm>
          <a:prstGeom prst="rect">
            <a:avLst/>
          </a:prstGeom>
        </p:spPr>
      </p:pic>
      <p:sp>
        <p:nvSpPr>
          <p:cNvPr id="5" name="スライド番号プレースホルダー 3">
            <a:extLst>
              <a:ext uri="{FF2B5EF4-FFF2-40B4-BE49-F238E27FC236}">
                <a16:creationId xmlns:a16="http://schemas.microsoft.com/office/drawing/2014/main" id="{7903D00E-9990-EDBD-C671-3C8F34D06AC6}"/>
              </a:ext>
            </a:extLst>
          </p:cNvPr>
          <p:cNvSpPr>
            <a:spLocks noGrp="1"/>
          </p:cNvSpPr>
          <p:nvPr>
            <p:ph type="sldNum" sz="quarter" idx="12"/>
          </p:nvPr>
        </p:nvSpPr>
        <p:spPr>
          <a:xfrm>
            <a:off x="7059622" y="6473879"/>
            <a:ext cx="2057400" cy="365125"/>
          </a:xfrm>
        </p:spPr>
        <p:txBody>
          <a:bodyPr/>
          <a:lstStyle/>
          <a:p>
            <a:fld id="{ED68E87A-1C08-4DEB-996E-5B06F9158F82}" type="slidenum">
              <a:rPr kumimoji="1" lang="ja-JP" altLang="en-US" smtClean="0">
                <a:latin typeface="Meiryo UI" panose="020B0604030504040204" pitchFamily="50" charset="-128"/>
                <a:ea typeface="Meiryo UI" panose="020B0604030504040204" pitchFamily="50" charset="-128"/>
              </a:rPr>
              <a:t>12</a:t>
            </a:fld>
            <a:endParaRPr kumimoji="1" lang="ja-JP" altLang="en-US" dirty="0">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BB90134E-7AB0-4CBB-5865-24BE5B1662D3}"/>
              </a:ext>
            </a:extLst>
          </p:cNvPr>
          <p:cNvPicPr>
            <a:picLocks noChangeAspect="1"/>
          </p:cNvPicPr>
          <p:nvPr/>
        </p:nvPicPr>
        <p:blipFill>
          <a:blip r:embed="rId15"/>
          <a:stretch>
            <a:fillRect/>
          </a:stretch>
        </p:blipFill>
        <p:spPr>
          <a:xfrm>
            <a:off x="7008096" y="4747198"/>
            <a:ext cx="701101" cy="701101"/>
          </a:xfrm>
          <a:prstGeom prst="rect">
            <a:avLst/>
          </a:prstGeom>
        </p:spPr>
      </p:pic>
    </p:spTree>
    <p:extLst>
      <p:ext uri="{BB962C8B-B14F-4D97-AF65-F5344CB8AC3E}">
        <p14:creationId xmlns:p14="http://schemas.microsoft.com/office/powerpoint/2010/main" val="4039532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a:extLst>
              <a:ext uri="{FF2B5EF4-FFF2-40B4-BE49-F238E27FC236}">
                <a16:creationId xmlns:a16="http://schemas.microsoft.com/office/drawing/2014/main" id="{003D0826-137F-E765-40FD-2F9068C06442}"/>
              </a:ext>
            </a:extLst>
          </p:cNvPr>
          <p:cNvSpPr txBox="1"/>
          <p:nvPr/>
        </p:nvSpPr>
        <p:spPr>
          <a:xfrm>
            <a:off x="201162" y="6123570"/>
            <a:ext cx="8741676" cy="738664"/>
          </a:xfrm>
          <a:prstGeom prst="rect">
            <a:avLst/>
          </a:prstGeom>
          <a:noFill/>
        </p:spPr>
        <p:txBody>
          <a:bodyPr wrap="square">
            <a:spAutoFit/>
          </a:bodyPr>
          <a:lstStyle/>
          <a:p>
            <a:pPr algn="just"/>
            <a:r>
              <a:rPr lang="en-US" altLang="ja-JP" sz="1400" kern="100">
                <a:latin typeface="Meiryo UI" panose="020B0604030504040204" pitchFamily="50" charset="-128"/>
                <a:ea typeface="Meiryo UI" panose="020B0604030504040204" pitchFamily="50" charset="-128"/>
                <a:cs typeface="Arial" panose="020B0604020202020204" pitchFamily="34" charset="0"/>
              </a:rPr>
              <a:t>※</a:t>
            </a:r>
            <a:r>
              <a:rPr lang="ja-JP" altLang="en-US" sz="1400" kern="100">
                <a:latin typeface="Meiryo UI" panose="020B0604030504040204" pitchFamily="50" charset="-128"/>
                <a:ea typeface="Meiryo UI" panose="020B0604030504040204" pitchFamily="50" charset="-128"/>
                <a:cs typeface="Arial" panose="020B0604020202020204" pitchFamily="34" charset="0"/>
              </a:rPr>
              <a:t>①外国との関係の変化、②犯罪、③懲戒処分、④情報取扱違反、⑤違法薬物、⑥精神疾患、⑦飲酒トラブル、⑧経済的状況、及び⑨重要経済安保情報を漏らすおそれがないと認めることについて疑義に該当する事情があると認められた場合は、速やかに重要経済安保情報管理者に申し出てください</a:t>
            </a:r>
            <a:endParaRPr lang="en-US" altLang="ja-JP" sz="1400" kern="100">
              <a:latin typeface="Meiryo UI" panose="020B0604030504040204" pitchFamily="50" charset="-128"/>
              <a:ea typeface="Meiryo UI" panose="020B0604030504040204" pitchFamily="50" charset="-128"/>
              <a:cs typeface="Arial" panose="020B0604020202020204" pitchFamily="34" charset="0"/>
            </a:endParaRPr>
          </a:p>
        </p:txBody>
      </p:sp>
      <p:sp>
        <p:nvSpPr>
          <p:cNvPr id="2" name="テキスト ボックス 1">
            <a:extLst>
              <a:ext uri="{FF2B5EF4-FFF2-40B4-BE49-F238E27FC236}">
                <a16:creationId xmlns:a16="http://schemas.microsoft.com/office/drawing/2014/main" id="{EF0CD3D1-9D16-4273-111B-6798A431D8AA}"/>
              </a:ext>
            </a:extLst>
          </p:cNvPr>
          <p:cNvSpPr txBox="1"/>
          <p:nvPr/>
        </p:nvSpPr>
        <p:spPr>
          <a:xfrm>
            <a:off x="-13846" y="1579"/>
            <a:ext cx="9171692" cy="392317"/>
          </a:xfrm>
          <a:prstGeom prst="rect">
            <a:avLst/>
          </a:prstGeom>
          <a:solidFill>
            <a:srgbClr val="002060"/>
          </a:solidFill>
        </p:spPr>
        <p:txBody>
          <a:bodyPr wrap="square" lIns="84407" tIns="72000" rIns="84407" bIns="42203" rtlCol="0" anchor="t">
            <a:spAutoFit/>
          </a:bodyPr>
          <a:lstStyle/>
          <a:p>
            <a:pPr algn="ctr"/>
            <a:r>
              <a:rPr lang="ja-JP" altLang="en-US" b="1" dirty="0">
                <a:solidFill>
                  <a:schemeClr val="bg1"/>
                </a:solidFill>
                <a:latin typeface="Meiryo UI" panose="020B0604030504040204" pitchFamily="50" charset="-128"/>
                <a:ea typeface="Meiryo UI" panose="020B0604030504040204" pitchFamily="50" charset="-128"/>
              </a:rPr>
              <a:t>漏えいの働き掛けについて注意すること②</a:t>
            </a:r>
          </a:p>
        </p:txBody>
      </p:sp>
      <p:sp>
        <p:nvSpPr>
          <p:cNvPr id="21" name="テキスト ボックス 20">
            <a:extLst>
              <a:ext uri="{FF2B5EF4-FFF2-40B4-BE49-F238E27FC236}">
                <a16:creationId xmlns:a16="http://schemas.microsoft.com/office/drawing/2014/main" id="{CACB38B1-19AE-6188-3027-5A0B9A26A2D0}"/>
              </a:ext>
            </a:extLst>
          </p:cNvPr>
          <p:cNvSpPr txBox="1"/>
          <p:nvPr/>
        </p:nvSpPr>
        <p:spPr>
          <a:xfrm>
            <a:off x="-17888" y="4682736"/>
            <a:ext cx="9033997" cy="1200329"/>
          </a:xfrm>
          <a:prstGeom prst="rect">
            <a:avLst/>
          </a:prstGeom>
          <a:noFill/>
        </p:spPr>
        <p:txBody>
          <a:bodyPr wrap="square">
            <a:spAutoFit/>
          </a:bodyPr>
          <a:lstStyle/>
          <a:p>
            <a:pPr algn="just"/>
            <a:r>
              <a:rPr lang="ja-JP" altLang="en-US" b="1" kern="100" dirty="0">
                <a:latin typeface="Meiryo UI" panose="020B0604030504040204" pitchFamily="50" charset="-128"/>
                <a:ea typeface="Meiryo UI" panose="020B0604030504040204" pitchFamily="50" charset="-128"/>
                <a:cs typeface="Arial" panose="020B0604020202020204" pitchFamily="34" charset="0"/>
              </a:rPr>
              <a:t>〇　その他私生活において注意したい行動</a:t>
            </a:r>
            <a:endParaRPr lang="en-US" altLang="ja-JP" b="1" kern="100" dirty="0">
              <a:latin typeface="Meiryo UI" panose="020B0604030504040204" pitchFamily="50" charset="-128"/>
              <a:ea typeface="Meiryo UI" panose="020B0604030504040204" pitchFamily="50" charset="-128"/>
              <a:cs typeface="Arial" panose="020B0604020202020204" pitchFamily="34" charset="0"/>
            </a:endParaRPr>
          </a:p>
          <a:p>
            <a:pPr marL="742950" lvl="1" indent="-285750" algn="just">
              <a:buFont typeface="Wingdings" panose="05000000000000000000" pitchFamily="2" charset="2"/>
              <a:buChar char="n"/>
            </a:pPr>
            <a:r>
              <a:rPr lang="ja-JP" altLang="en-US" kern="100" dirty="0">
                <a:latin typeface="Meiryo UI" panose="020B0604030504040204" pitchFamily="50" charset="-128"/>
                <a:ea typeface="Meiryo UI" panose="020B0604030504040204" pitchFamily="50" charset="-128"/>
                <a:cs typeface="Arial" panose="020B0604020202020204" pitchFamily="34" charset="0"/>
              </a:rPr>
              <a:t>重要経済安保情報が記載されていなくても、業務に関する文書やデータを持ち帰らない</a:t>
            </a:r>
            <a:endParaRPr lang="en-US" altLang="ja-JP" kern="100" dirty="0">
              <a:latin typeface="Meiryo UI" panose="020B0604030504040204" pitchFamily="50" charset="-128"/>
              <a:ea typeface="Meiryo UI" panose="020B0604030504040204" pitchFamily="50" charset="-128"/>
              <a:cs typeface="Arial" panose="020B0604020202020204" pitchFamily="34" charset="0"/>
            </a:endParaRPr>
          </a:p>
          <a:p>
            <a:pPr marL="742950" lvl="1" indent="-285750" algn="just">
              <a:buFont typeface="Wingdings" panose="05000000000000000000" pitchFamily="2" charset="2"/>
              <a:buChar char="n"/>
            </a:pPr>
            <a:r>
              <a:rPr lang="ja-JP" altLang="en-US" kern="100" dirty="0">
                <a:latin typeface="Meiryo UI" panose="020B0604030504040204" pitchFamily="50" charset="-128"/>
                <a:ea typeface="Meiryo UI" panose="020B0604030504040204" pitchFamily="50" charset="-128"/>
                <a:cs typeface="Arial" panose="020B0604020202020204" pitchFamily="34" charset="0"/>
              </a:rPr>
              <a:t>働き掛けがあった際に弱みとなり得る行動は控える（過度なギャンブル、反社会的・反倫理的な交際等）</a:t>
            </a:r>
            <a:endParaRPr lang="en-US" altLang="ja-JP" kern="100" dirty="0">
              <a:latin typeface="Meiryo UI" panose="020B0604030504040204" pitchFamily="50" charset="-128"/>
              <a:ea typeface="Meiryo UI" panose="020B0604030504040204" pitchFamily="50" charset="-128"/>
              <a:cs typeface="Arial" panose="020B0604020202020204" pitchFamily="34" charset="0"/>
            </a:endParaRPr>
          </a:p>
        </p:txBody>
      </p:sp>
      <p:sp>
        <p:nvSpPr>
          <p:cNvPr id="20" name="テキスト ボックス 19">
            <a:extLst>
              <a:ext uri="{FF2B5EF4-FFF2-40B4-BE49-F238E27FC236}">
                <a16:creationId xmlns:a16="http://schemas.microsoft.com/office/drawing/2014/main" id="{04B8F015-F76C-D898-50FB-848DD98EF400}"/>
              </a:ext>
            </a:extLst>
          </p:cNvPr>
          <p:cNvSpPr txBox="1"/>
          <p:nvPr/>
        </p:nvSpPr>
        <p:spPr>
          <a:xfrm>
            <a:off x="-17888" y="505590"/>
            <a:ext cx="8740800" cy="2031325"/>
          </a:xfrm>
          <a:prstGeom prst="rect">
            <a:avLst/>
          </a:prstGeom>
          <a:noFill/>
        </p:spPr>
        <p:txBody>
          <a:bodyPr wrap="square">
            <a:spAutoFit/>
          </a:bodyPr>
          <a:lstStyle/>
          <a:p>
            <a:pPr algn="just"/>
            <a:r>
              <a:rPr lang="ja-JP" altLang="en-US" b="1" kern="100">
                <a:latin typeface="Meiryo UI" panose="020B0604030504040204" pitchFamily="50" charset="-128"/>
                <a:ea typeface="Meiryo UI" panose="020B0604030504040204" pitchFamily="50" charset="-128"/>
                <a:cs typeface="Arial" panose="020B0604020202020204" pitchFamily="34" charset="0"/>
              </a:rPr>
              <a:t>〇　働き掛けを受ける可能性を高める行動</a:t>
            </a:r>
            <a:endParaRPr lang="en-US" altLang="ja-JP" kern="100">
              <a:latin typeface="Meiryo UI" panose="020B0604030504040204" pitchFamily="50" charset="-128"/>
              <a:ea typeface="Meiryo UI" panose="020B0604030504040204" pitchFamily="50" charset="-128"/>
              <a:cs typeface="Arial" panose="020B0604020202020204" pitchFamily="34" charset="0"/>
            </a:endParaRPr>
          </a:p>
          <a:p>
            <a:pPr marL="685817" lvl="1" indent="-263776" algn="just">
              <a:buFont typeface="Wingdings" panose="05000000000000000000" pitchFamily="2" charset="2"/>
              <a:buChar char="n"/>
            </a:pPr>
            <a:r>
              <a:rPr lang="en-US" altLang="ja-JP" b="1" u="sng" kern="100">
                <a:latin typeface="Meiryo UI" panose="020B0604030504040204" pitchFamily="50" charset="-128"/>
                <a:ea typeface="Meiryo UI" panose="020B0604030504040204" pitchFamily="50" charset="-128"/>
                <a:cs typeface="Arial" panose="020B0604020202020204" pitchFamily="34" charset="0"/>
              </a:rPr>
              <a:t>SNS</a:t>
            </a:r>
            <a:r>
              <a:rPr lang="ja-JP" altLang="en-US" kern="100">
                <a:latin typeface="Meiryo UI" panose="020B0604030504040204" pitchFamily="50" charset="-128"/>
                <a:ea typeface="Meiryo UI" panose="020B0604030504040204" pitchFamily="50" charset="-128"/>
                <a:cs typeface="Arial" panose="020B0604020202020204" pitchFamily="34" charset="0"/>
              </a:rPr>
              <a:t>など不特定の人が閲覧できるような環境において、自らが適性評価の結果、適性があると認められた者であることや重要経済安保情報の取扱業務が推測されるような内容を掲載すること</a:t>
            </a:r>
            <a:endParaRPr lang="en-US" altLang="ja-JP" kern="100">
              <a:latin typeface="Meiryo UI" panose="020B0604030504040204" pitchFamily="50" charset="-128"/>
              <a:ea typeface="Meiryo UI" panose="020B0604030504040204" pitchFamily="50" charset="-128"/>
              <a:cs typeface="Arial" panose="020B0604020202020204" pitchFamily="34" charset="0"/>
            </a:endParaRPr>
          </a:p>
          <a:p>
            <a:pPr marL="685817" lvl="1" indent="-263776" algn="just">
              <a:buFont typeface="Wingdings" panose="05000000000000000000" pitchFamily="2" charset="2"/>
              <a:buChar char="n"/>
            </a:pPr>
            <a:r>
              <a:rPr lang="ja-JP" altLang="en-US" kern="100">
                <a:latin typeface="Meiryo UI" panose="020B0604030504040204" pitchFamily="50" charset="-128"/>
                <a:ea typeface="Meiryo UI" panose="020B0604030504040204" pitchFamily="50" charset="-128"/>
                <a:cs typeface="Arial" panose="020B0604020202020204" pitchFamily="34" charset="0"/>
              </a:rPr>
              <a:t>自身だけでなく同僚が適性評価を受けたことや重要経済安保情報の取扱業務が推測されるような内容について、</a:t>
            </a:r>
            <a:r>
              <a:rPr lang="ja-JP" altLang="en-US" b="1" u="sng" kern="100">
                <a:latin typeface="Meiryo UI" panose="020B0604030504040204" pitchFamily="50" charset="-128"/>
                <a:ea typeface="Meiryo UI" panose="020B0604030504040204" pitchFamily="50" charset="-128"/>
                <a:cs typeface="Arial" panose="020B0604020202020204" pitchFamily="34" charset="0"/>
              </a:rPr>
              <a:t>不特定多数の人に対して話</a:t>
            </a:r>
            <a:r>
              <a:rPr lang="ja-JP" altLang="en-US" kern="100">
                <a:latin typeface="Meiryo UI" panose="020B0604030504040204" pitchFamily="50" charset="-128"/>
                <a:ea typeface="Meiryo UI" panose="020B0604030504040204" pitchFamily="50" charset="-128"/>
                <a:cs typeface="Arial" panose="020B0604020202020204" pitchFamily="34" charset="0"/>
              </a:rPr>
              <a:t>をすること（居酒屋、食堂、トイレ、電話等）</a:t>
            </a:r>
            <a:endParaRPr lang="en-US" altLang="ja-JP" kern="100">
              <a:latin typeface="Meiryo UI" panose="020B0604030504040204" pitchFamily="50" charset="-128"/>
              <a:ea typeface="Meiryo UI" panose="020B0604030504040204" pitchFamily="50" charset="-128"/>
              <a:cs typeface="Arial" panose="020B0604020202020204" pitchFamily="34" charset="0"/>
            </a:endParaRPr>
          </a:p>
        </p:txBody>
      </p:sp>
      <p:pic>
        <p:nvPicPr>
          <p:cNvPr id="7" name="グラフィックス 6" descr="探偵男性 単色塗りつぶし">
            <a:extLst>
              <a:ext uri="{FF2B5EF4-FFF2-40B4-BE49-F238E27FC236}">
                <a16:creationId xmlns:a16="http://schemas.microsoft.com/office/drawing/2014/main" id="{C963F278-A85F-7B9E-C354-17D762C378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05592" y="3773097"/>
            <a:ext cx="877213" cy="877213"/>
          </a:xfrm>
          <a:prstGeom prst="rect">
            <a:avLst/>
          </a:prstGeom>
        </p:spPr>
      </p:pic>
      <p:pic>
        <p:nvPicPr>
          <p:cNvPr id="34" name="グラフィックス 33" descr="ユーザー 単色塗りつぶし">
            <a:extLst>
              <a:ext uri="{FF2B5EF4-FFF2-40B4-BE49-F238E27FC236}">
                <a16:creationId xmlns:a16="http://schemas.microsoft.com/office/drawing/2014/main" id="{AF438BCB-2494-C0C4-8508-9B8FA8AA925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64798" y="3492802"/>
            <a:ext cx="1365297" cy="1365297"/>
          </a:xfrm>
          <a:prstGeom prst="rect">
            <a:avLst/>
          </a:prstGeom>
        </p:spPr>
      </p:pic>
      <p:pic>
        <p:nvPicPr>
          <p:cNvPr id="6" name="図 5" descr="図形&#10;&#10;AI によって生成されたコンテンツは間違っている可能性があります。">
            <a:extLst>
              <a:ext uri="{FF2B5EF4-FFF2-40B4-BE49-F238E27FC236}">
                <a16:creationId xmlns:a16="http://schemas.microsoft.com/office/drawing/2014/main" id="{8528691A-066A-805B-3692-6CE759CC09F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01520" y="3839884"/>
            <a:ext cx="780930" cy="780930"/>
          </a:xfrm>
          <a:prstGeom prst="rect">
            <a:avLst/>
          </a:prstGeom>
        </p:spPr>
      </p:pic>
      <p:pic>
        <p:nvPicPr>
          <p:cNvPr id="16" name="図 15" descr="図形&#10;&#10;AI によって生成されたコンテンツは間違っている可能性があります。">
            <a:extLst>
              <a:ext uri="{FF2B5EF4-FFF2-40B4-BE49-F238E27FC236}">
                <a16:creationId xmlns:a16="http://schemas.microsoft.com/office/drawing/2014/main" id="{6A9FBF60-ADE2-222B-BBA7-0441C7C3CF7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3454" y="3590705"/>
            <a:ext cx="1113744" cy="780930"/>
          </a:xfrm>
          <a:prstGeom prst="rect">
            <a:avLst/>
          </a:prstGeom>
        </p:spPr>
      </p:pic>
      <p:sp>
        <p:nvSpPr>
          <p:cNvPr id="23" name="吹き出し: 円形 22">
            <a:extLst>
              <a:ext uri="{FF2B5EF4-FFF2-40B4-BE49-F238E27FC236}">
                <a16:creationId xmlns:a16="http://schemas.microsoft.com/office/drawing/2014/main" id="{F798F634-3F88-A31B-286A-7FB213599C1B}"/>
              </a:ext>
            </a:extLst>
          </p:cNvPr>
          <p:cNvSpPr/>
          <p:nvPr/>
        </p:nvSpPr>
        <p:spPr>
          <a:xfrm>
            <a:off x="1377052" y="2602120"/>
            <a:ext cx="2184999" cy="881430"/>
          </a:xfrm>
          <a:prstGeom prst="wedgeEllipseCallout">
            <a:avLst>
              <a:gd name="adj1" fmla="val -34344"/>
              <a:gd name="adj2" fmla="val 98307"/>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a:latin typeface="Meiryo UI" panose="020B0604030504040204" pitchFamily="50" charset="-128"/>
                <a:ea typeface="Meiryo UI" panose="020B0604030504040204" pitchFamily="50" charset="-128"/>
              </a:rPr>
              <a:t>「適性評価ゲットなう！」</a:t>
            </a:r>
          </a:p>
        </p:txBody>
      </p:sp>
      <p:sp>
        <p:nvSpPr>
          <p:cNvPr id="27" name="吹き出し: 円形 26">
            <a:extLst>
              <a:ext uri="{FF2B5EF4-FFF2-40B4-BE49-F238E27FC236}">
                <a16:creationId xmlns:a16="http://schemas.microsoft.com/office/drawing/2014/main" id="{1D3A2338-D1CD-B9B9-ECB5-E9559B18D10B}"/>
              </a:ext>
            </a:extLst>
          </p:cNvPr>
          <p:cNvSpPr/>
          <p:nvPr/>
        </p:nvSpPr>
        <p:spPr>
          <a:xfrm>
            <a:off x="5537007" y="2673566"/>
            <a:ext cx="3076051" cy="965103"/>
          </a:xfrm>
          <a:prstGeom prst="wedgeEllipseCallout">
            <a:avLst>
              <a:gd name="adj1" fmla="val -41151"/>
              <a:gd name="adj2" fmla="val 90692"/>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a:latin typeface="Meiryo UI" panose="020B0604030504040204" pitchFamily="50" charset="-128"/>
                <a:ea typeface="Meiryo UI" panose="020B0604030504040204" pitchFamily="50" charset="-128"/>
              </a:rPr>
              <a:t>「〇〇部署の</a:t>
            </a:r>
            <a:r>
              <a:rPr kumimoji="1" lang="en-US" altLang="ja-JP" sz="1600">
                <a:latin typeface="Meiryo UI" panose="020B0604030504040204" pitchFamily="50" charset="-128"/>
                <a:ea typeface="Meiryo UI" panose="020B0604030504040204" pitchFamily="50" charset="-128"/>
              </a:rPr>
              <a:t>A</a:t>
            </a:r>
            <a:r>
              <a:rPr kumimoji="1" lang="ja-JP" altLang="en-US" sz="1600">
                <a:latin typeface="Meiryo UI" panose="020B0604030504040204" pitchFamily="50" charset="-128"/>
                <a:ea typeface="Meiryo UI" panose="020B0604030504040204" pitchFamily="50" charset="-128"/>
              </a:rPr>
              <a:t>さんも適性評価受かったらしいよ」</a:t>
            </a:r>
          </a:p>
        </p:txBody>
      </p:sp>
      <p:pic>
        <p:nvPicPr>
          <p:cNvPr id="29" name="グラフィックス 28" descr="感嘆符 単色塗りつぶし">
            <a:extLst>
              <a:ext uri="{FF2B5EF4-FFF2-40B4-BE49-F238E27FC236}">
                <a16:creationId xmlns:a16="http://schemas.microsoft.com/office/drawing/2014/main" id="{29A61FA1-927A-00D4-42B0-0FF28ADD868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2313107">
            <a:off x="2672329" y="3524055"/>
            <a:ext cx="569737" cy="569737"/>
          </a:xfrm>
          <a:prstGeom prst="rect">
            <a:avLst/>
          </a:prstGeom>
        </p:spPr>
      </p:pic>
      <p:pic>
        <p:nvPicPr>
          <p:cNvPr id="30" name="グラフィックス 29" descr="感嘆符 単色塗りつぶし">
            <a:extLst>
              <a:ext uri="{FF2B5EF4-FFF2-40B4-BE49-F238E27FC236}">
                <a16:creationId xmlns:a16="http://schemas.microsoft.com/office/drawing/2014/main" id="{FA4A1B0E-D304-875B-2B1D-59F8B09BA5C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2442467">
            <a:off x="7197291" y="3571749"/>
            <a:ext cx="596024" cy="596024"/>
          </a:xfrm>
          <a:prstGeom prst="rect">
            <a:avLst/>
          </a:prstGeom>
        </p:spPr>
      </p:pic>
      <p:pic>
        <p:nvPicPr>
          <p:cNvPr id="36" name="図 35" descr="図形&#10;&#10;AI によって生成されたコンテンツは間違っている可能性があります。">
            <a:extLst>
              <a:ext uri="{FF2B5EF4-FFF2-40B4-BE49-F238E27FC236}">
                <a16:creationId xmlns:a16="http://schemas.microsoft.com/office/drawing/2014/main" id="{E287248B-F058-575C-6890-65E2E53BFFF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442738" y="3179839"/>
            <a:ext cx="518772" cy="518772"/>
          </a:xfrm>
          <a:prstGeom prst="rect">
            <a:avLst/>
          </a:prstGeom>
        </p:spPr>
      </p:pic>
      <p:sp>
        <p:nvSpPr>
          <p:cNvPr id="3" name="スライド番号プレースホルダー 3">
            <a:extLst>
              <a:ext uri="{FF2B5EF4-FFF2-40B4-BE49-F238E27FC236}">
                <a16:creationId xmlns:a16="http://schemas.microsoft.com/office/drawing/2014/main" id="{4C174CC9-2C35-4441-7973-061936D0DE2F}"/>
              </a:ext>
            </a:extLst>
          </p:cNvPr>
          <p:cNvSpPr>
            <a:spLocks noGrp="1"/>
          </p:cNvSpPr>
          <p:nvPr>
            <p:ph type="sldNum" sz="quarter" idx="12"/>
          </p:nvPr>
        </p:nvSpPr>
        <p:spPr>
          <a:xfrm>
            <a:off x="7059622" y="6473879"/>
            <a:ext cx="2057400" cy="365125"/>
          </a:xfrm>
        </p:spPr>
        <p:txBody>
          <a:bodyPr/>
          <a:lstStyle/>
          <a:p>
            <a:fld id="{ED68E87A-1C08-4DEB-996E-5B06F9158F82}" type="slidenum">
              <a:rPr kumimoji="1" lang="ja-JP" altLang="en-US" smtClean="0">
                <a:latin typeface="Meiryo UI" panose="020B0604030504040204" pitchFamily="50" charset="-128"/>
                <a:ea typeface="Meiryo UI" panose="020B0604030504040204" pitchFamily="50" charset="-128"/>
              </a:rPr>
              <a:t>13</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66649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59866B3A-0D35-62A3-DE02-46504DD6BC63}"/>
              </a:ext>
            </a:extLst>
          </p:cNvPr>
          <p:cNvSpPr/>
          <p:nvPr/>
        </p:nvSpPr>
        <p:spPr>
          <a:xfrm>
            <a:off x="466725" y="1500182"/>
            <a:ext cx="2623497" cy="1586504"/>
          </a:xfrm>
          <a:prstGeom prst="rect">
            <a:avLst/>
          </a:prstGeom>
          <a:solidFill>
            <a:schemeClr val="tx2">
              <a:lumMod val="10000"/>
              <a:lumOff val="9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sz="1662"/>
          </a:p>
        </p:txBody>
      </p:sp>
      <p:pic>
        <p:nvPicPr>
          <p:cNvPr id="33" name="図 32">
            <a:extLst>
              <a:ext uri="{FF2B5EF4-FFF2-40B4-BE49-F238E27FC236}">
                <a16:creationId xmlns:a16="http://schemas.microsoft.com/office/drawing/2014/main" id="{54A5A368-0B2F-CDF7-D45B-F1E26E69A6E4}"/>
              </a:ext>
            </a:extLst>
          </p:cNvPr>
          <p:cNvPicPr>
            <a:picLocks noChangeAspect="1"/>
          </p:cNvPicPr>
          <p:nvPr/>
        </p:nvPicPr>
        <p:blipFill>
          <a:blip r:embed="rId3"/>
          <a:stretch>
            <a:fillRect/>
          </a:stretch>
        </p:blipFill>
        <p:spPr>
          <a:xfrm>
            <a:off x="1852237" y="1579268"/>
            <a:ext cx="1079004" cy="863564"/>
          </a:xfrm>
          <a:prstGeom prst="rect">
            <a:avLst/>
          </a:prstGeom>
        </p:spPr>
      </p:pic>
      <p:sp>
        <p:nvSpPr>
          <p:cNvPr id="8" name="フローチャート: 複数書類 7">
            <a:extLst>
              <a:ext uri="{FF2B5EF4-FFF2-40B4-BE49-F238E27FC236}">
                <a16:creationId xmlns:a16="http://schemas.microsoft.com/office/drawing/2014/main" id="{F5B4CFA3-021C-FBC1-933C-06B99BF60181}"/>
              </a:ext>
            </a:extLst>
          </p:cNvPr>
          <p:cNvSpPr/>
          <p:nvPr/>
        </p:nvSpPr>
        <p:spPr>
          <a:xfrm>
            <a:off x="518428" y="1650222"/>
            <a:ext cx="880941" cy="697984"/>
          </a:xfrm>
          <a:prstGeom prst="flowChartMultidocumen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35" name="テキスト ボックス 34">
            <a:extLst>
              <a:ext uri="{FF2B5EF4-FFF2-40B4-BE49-F238E27FC236}">
                <a16:creationId xmlns:a16="http://schemas.microsoft.com/office/drawing/2014/main" id="{35CC229F-8A8B-74A4-91EF-F23459952C3D}"/>
              </a:ext>
            </a:extLst>
          </p:cNvPr>
          <p:cNvSpPr txBox="1"/>
          <p:nvPr/>
        </p:nvSpPr>
        <p:spPr>
          <a:xfrm>
            <a:off x="634179" y="1788348"/>
            <a:ext cx="584495" cy="248530"/>
          </a:xfrm>
          <a:prstGeom prst="rect">
            <a:avLst/>
          </a:prstGeom>
          <a:solidFill>
            <a:schemeClr val="bg1"/>
          </a:solidFill>
          <a:ln>
            <a:solidFill>
              <a:srgbClr val="FF0000"/>
            </a:solidFill>
          </a:ln>
        </p:spPr>
        <p:txBody>
          <a:bodyPr wrap="square" rtlCol="0">
            <a:spAutoFit/>
          </a:bodyPr>
          <a:lstStyle/>
          <a:p>
            <a:r>
              <a:rPr kumimoji="1" lang="ja-JP" altLang="en-US" sz="1015" b="1"/>
              <a:t>秘　密</a:t>
            </a:r>
          </a:p>
        </p:txBody>
      </p:sp>
      <p:sp>
        <p:nvSpPr>
          <p:cNvPr id="37" name="テキスト ボックス 36">
            <a:extLst>
              <a:ext uri="{FF2B5EF4-FFF2-40B4-BE49-F238E27FC236}">
                <a16:creationId xmlns:a16="http://schemas.microsoft.com/office/drawing/2014/main" id="{8563A333-3EA1-9503-70AF-453747FF83D8}"/>
              </a:ext>
            </a:extLst>
          </p:cNvPr>
          <p:cNvSpPr txBox="1"/>
          <p:nvPr/>
        </p:nvSpPr>
        <p:spPr>
          <a:xfrm>
            <a:off x="2072771" y="1732590"/>
            <a:ext cx="662084" cy="234360"/>
          </a:xfrm>
          <a:prstGeom prst="rect">
            <a:avLst/>
          </a:prstGeom>
          <a:solidFill>
            <a:schemeClr val="bg1"/>
          </a:solidFill>
          <a:ln>
            <a:solidFill>
              <a:srgbClr val="FF0000"/>
            </a:solidFill>
          </a:ln>
        </p:spPr>
        <p:txBody>
          <a:bodyPr wrap="square" rtlCol="0">
            <a:spAutoFit/>
          </a:bodyPr>
          <a:lstStyle/>
          <a:p>
            <a:r>
              <a:rPr kumimoji="1" lang="ja-JP" altLang="en-US" sz="923" b="1" dirty="0"/>
              <a:t>秘密</a:t>
            </a:r>
          </a:p>
        </p:txBody>
      </p:sp>
      <p:sp>
        <p:nvSpPr>
          <p:cNvPr id="14" name="吹き出し: 角を丸めた四角形 13">
            <a:extLst>
              <a:ext uri="{FF2B5EF4-FFF2-40B4-BE49-F238E27FC236}">
                <a16:creationId xmlns:a16="http://schemas.microsoft.com/office/drawing/2014/main" id="{C596438F-EBA0-1529-4CC7-3A408F2F3C1F}"/>
              </a:ext>
            </a:extLst>
          </p:cNvPr>
          <p:cNvSpPr/>
          <p:nvPr/>
        </p:nvSpPr>
        <p:spPr>
          <a:xfrm>
            <a:off x="3152647" y="1700944"/>
            <a:ext cx="1297394" cy="1044279"/>
          </a:xfrm>
          <a:prstGeom prst="wedgeRoundRectCallout">
            <a:avLst>
              <a:gd name="adj1" fmla="val -135242"/>
              <a:gd name="adj2" fmla="val 61451"/>
              <a:gd name="adj3" fmla="val 16667"/>
            </a:avLst>
          </a:prstGeom>
          <a:solidFill>
            <a:schemeClr val="bg1"/>
          </a:solidFill>
          <a:ln w="28575">
            <a:solidFill>
              <a:srgbClr val="0000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pic>
        <p:nvPicPr>
          <p:cNvPr id="63" name="グラフィックス 62" descr="社員証 枠線">
            <a:extLst>
              <a:ext uri="{FF2B5EF4-FFF2-40B4-BE49-F238E27FC236}">
                <a16:creationId xmlns:a16="http://schemas.microsoft.com/office/drawing/2014/main" id="{27096399-31D1-423E-ADBA-20FF76E0E47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98184" y="1521604"/>
            <a:ext cx="1207855" cy="982379"/>
          </a:xfrm>
          <a:prstGeom prst="rect">
            <a:avLst/>
          </a:prstGeom>
        </p:spPr>
      </p:pic>
      <p:sp>
        <p:nvSpPr>
          <p:cNvPr id="2" name="テキスト ボックス 1">
            <a:extLst>
              <a:ext uri="{FF2B5EF4-FFF2-40B4-BE49-F238E27FC236}">
                <a16:creationId xmlns:a16="http://schemas.microsoft.com/office/drawing/2014/main" id="{DE1D3562-4ED3-F9FD-6A84-C3312809EF59}"/>
              </a:ext>
            </a:extLst>
          </p:cNvPr>
          <p:cNvSpPr txBox="1"/>
          <p:nvPr/>
        </p:nvSpPr>
        <p:spPr>
          <a:xfrm>
            <a:off x="3109692" y="2377989"/>
            <a:ext cx="1462308" cy="276999"/>
          </a:xfrm>
          <a:prstGeom prst="rect">
            <a:avLst/>
          </a:prstGeom>
          <a:noFill/>
        </p:spPr>
        <p:txBody>
          <a:bodyPr wrap="square" rtlCol="0">
            <a:spAutoFit/>
          </a:bodyPr>
          <a:lstStyle/>
          <a:p>
            <a:r>
              <a:rPr kumimoji="1" lang="ja-JP" altLang="en-US" sz="1200">
                <a:latin typeface="ＭＳ Ｐゴシック" panose="020B0600070205080204" pitchFamily="50" charset="-128"/>
                <a:ea typeface="ＭＳ Ｐゴシック" panose="020B0600070205080204" pitchFamily="50" charset="-128"/>
              </a:rPr>
              <a:t>身分証明書の内容</a:t>
            </a:r>
          </a:p>
        </p:txBody>
      </p:sp>
      <p:pic>
        <p:nvPicPr>
          <p:cNvPr id="3" name="グラフィックス 2" descr="オフィス ワーカー (男性) 単色塗りつぶし">
            <a:extLst>
              <a:ext uri="{FF2B5EF4-FFF2-40B4-BE49-F238E27FC236}">
                <a16:creationId xmlns:a16="http://schemas.microsoft.com/office/drawing/2014/main" id="{4244E645-388D-D5F4-9725-3AB04A0FD8C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62575" y="2037185"/>
            <a:ext cx="1094651" cy="1094651"/>
          </a:xfrm>
          <a:prstGeom prst="rect">
            <a:avLst/>
          </a:prstGeom>
        </p:spPr>
      </p:pic>
      <p:sp>
        <p:nvSpPr>
          <p:cNvPr id="5" name="テキスト ボックス 4">
            <a:extLst>
              <a:ext uri="{FF2B5EF4-FFF2-40B4-BE49-F238E27FC236}">
                <a16:creationId xmlns:a16="http://schemas.microsoft.com/office/drawing/2014/main" id="{62EE55D4-E58C-88D0-1368-C1489AEEE8A2}"/>
              </a:ext>
            </a:extLst>
          </p:cNvPr>
          <p:cNvSpPr txBox="1"/>
          <p:nvPr/>
        </p:nvSpPr>
        <p:spPr>
          <a:xfrm>
            <a:off x="236310" y="5816052"/>
            <a:ext cx="8586468" cy="646331"/>
          </a:xfrm>
          <a:prstGeom prst="rect">
            <a:avLst/>
          </a:prstGeom>
          <a:solidFill>
            <a:schemeClr val="bg1"/>
          </a:solidFill>
          <a:ln w="12700">
            <a:solidFill>
              <a:srgbClr val="FF0000"/>
            </a:solidFill>
          </a:ln>
        </p:spPr>
        <p:txBody>
          <a:bodyPr wrap="square" rtlCol="0">
            <a:spAutoFit/>
          </a:bodyPr>
          <a:lstStyle/>
          <a:p>
            <a:pPr algn="just"/>
            <a:r>
              <a:rPr lang="ja-JP" altLang="en-US" kern="100" dirty="0">
                <a:latin typeface="Meiryo UI" panose="020B0604030504040204" pitchFamily="50" charset="-128"/>
                <a:ea typeface="Meiryo UI" panose="020B0604030504040204" pitchFamily="50" charset="-128"/>
                <a:cs typeface="Arial" panose="020B0604020202020204" pitchFamily="34" charset="0"/>
              </a:rPr>
              <a:t>不用意な発信は、それ自体が情報漏えいにつながる可能性だけでなく、外国諜報機関等による情報収集の対象となり、働き掛けを受ける契機となる可能性がありますので注意が必要です。</a:t>
            </a:r>
            <a:endParaRPr kumimoji="1" lang="ja-JP" altLang="en-US" b="1"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6BDAAEF0-32F5-23DD-CB39-E7226FC25BCA}"/>
              </a:ext>
            </a:extLst>
          </p:cNvPr>
          <p:cNvSpPr txBox="1"/>
          <p:nvPr/>
        </p:nvSpPr>
        <p:spPr>
          <a:xfrm>
            <a:off x="217260" y="1113284"/>
            <a:ext cx="7524366" cy="369332"/>
          </a:xfrm>
          <a:prstGeom prst="rect">
            <a:avLst/>
          </a:prstGeom>
          <a:noFill/>
        </p:spPr>
        <p:txBody>
          <a:bodyPr wrap="square" rtlCol="0">
            <a:spAutoFit/>
          </a:bodyPr>
          <a:lstStyle/>
          <a:p>
            <a:pPr marL="285750" indent="-285750" algn="l">
              <a:buFont typeface="Wingdings" panose="05000000000000000000" pitchFamily="2" charset="2"/>
              <a:buChar char="n"/>
            </a:pPr>
            <a:r>
              <a:rPr kumimoji="1" lang="ja-JP" altLang="en-US">
                <a:latin typeface="Meiryo UI" panose="020B0604030504040204" pitchFamily="50" charset="-128"/>
                <a:ea typeface="Meiryo UI" panose="020B0604030504040204" pitchFamily="50" charset="-128"/>
              </a:rPr>
              <a:t>業務中に撮影されたと推察される写真の掲載</a:t>
            </a:r>
            <a:endParaRPr kumimoji="1" lang="en-US" altLang="ja-JP">
              <a:latin typeface="Meiryo UI" panose="020B0604030504040204" pitchFamily="50" charset="-128"/>
              <a:ea typeface="Meiryo UI" panose="020B0604030504040204" pitchFamily="50" charset="-128"/>
            </a:endParaRPr>
          </a:p>
        </p:txBody>
      </p:sp>
      <p:pic>
        <p:nvPicPr>
          <p:cNvPr id="42" name="グラフィックス 41" descr="紙 枠線">
            <a:extLst>
              <a:ext uri="{FF2B5EF4-FFF2-40B4-BE49-F238E27FC236}">
                <a16:creationId xmlns:a16="http://schemas.microsoft.com/office/drawing/2014/main" id="{6320E562-5976-1E12-9303-D9AD07FCA56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6200000">
            <a:off x="3414926" y="3949032"/>
            <a:ext cx="1529318" cy="1529318"/>
          </a:xfrm>
          <a:prstGeom prst="rect">
            <a:avLst/>
          </a:prstGeom>
        </p:spPr>
      </p:pic>
      <p:sp>
        <p:nvSpPr>
          <p:cNvPr id="52" name="テキスト ボックス 51">
            <a:extLst>
              <a:ext uri="{FF2B5EF4-FFF2-40B4-BE49-F238E27FC236}">
                <a16:creationId xmlns:a16="http://schemas.microsoft.com/office/drawing/2014/main" id="{9BE18EDA-B59C-006A-5AFF-6420D363FC09}"/>
              </a:ext>
            </a:extLst>
          </p:cNvPr>
          <p:cNvSpPr txBox="1"/>
          <p:nvPr/>
        </p:nvSpPr>
        <p:spPr>
          <a:xfrm>
            <a:off x="5731606" y="1480117"/>
            <a:ext cx="3238067" cy="1200329"/>
          </a:xfrm>
          <a:prstGeom prst="rect">
            <a:avLst/>
          </a:prstGeom>
          <a:noFill/>
          <a:ln>
            <a:solidFill>
              <a:schemeClr val="tx1"/>
            </a:solidFill>
          </a:ln>
        </p:spPr>
        <p:txBody>
          <a:bodyPr wrap="square">
            <a:spAutoFit/>
          </a:bodyPr>
          <a:lstStyle/>
          <a:p>
            <a:pPr algn="l"/>
            <a:r>
              <a:rPr kumimoji="1" lang="ja-JP" altLang="en-US">
                <a:latin typeface="Meiryo UI" panose="020B0604030504040204" pitchFamily="50" charset="-128"/>
                <a:ea typeface="Meiryo UI" panose="020B0604030504040204" pitchFamily="50" charset="-128"/>
              </a:rPr>
              <a:t>背景等に意図していない機微な情報等が映り込み、情報が漏えいしたり、複数情報を組み合せて推定される場合もあります。</a:t>
            </a:r>
          </a:p>
        </p:txBody>
      </p:sp>
      <p:sp>
        <p:nvSpPr>
          <p:cNvPr id="53" name="テキスト ボックス 52">
            <a:extLst>
              <a:ext uri="{FF2B5EF4-FFF2-40B4-BE49-F238E27FC236}">
                <a16:creationId xmlns:a16="http://schemas.microsoft.com/office/drawing/2014/main" id="{150F2FA9-9BCB-28D9-EE5F-E228E9E221EC}"/>
              </a:ext>
            </a:extLst>
          </p:cNvPr>
          <p:cNvSpPr txBox="1"/>
          <p:nvPr/>
        </p:nvSpPr>
        <p:spPr>
          <a:xfrm>
            <a:off x="236310" y="3217435"/>
            <a:ext cx="8498115" cy="369332"/>
          </a:xfrm>
          <a:prstGeom prst="rect">
            <a:avLst/>
          </a:prstGeom>
          <a:noFill/>
        </p:spPr>
        <p:txBody>
          <a:bodyPr wrap="square" rtlCol="0">
            <a:spAutoFit/>
          </a:bodyPr>
          <a:lstStyle/>
          <a:p>
            <a:pPr marL="285750" indent="-285750" algn="l">
              <a:buFont typeface="Wingdings" panose="05000000000000000000" pitchFamily="2" charset="2"/>
              <a:buChar char="n"/>
            </a:pPr>
            <a:r>
              <a:rPr kumimoji="1" lang="ja-JP" altLang="en-US">
                <a:latin typeface="Meiryo UI" panose="020B0604030504040204" pitchFamily="50" charset="-128"/>
                <a:ea typeface="Meiryo UI" panose="020B0604030504040204" pitchFamily="50" charset="-128"/>
              </a:rPr>
              <a:t>職務の内容に係る情報の発信</a:t>
            </a:r>
          </a:p>
        </p:txBody>
      </p:sp>
      <p:pic>
        <p:nvPicPr>
          <p:cNvPr id="56" name="グラフィックス 55" descr="スマート フォン 枠線">
            <a:extLst>
              <a:ext uri="{FF2B5EF4-FFF2-40B4-BE49-F238E27FC236}">
                <a16:creationId xmlns:a16="http://schemas.microsoft.com/office/drawing/2014/main" id="{3ACAC038-D853-2993-2F55-5B8A7C9B05D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681801" y="3836353"/>
            <a:ext cx="1044917" cy="1044917"/>
          </a:xfrm>
          <a:prstGeom prst="rect">
            <a:avLst/>
          </a:prstGeom>
        </p:spPr>
      </p:pic>
      <p:sp>
        <p:nvSpPr>
          <p:cNvPr id="57" name="吹き出し: 円形 56">
            <a:extLst>
              <a:ext uri="{FF2B5EF4-FFF2-40B4-BE49-F238E27FC236}">
                <a16:creationId xmlns:a16="http://schemas.microsoft.com/office/drawing/2014/main" id="{7AA03F06-5CAC-A41E-2D96-3438E42D0E51}"/>
              </a:ext>
            </a:extLst>
          </p:cNvPr>
          <p:cNvSpPr/>
          <p:nvPr/>
        </p:nvSpPr>
        <p:spPr>
          <a:xfrm>
            <a:off x="2549993" y="3624999"/>
            <a:ext cx="1429213" cy="743742"/>
          </a:xfrm>
          <a:prstGeom prst="wedgeEllipseCallout">
            <a:avLst>
              <a:gd name="adj1" fmla="val -65555"/>
              <a:gd name="adj2" fmla="val 24853"/>
            </a:avLst>
          </a:prstGeom>
          <a:solidFill>
            <a:schemeClr val="tx2">
              <a:lumMod val="10000"/>
              <a:lumOff val="90000"/>
            </a:schemeClr>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292" b="1">
                <a:solidFill>
                  <a:schemeClr val="tx1"/>
                </a:solidFill>
                <a:latin typeface="ＭＳ Ｐゴシック" panose="020B0600070205080204" pitchFamily="50" charset="-128"/>
                <a:ea typeface="ＭＳ Ｐゴシック" panose="020B0600070205080204" pitchFamily="50" charset="-128"/>
              </a:rPr>
              <a:t>すごいね。</a:t>
            </a:r>
            <a:endParaRPr kumimoji="1" lang="en-US" altLang="ja-JP" sz="1292" b="1">
              <a:solidFill>
                <a:schemeClr val="tx1"/>
              </a:solidFill>
              <a:latin typeface="ＭＳ Ｐゴシック" panose="020B0600070205080204" pitchFamily="50" charset="-128"/>
              <a:ea typeface="ＭＳ Ｐゴシック" panose="020B0600070205080204" pitchFamily="50" charset="-128"/>
            </a:endParaRPr>
          </a:p>
          <a:p>
            <a:pPr algn="ctr"/>
            <a:r>
              <a:rPr kumimoji="1" lang="ja-JP" altLang="en-US" sz="1292" b="1">
                <a:solidFill>
                  <a:schemeClr val="tx1"/>
                </a:solidFill>
                <a:latin typeface="ＭＳ Ｐゴシック" panose="020B0600070205080204" pitchFamily="50" charset="-128"/>
                <a:ea typeface="ＭＳ Ｐゴシック" panose="020B0600070205080204" pitchFamily="50" charset="-128"/>
              </a:rPr>
              <a:t>いつ○○国にいくの？</a:t>
            </a:r>
          </a:p>
        </p:txBody>
      </p:sp>
      <p:sp>
        <p:nvSpPr>
          <p:cNvPr id="58" name="吹き出し: 円形 57">
            <a:extLst>
              <a:ext uri="{FF2B5EF4-FFF2-40B4-BE49-F238E27FC236}">
                <a16:creationId xmlns:a16="http://schemas.microsoft.com/office/drawing/2014/main" id="{32962AD2-BAA2-4AEF-0B45-9D0AC10B2661}"/>
              </a:ext>
            </a:extLst>
          </p:cNvPr>
          <p:cNvSpPr/>
          <p:nvPr/>
        </p:nvSpPr>
        <p:spPr>
          <a:xfrm>
            <a:off x="133981" y="4659107"/>
            <a:ext cx="1799723" cy="625280"/>
          </a:xfrm>
          <a:prstGeom prst="wedgeEllipseCallout">
            <a:avLst>
              <a:gd name="adj1" fmla="val 58414"/>
              <a:gd name="adj2" fmla="val -72141"/>
            </a:avLst>
          </a:prstGeom>
          <a:solidFill>
            <a:schemeClr val="tx2">
              <a:lumMod val="10000"/>
              <a:lumOff val="90000"/>
            </a:schemeClr>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292" b="1">
                <a:solidFill>
                  <a:schemeClr val="tx1"/>
                </a:solidFill>
                <a:latin typeface="ＭＳ Ｐゴシック" panose="020B0600070205080204" pitchFamily="50" charset="-128"/>
                <a:ea typeface="ＭＳ Ｐゴシック" panose="020B0600070205080204" pitchFamily="50" charset="-128"/>
              </a:rPr>
              <a:t>来週、○○社の○○さんと会うよ</a:t>
            </a:r>
          </a:p>
        </p:txBody>
      </p:sp>
      <p:sp>
        <p:nvSpPr>
          <p:cNvPr id="59" name="テキスト ボックス 58">
            <a:extLst>
              <a:ext uri="{FF2B5EF4-FFF2-40B4-BE49-F238E27FC236}">
                <a16:creationId xmlns:a16="http://schemas.microsoft.com/office/drawing/2014/main" id="{4661BFA1-77F7-CE42-5070-8D21AE444A04}"/>
              </a:ext>
            </a:extLst>
          </p:cNvPr>
          <p:cNvSpPr txBox="1"/>
          <p:nvPr/>
        </p:nvSpPr>
        <p:spPr>
          <a:xfrm>
            <a:off x="5731608" y="3643650"/>
            <a:ext cx="3238068" cy="923330"/>
          </a:xfrm>
          <a:prstGeom prst="rect">
            <a:avLst/>
          </a:prstGeom>
          <a:noFill/>
          <a:ln>
            <a:solidFill>
              <a:schemeClr val="tx1"/>
            </a:solidFill>
          </a:ln>
        </p:spPr>
        <p:txBody>
          <a:bodyPr wrap="square">
            <a:spAutoFit/>
          </a:bodyPr>
          <a:lstStyle/>
          <a:p>
            <a:pPr algn="l"/>
            <a:r>
              <a:rPr lang="ja-JP" altLang="en-US">
                <a:latin typeface="Meiryo UI" panose="020B0604030504040204" pitchFamily="50" charset="-128"/>
                <a:ea typeface="Meiryo UI" panose="020B0604030504040204" pitchFamily="50" charset="-128"/>
              </a:rPr>
              <a:t>他のユーザーとのやりとりや投稿写真等で、具体的な職務内容が推測されてしまうおそれがあります。</a:t>
            </a:r>
          </a:p>
        </p:txBody>
      </p:sp>
      <p:sp>
        <p:nvSpPr>
          <p:cNvPr id="64" name="テキスト ボックス 63">
            <a:extLst>
              <a:ext uri="{FF2B5EF4-FFF2-40B4-BE49-F238E27FC236}">
                <a16:creationId xmlns:a16="http://schemas.microsoft.com/office/drawing/2014/main" id="{C59198A0-0078-4D50-CBDD-432C65FE7A56}"/>
              </a:ext>
            </a:extLst>
          </p:cNvPr>
          <p:cNvSpPr txBox="1"/>
          <p:nvPr/>
        </p:nvSpPr>
        <p:spPr>
          <a:xfrm>
            <a:off x="3875277" y="4260639"/>
            <a:ext cx="1091245" cy="802464"/>
          </a:xfrm>
          <a:prstGeom prst="rect">
            <a:avLst/>
          </a:prstGeom>
          <a:noFill/>
        </p:spPr>
        <p:txBody>
          <a:bodyPr wrap="square" rtlCol="0">
            <a:spAutoFit/>
          </a:bodyPr>
          <a:lstStyle/>
          <a:p>
            <a:pPr algn="l"/>
            <a:r>
              <a:rPr kumimoji="1" lang="ja-JP" altLang="en-US" sz="923">
                <a:latin typeface="ＭＳ Ｐゴシック" panose="020B0600070205080204" pitchFamily="50" charset="-128"/>
                <a:ea typeface="ＭＳ Ｐゴシック" panose="020B0600070205080204" pitchFamily="50" charset="-128"/>
              </a:rPr>
              <a:t>登録してある</a:t>
            </a:r>
            <a:endParaRPr kumimoji="1" lang="en-US" altLang="ja-JP" sz="923">
              <a:latin typeface="ＭＳ Ｐゴシック" panose="020B0600070205080204" pitchFamily="50" charset="-128"/>
              <a:ea typeface="ＭＳ Ｐゴシック" panose="020B0600070205080204" pitchFamily="50" charset="-128"/>
            </a:endParaRPr>
          </a:p>
          <a:p>
            <a:pPr algn="l"/>
            <a:r>
              <a:rPr kumimoji="1" lang="ja-JP" altLang="en-US" sz="923">
                <a:latin typeface="ＭＳ Ｐゴシック" panose="020B0600070205080204" pitchFamily="50" charset="-128"/>
                <a:ea typeface="ＭＳ Ｐゴシック" panose="020B0600070205080204" pitchFamily="50" charset="-128"/>
              </a:rPr>
              <a:t>プロフィール</a:t>
            </a:r>
            <a:endParaRPr kumimoji="1" lang="en-US" altLang="ja-JP" sz="923">
              <a:latin typeface="ＭＳ Ｐゴシック" panose="020B0600070205080204" pitchFamily="50" charset="-128"/>
              <a:ea typeface="ＭＳ Ｐゴシック" panose="020B0600070205080204" pitchFamily="50" charset="-128"/>
            </a:endParaRPr>
          </a:p>
          <a:p>
            <a:pPr algn="l"/>
            <a:r>
              <a:rPr kumimoji="1" lang="ja-JP" altLang="en-US" sz="923">
                <a:latin typeface="ＭＳ Ｐゴシック" panose="020B0600070205080204" pitchFamily="50" charset="-128"/>
                <a:ea typeface="ＭＳ Ｐゴシック" panose="020B0600070205080204" pitchFamily="50" charset="-128"/>
              </a:rPr>
              <a:t>氏名：</a:t>
            </a:r>
            <a:endParaRPr kumimoji="1" lang="en-US" altLang="ja-JP" sz="923">
              <a:latin typeface="ＭＳ Ｐゴシック" panose="020B0600070205080204" pitchFamily="50" charset="-128"/>
              <a:ea typeface="ＭＳ Ｐゴシック" panose="020B0600070205080204" pitchFamily="50" charset="-128"/>
            </a:endParaRPr>
          </a:p>
          <a:p>
            <a:pPr algn="l"/>
            <a:r>
              <a:rPr kumimoji="1" lang="ja-JP" altLang="en-US" sz="923">
                <a:latin typeface="ＭＳ Ｐゴシック" panose="020B0600070205080204" pitchFamily="50" charset="-128"/>
                <a:ea typeface="ＭＳ Ｐゴシック" panose="020B0600070205080204" pitchFamily="50" charset="-128"/>
              </a:rPr>
              <a:t>生年月日：</a:t>
            </a:r>
            <a:endParaRPr kumimoji="1" lang="en-US" altLang="ja-JP" sz="923">
              <a:latin typeface="ＭＳ Ｐゴシック" panose="020B0600070205080204" pitchFamily="50" charset="-128"/>
              <a:ea typeface="ＭＳ Ｐゴシック" panose="020B0600070205080204" pitchFamily="50" charset="-128"/>
            </a:endParaRPr>
          </a:p>
          <a:p>
            <a:pPr algn="l"/>
            <a:r>
              <a:rPr kumimoji="1" lang="ja-JP" altLang="en-US" sz="923">
                <a:latin typeface="ＭＳ Ｐゴシック" panose="020B0600070205080204" pitchFamily="50" charset="-128"/>
                <a:ea typeface="ＭＳ Ｐゴシック" panose="020B0600070205080204" pitchFamily="50" charset="-128"/>
              </a:rPr>
              <a:t>家族構成</a:t>
            </a:r>
          </a:p>
        </p:txBody>
      </p:sp>
      <p:sp>
        <p:nvSpPr>
          <p:cNvPr id="4" name="矢印: 右 3">
            <a:extLst>
              <a:ext uri="{FF2B5EF4-FFF2-40B4-BE49-F238E27FC236}">
                <a16:creationId xmlns:a16="http://schemas.microsoft.com/office/drawing/2014/main" id="{335107B5-470B-B088-EDC2-09EB97E2A5C8}"/>
              </a:ext>
            </a:extLst>
          </p:cNvPr>
          <p:cNvSpPr/>
          <p:nvPr/>
        </p:nvSpPr>
        <p:spPr>
          <a:xfrm>
            <a:off x="4911663" y="1802139"/>
            <a:ext cx="691453" cy="53782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21" name="テキスト ボックス 20">
            <a:extLst>
              <a:ext uri="{FF2B5EF4-FFF2-40B4-BE49-F238E27FC236}">
                <a16:creationId xmlns:a16="http://schemas.microsoft.com/office/drawing/2014/main" id="{17018BA3-19CF-E401-6293-61BB182B41D8}"/>
              </a:ext>
            </a:extLst>
          </p:cNvPr>
          <p:cNvSpPr txBox="1"/>
          <p:nvPr/>
        </p:nvSpPr>
        <p:spPr>
          <a:xfrm>
            <a:off x="0" y="-1818"/>
            <a:ext cx="9144000" cy="360000"/>
          </a:xfrm>
          <a:prstGeom prst="rect">
            <a:avLst/>
          </a:prstGeom>
          <a:solidFill>
            <a:srgbClr val="002060"/>
          </a:solidFill>
        </p:spPr>
        <p:txBody>
          <a:bodyPr vert="horz" lIns="84406" tIns="36000" rIns="84406" bIns="42203" rtlCol="0" anchor="t">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漏えいの働き掛けについて注意すること③（</a:t>
            </a:r>
            <a:r>
              <a:rPr kumimoji="0" lang="en-US" altLang="ja-JP"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SNS</a:t>
            </a:r>
            <a:r>
              <a:rPr kumimoji="0" lang="ja-JP" altLang="en-US"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等の利用）</a:t>
            </a:r>
            <a:endParaRPr lang="ja-JP" altLang="en-US" b="1" dirty="0">
              <a:solidFill>
                <a:schemeClr val="bg1"/>
              </a:solidFill>
              <a:latin typeface="Meiryo UI" panose="020B0604030504040204" pitchFamily="50" charset="-128"/>
              <a:ea typeface="Meiryo UI" panose="020B0604030504040204" pitchFamily="50" charset="-128"/>
              <a:cs typeface="+mj-cs"/>
            </a:endParaRPr>
          </a:p>
        </p:txBody>
      </p:sp>
      <p:sp>
        <p:nvSpPr>
          <p:cNvPr id="23" name="矢印: 下 22">
            <a:extLst>
              <a:ext uri="{FF2B5EF4-FFF2-40B4-BE49-F238E27FC236}">
                <a16:creationId xmlns:a16="http://schemas.microsoft.com/office/drawing/2014/main" id="{6812F22A-5850-FD44-BC50-B2E1F728F73E}"/>
              </a:ext>
            </a:extLst>
          </p:cNvPr>
          <p:cNvSpPr/>
          <p:nvPr/>
        </p:nvSpPr>
        <p:spPr>
          <a:xfrm>
            <a:off x="3582272" y="5489269"/>
            <a:ext cx="2248500" cy="280484"/>
          </a:xfrm>
          <a:prstGeom prst="downArrow">
            <a:avLst>
              <a:gd name="adj1" fmla="val 47458"/>
              <a:gd name="adj2" fmla="val 66980"/>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54" name="吹き出し: 円形 53">
            <a:extLst>
              <a:ext uri="{FF2B5EF4-FFF2-40B4-BE49-F238E27FC236}">
                <a16:creationId xmlns:a16="http://schemas.microsoft.com/office/drawing/2014/main" id="{648BBA50-7F2B-BD1B-643A-366B36B85F9D}"/>
              </a:ext>
            </a:extLst>
          </p:cNvPr>
          <p:cNvSpPr/>
          <p:nvPr/>
        </p:nvSpPr>
        <p:spPr>
          <a:xfrm>
            <a:off x="65055" y="3685119"/>
            <a:ext cx="1787686" cy="855370"/>
          </a:xfrm>
          <a:prstGeom prst="wedgeEllipseCallout">
            <a:avLst>
              <a:gd name="adj1" fmla="val 63888"/>
              <a:gd name="adj2" fmla="val 9868"/>
            </a:avLst>
          </a:prstGeom>
          <a:solidFill>
            <a:schemeClr val="tx2">
              <a:lumMod val="10000"/>
              <a:lumOff val="90000"/>
            </a:schemeClr>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292" b="1">
                <a:solidFill>
                  <a:schemeClr val="tx1"/>
                </a:solidFill>
                <a:latin typeface="ＭＳ Ｐゴシック" panose="020B0600070205080204" pitchFamily="50" charset="-128"/>
                <a:ea typeface="ＭＳ Ｐゴシック" panose="020B0600070205080204" pitchFamily="50" charset="-128"/>
              </a:rPr>
              <a:t>今、〇〇国との案件を担当しているんだ！</a:t>
            </a:r>
          </a:p>
        </p:txBody>
      </p:sp>
      <p:sp>
        <p:nvSpPr>
          <p:cNvPr id="15" name="矢印: 右 14">
            <a:extLst>
              <a:ext uri="{FF2B5EF4-FFF2-40B4-BE49-F238E27FC236}">
                <a16:creationId xmlns:a16="http://schemas.microsoft.com/office/drawing/2014/main" id="{83E4286A-46B9-AD7A-FD4D-21663B9FFF90}"/>
              </a:ext>
            </a:extLst>
          </p:cNvPr>
          <p:cNvSpPr/>
          <p:nvPr/>
        </p:nvSpPr>
        <p:spPr>
          <a:xfrm>
            <a:off x="4924275" y="3814909"/>
            <a:ext cx="691453" cy="53782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20" name="テキスト ボックス 19">
            <a:extLst>
              <a:ext uri="{FF2B5EF4-FFF2-40B4-BE49-F238E27FC236}">
                <a16:creationId xmlns:a16="http://schemas.microsoft.com/office/drawing/2014/main" id="{DCBABC85-983D-74A6-B85A-8B57F38A40F6}"/>
              </a:ext>
            </a:extLst>
          </p:cNvPr>
          <p:cNvSpPr txBox="1"/>
          <p:nvPr/>
        </p:nvSpPr>
        <p:spPr>
          <a:xfrm>
            <a:off x="0" y="400070"/>
            <a:ext cx="7524366" cy="646331"/>
          </a:xfrm>
          <a:prstGeom prst="rect">
            <a:avLst/>
          </a:prstGeom>
          <a:noFill/>
        </p:spPr>
        <p:txBody>
          <a:bodyPr wrap="square" rtlCol="0">
            <a:spAutoFit/>
          </a:bodyPr>
          <a:lstStyle/>
          <a:p>
            <a:pPr algn="l"/>
            <a:r>
              <a:rPr kumimoji="1" lang="ja-JP" altLang="en-US" b="1" dirty="0">
                <a:latin typeface="Meiryo UI" panose="020B0604030504040204" pitchFamily="50" charset="-128"/>
                <a:ea typeface="Meiryo UI" panose="020B0604030504040204" pitchFamily="50" charset="-128"/>
              </a:rPr>
              <a:t>〇　</a:t>
            </a:r>
            <a:r>
              <a:rPr kumimoji="1" lang="en-US" altLang="ja-JP" b="1" dirty="0">
                <a:latin typeface="Meiryo UI" panose="020B0604030504040204" pitchFamily="50" charset="-128"/>
                <a:ea typeface="Meiryo UI" panose="020B0604030504040204" pitchFamily="50" charset="-128"/>
              </a:rPr>
              <a:t>SNS</a:t>
            </a:r>
            <a:r>
              <a:rPr kumimoji="1" lang="ja-JP" altLang="en-US" b="1" dirty="0">
                <a:latin typeface="Meiryo UI" panose="020B0604030504040204" pitchFamily="50" charset="-128"/>
                <a:ea typeface="Meiryo UI" panose="020B0604030504040204" pitchFamily="50" charset="-128"/>
              </a:rPr>
              <a:t>等が不当な働き掛けの契機となる場合</a:t>
            </a:r>
            <a:endParaRPr kumimoji="1" lang="en-US" altLang="ja-JP" b="1" dirty="0">
              <a:latin typeface="Meiryo UI" panose="020B0604030504040204" pitchFamily="50" charset="-128"/>
              <a:ea typeface="Meiryo UI" panose="020B0604030504040204" pitchFamily="50" charset="-128"/>
            </a:endParaRPr>
          </a:p>
          <a:p>
            <a:pPr algn="l"/>
            <a:r>
              <a:rPr kumimoji="0" lang="ja-JP" altLang="en-US" sz="1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rPr>
              <a:t>　　</a:t>
            </a:r>
            <a:r>
              <a:rPr kumimoji="0" lang="en-US" altLang="ja-JP" sz="1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rPr>
              <a:t>SNS</a:t>
            </a:r>
            <a:r>
              <a:rPr kumimoji="0" lang="ja-JP" altLang="en-US" sz="1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rPr>
              <a:t>の利用に際しては、一般に、以下のような行動にも注意が必要。</a:t>
            </a:r>
            <a:endParaRPr kumimoji="1" lang="en-US" altLang="ja-JP" b="1" dirty="0">
              <a:latin typeface="Meiryo UI" panose="020B0604030504040204" pitchFamily="50" charset="-128"/>
              <a:ea typeface="Meiryo UI" panose="020B0604030504040204" pitchFamily="50" charset="-128"/>
            </a:endParaRPr>
          </a:p>
        </p:txBody>
      </p:sp>
      <p:sp>
        <p:nvSpPr>
          <p:cNvPr id="12" name="四角形: 角を丸くする 11">
            <a:extLst>
              <a:ext uri="{FF2B5EF4-FFF2-40B4-BE49-F238E27FC236}">
                <a16:creationId xmlns:a16="http://schemas.microsoft.com/office/drawing/2014/main" id="{E2B75A93-D3F2-4F4D-26DC-FA464B974514}"/>
              </a:ext>
            </a:extLst>
          </p:cNvPr>
          <p:cNvSpPr/>
          <p:nvPr/>
        </p:nvSpPr>
        <p:spPr>
          <a:xfrm>
            <a:off x="1731776" y="2800770"/>
            <a:ext cx="303829" cy="146128"/>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9" name="スライド番号プレースホルダー 3">
            <a:extLst>
              <a:ext uri="{FF2B5EF4-FFF2-40B4-BE49-F238E27FC236}">
                <a16:creationId xmlns:a16="http://schemas.microsoft.com/office/drawing/2014/main" id="{C32CDEBF-EC82-DD60-1C8C-95E53D8C4C5B}"/>
              </a:ext>
            </a:extLst>
          </p:cNvPr>
          <p:cNvSpPr>
            <a:spLocks noGrp="1"/>
          </p:cNvSpPr>
          <p:nvPr>
            <p:ph type="sldNum" sz="quarter" idx="12"/>
          </p:nvPr>
        </p:nvSpPr>
        <p:spPr>
          <a:xfrm>
            <a:off x="7059622" y="6473879"/>
            <a:ext cx="2057400" cy="365125"/>
          </a:xfrm>
        </p:spPr>
        <p:txBody>
          <a:bodyPr/>
          <a:lstStyle/>
          <a:p>
            <a:fld id="{ED68E87A-1C08-4DEB-996E-5B06F9158F82}" type="slidenum">
              <a:rPr kumimoji="1" lang="ja-JP" altLang="en-US" smtClean="0">
                <a:latin typeface="Meiryo UI" panose="020B0604030504040204" pitchFamily="50" charset="-128"/>
                <a:ea typeface="Meiryo UI" panose="020B0604030504040204" pitchFamily="50" charset="-128"/>
              </a:rPr>
              <a:t>14</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82552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67EDA0BF-2667-AC73-C88B-5C3BEA5750B9}"/>
              </a:ext>
            </a:extLst>
          </p:cNvPr>
          <p:cNvSpPr txBox="1"/>
          <p:nvPr/>
        </p:nvSpPr>
        <p:spPr>
          <a:xfrm>
            <a:off x="52255" y="1150412"/>
            <a:ext cx="8890582" cy="3693319"/>
          </a:xfrm>
          <a:prstGeom prst="rect">
            <a:avLst/>
          </a:prstGeom>
          <a:noFill/>
        </p:spPr>
        <p:txBody>
          <a:bodyPr wrap="square">
            <a:spAutoFit/>
          </a:bodyPr>
          <a:lstStyle/>
          <a:p>
            <a:pPr marL="447675" marR="0" lvl="0" algn="l" defTabSz="457200" rtl="0" eaLnBrk="1" fontAlgn="auto" latinLnBrk="0" hangingPunct="1">
              <a:lnSpc>
                <a:spcPct val="100000"/>
              </a:lnSpc>
              <a:buClr>
                <a:prstClr val="black"/>
              </a:buClr>
              <a:buSzTx/>
              <a:tabLst/>
              <a:defRPr/>
            </a:pPr>
            <a:r>
              <a:rPr kumimoji="1" lang="ja-JP" altLang="en-US" dirty="0">
                <a:latin typeface="Meiryo UI" panose="020B0604030504040204" pitchFamily="50" charset="-128"/>
                <a:ea typeface="Meiryo UI" panose="020B0604030504040204" pitchFamily="50" charset="-128"/>
              </a:rPr>
              <a:t>不当な働き掛けの対象とならないよう、</a:t>
            </a:r>
            <a:endParaRPr kumimoji="1" lang="en-US" altLang="ja-JP" dirty="0">
              <a:latin typeface="Meiryo UI" panose="020B0604030504040204" pitchFamily="50" charset="-128"/>
              <a:ea typeface="Meiryo UI" panose="020B0604030504040204" pitchFamily="50" charset="-128"/>
            </a:endParaRPr>
          </a:p>
          <a:p>
            <a:pPr marL="714375" marR="0" lvl="0" indent="-266700" algn="l" defTabSz="457200" rtl="0" eaLnBrk="1" fontAlgn="auto" latinLnBrk="0" hangingPunct="1">
              <a:lnSpc>
                <a:spcPct val="100000"/>
              </a:lnSpc>
              <a:buClr>
                <a:prstClr val="black"/>
              </a:buClr>
              <a:buSzTx/>
              <a:buFont typeface="Wingdings" panose="05000000000000000000" pitchFamily="2" charset="2"/>
              <a:buChar char="n"/>
              <a:tabLst/>
              <a:defRPr/>
            </a:pPr>
            <a:r>
              <a:rPr kumimoji="1" lang="ja-JP" altLang="en-US" dirty="0">
                <a:latin typeface="Meiryo UI" panose="020B0604030504040204" pitchFamily="50" charset="-128"/>
                <a:ea typeface="Meiryo UI" panose="020B0604030504040204" pitchFamily="50" charset="-128"/>
              </a:rPr>
              <a:t>予約時等におけるホテルや代理店等には</a:t>
            </a:r>
            <a:r>
              <a:rPr kumimoji="1" lang="ja-JP" altLang="en-US" b="1" dirty="0">
                <a:solidFill>
                  <a:srgbClr val="C00000"/>
                </a:solidFill>
                <a:latin typeface="Meiryo UI" panose="020B0604030504040204" pitchFamily="50" charset="-128"/>
                <a:ea typeface="Meiryo UI" panose="020B0604030504040204" pitchFamily="50" charset="-128"/>
              </a:rPr>
              <a:t>必要最小限の情報</a:t>
            </a:r>
            <a:r>
              <a:rPr kumimoji="1" lang="ja-JP" altLang="en-US" dirty="0">
                <a:latin typeface="Meiryo UI" panose="020B0604030504040204" pitchFamily="50" charset="-128"/>
                <a:ea typeface="Meiryo UI" panose="020B0604030504040204" pitchFamily="50" charset="-128"/>
              </a:rPr>
              <a:t>のみを提供。</a:t>
            </a:r>
            <a:endParaRPr kumimoji="1" lang="en-US" altLang="ja-JP" dirty="0">
              <a:latin typeface="Meiryo UI" panose="020B0604030504040204" pitchFamily="50" charset="-128"/>
              <a:ea typeface="Meiryo UI" panose="020B0604030504040204" pitchFamily="50" charset="-128"/>
            </a:endParaRPr>
          </a:p>
          <a:p>
            <a:pPr marL="714375" indent="-266700">
              <a:buClr>
                <a:schemeClr val="tx1"/>
              </a:buClr>
              <a:buFont typeface="Wingdings" panose="05000000000000000000" pitchFamily="2" charset="2"/>
              <a:buChar char="n"/>
            </a:pPr>
            <a:r>
              <a:rPr kumimoji="1" lang="ja-JP" altLang="en-US" dirty="0">
                <a:latin typeface="Meiryo UI" panose="020B0604030504040204" pitchFamily="50" charset="-128"/>
                <a:ea typeface="Meiryo UI" panose="020B0604030504040204" pitchFamily="50" charset="-128"/>
              </a:rPr>
              <a:t>交通機関その他の</a:t>
            </a:r>
            <a:r>
              <a:rPr kumimoji="1" lang="ja-JP" altLang="en-US" b="1" dirty="0">
                <a:solidFill>
                  <a:srgbClr val="C00000"/>
                </a:solidFill>
                <a:latin typeface="Meiryo UI" panose="020B0604030504040204" pitchFamily="50" charset="-128"/>
                <a:ea typeface="Meiryo UI" panose="020B0604030504040204" pitchFamily="50" charset="-128"/>
              </a:rPr>
              <a:t>公共の場所及びホテル室内等周囲に人がいない環境であっても会話に注意</a:t>
            </a:r>
            <a:r>
              <a:rPr kumimoji="1" lang="ja-JP" altLang="en-US" dirty="0">
                <a:latin typeface="Meiryo UI" panose="020B0604030504040204" pitchFamily="50" charset="-128"/>
                <a:ea typeface="Meiryo UI" panose="020B0604030504040204" pitchFamily="50" charset="-128"/>
              </a:rPr>
              <a:t>し、不必要なことを話さない（日本語で話しているから大丈夫ということはない）。</a:t>
            </a:r>
            <a:endParaRPr kumimoji="1" lang="en-US" altLang="ja-JP" dirty="0">
              <a:latin typeface="Meiryo UI" panose="020B0604030504040204" pitchFamily="50" charset="-128"/>
              <a:ea typeface="Meiryo UI" panose="020B0604030504040204" pitchFamily="50" charset="-128"/>
            </a:endParaRPr>
          </a:p>
          <a:p>
            <a:pPr marL="714375" marR="0" lvl="0" indent="-266700" algn="l" defTabSz="457200" rtl="0" eaLnBrk="1" fontAlgn="auto" latinLnBrk="0" hangingPunct="1">
              <a:lnSpc>
                <a:spcPct val="100000"/>
              </a:lnSpc>
              <a:spcBef>
                <a:spcPts val="0"/>
              </a:spcBef>
              <a:spcAft>
                <a:spcPts val="0"/>
              </a:spcAft>
              <a:buClr>
                <a:prstClr val="black"/>
              </a:buClr>
              <a:buSzTx/>
              <a:buFont typeface="Wingdings" panose="05000000000000000000" pitchFamily="2" charset="2"/>
              <a:buChar char="n"/>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スマートフォンやパソコンを海外で使用する場合、</a:t>
            </a:r>
            <a:r>
              <a:rPr kumimoji="1" lang="ja-JP" altLang="en-US" sz="1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海外出張用専用端末等の利用を推奨。それが困難な場合は、</a:t>
            </a:r>
            <a:r>
              <a:rPr kumimoji="1" lang="ja-JP" altLang="en-US" sz="18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不要なデータは消去</a:t>
            </a:r>
            <a:r>
              <a:rPr kumimoji="1" lang="ja-JP" altLang="en-US" sz="1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する。</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現地では</a:t>
            </a:r>
            <a:r>
              <a:rPr kumimoji="1" lang="ja-JP" altLang="en-US" sz="1800" b="1"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紛失や盗難に遭わないよう機器を肌身離さず管理</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するとともに、</a:t>
            </a:r>
            <a:r>
              <a:rPr kumimoji="1" lang="ja-JP" altLang="en-US" sz="1800" b="1"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通信回線の使用には、会話と同様の注意</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を払う。</a:t>
            </a:r>
            <a:endParaRPr kumimoji="1" lang="en-US" altLang="ja-JP" dirty="0">
              <a:latin typeface="Meiryo UI" panose="020B0604030504040204" pitchFamily="50" charset="-128"/>
              <a:ea typeface="Meiryo UI" panose="020B0604030504040204" pitchFamily="50" charset="-128"/>
            </a:endParaRPr>
          </a:p>
          <a:p>
            <a:pPr marL="714375" indent="-266700">
              <a:buClr>
                <a:schemeClr val="tx1"/>
              </a:buClr>
              <a:buFont typeface="Wingdings" panose="05000000000000000000" pitchFamily="2" charset="2"/>
              <a:buChar char="n"/>
            </a:pPr>
            <a:r>
              <a:rPr kumimoji="1" lang="ja-JP" altLang="en-US" dirty="0">
                <a:latin typeface="Meiryo UI" panose="020B0604030504040204" pitchFamily="50" charset="-128"/>
                <a:ea typeface="Meiryo UI" panose="020B0604030504040204" pitchFamily="50" charset="-128"/>
              </a:rPr>
              <a:t>みだりに</a:t>
            </a:r>
            <a:r>
              <a:rPr kumimoji="1" lang="ja-JP" altLang="en-US" b="1" dirty="0">
                <a:solidFill>
                  <a:srgbClr val="C00000"/>
                </a:solidFill>
                <a:latin typeface="Meiryo UI" panose="020B0604030504040204" pitchFamily="50" charset="-128"/>
                <a:ea typeface="Meiryo UI" panose="020B0604030504040204" pitchFamily="50" charset="-128"/>
              </a:rPr>
              <a:t>自身の身分や職業</a:t>
            </a:r>
            <a:r>
              <a:rPr kumimoji="1" lang="ja-JP" altLang="en-US" dirty="0">
                <a:latin typeface="Meiryo UI" panose="020B0604030504040204" pitchFamily="50" charset="-128"/>
                <a:ea typeface="Meiryo UI" panose="020B0604030504040204" pitchFamily="50" charset="-128"/>
              </a:rPr>
              <a:t>を明かさない（ツアーガイドや通訳であっても注意）。</a:t>
            </a:r>
            <a:endParaRPr kumimoji="1" lang="en-US" altLang="ja-JP" dirty="0">
              <a:latin typeface="Meiryo UI" panose="020B0604030504040204" pitchFamily="50" charset="-128"/>
              <a:ea typeface="Meiryo UI" panose="020B0604030504040204" pitchFamily="50" charset="-128"/>
            </a:endParaRPr>
          </a:p>
          <a:p>
            <a:pPr marL="714375" indent="-266700">
              <a:buClr>
                <a:schemeClr val="tx1"/>
              </a:buClr>
              <a:buFont typeface="Wingdings" panose="05000000000000000000" pitchFamily="2" charset="2"/>
              <a:buChar char="n"/>
            </a:pPr>
            <a:r>
              <a:rPr kumimoji="1" lang="ja-JP" altLang="en-US" dirty="0">
                <a:latin typeface="Meiryo UI" panose="020B0604030504040204" pitchFamily="50" charset="-128"/>
                <a:ea typeface="Meiryo UI" panose="020B0604030504040204" pitchFamily="50" charset="-128"/>
              </a:rPr>
              <a:t>仮に日本人・日系人であっても、知り合いでもない</a:t>
            </a:r>
            <a:r>
              <a:rPr kumimoji="1" lang="ja-JP" altLang="en-US" b="1" dirty="0">
                <a:solidFill>
                  <a:srgbClr val="C00000"/>
                </a:solidFill>
                <a:latin typeface="Meiryo UI" panose="020B0604030504040204" pitchFamily="50" charset="-128"/>
                <a:ea typeface="Meiryo UI" panose="020B0604030504040204" pitchFamily="50" charset="-128"/>
              </a:rPr>
              <a:t>現地でみだりに接近を図る者</a:t>
            </a:r>
            <a:r>
              <a:rPr kumimoji="1" lang="ja-JP" altLang="en-US" dirty="0">
                <a:latin typeface="Meiryo UI" panose="020B0604030504040204" pitchFamily="50" charset="-128"/>
                <a:ea typeface="Meiryo UI" panose="020B0604030504040204" pitchFamily="50" charset="-128"/>
              </a:rPr>
              <a:t>に注意。</a:t>
            </a:r>
            <a:endParaRPr kumimoji="1" lang="en-US" altLang="ja-JP" dirty="0">
              <a:latin typeface="Meiryo UI" panose="020B0604030504040204" pitchFamily="50" charset="-128"/>
              <a:ea typeface="Meiryo UI" panose="020B0604030504040204" pitchFamily="50" charset="-128"/>
            </a:endParaRPr>
          </a:p>
          <a:p>
            <a:pPr marL="714375" indent="-266700">
              <a:buClr>
                <a:schemeClr val="tx1"/>
              </a:buClr>
              <a:buFont typeface="Wingdings" panose="05000000000000000000" pitchFamily="2" charset="2"/>
              <a:buChar char="n"/>
            </a:pPr>
            <a:r>
              <a:rPr kumimoji="1" lang="ja-JP" altLang="en-US" b="1" dirty="0">
                <a:solidFill>
                  <a:srgbClr val="C00000"/>
                </a:solidFill>
                <a:latin typeface="Meiryo UI" panose="020B0604030504040204" pitchFamily="50" charset="-128"/>
                <a:ea typeface="Meiryo UI" panose="020B0604030504040204" pitchFamily="50" charset="-128"/>
              </a:rPr>
              <a:t>軽微な違反行為</a:t>
            </a:r>
            <a:r>
              <a:rPr kumimoji="1" lang="ja-JP" altLang="en-US" dirty="0">
                <a:latin typeface="Meiryo UI" panose="020B0604030504040204" pitchFamily="50" charset="-128"/>
                <a:ea typeface="Meiryo UI" panose="020B0604030504040204" pitchFamily="50" charset="-128"/>
              </a:rPr>
              <a:t>（ポイ捨て、撮影禁止場所での撮影等）であっても、場合によっては身柄が拘束される可能性に注意。</a:t>
            </a:r>
            <a:endParaRPr kumimoji="1" lang="en-US" altLang="ja-JP" dirty="0">
              <a:latin typeface="Meiryo UI" panose="020B0604030504040204" pitchFamily="50" charset="-128"/>
              <a:ea typeface="Meiryo UI" panose="020B0604030504040204" pitchFamily="50" charset="-128"/>
            </a:endParaRPr>
          </a:p>
          <a:p>
            <a:pPr marL="714375" indent="-266700">
              <a:buClr>
                <a:schemeClr val="tx1"/>
              </a:buClr>
              <a:buFont typeface="Wingdings" panose="05000000000000000000" pitchFamily="2" charset="2"/>
              <a:buChar char="n"/>
            </a:pPr>
            <a:r>
              <a:rPr kumimoji="1" lang="ja-JP" altLang="en-US" dirty="0">
                <a:latin typeface="Meiryo UI" panose="020B0604030504040204" pitchFamily="50" charset="-128"/>
                <a:ea typeface="Meiryo UI" panose="020B0604030504040204" pitchFamily="50" charset="-128"/>
              </a:rPr>
              <a:t>（家族が居住する等の明確な目的がある場合を除き）頻繁な私的な入国等、当局の目に止まるような行動を避ける。（出入国に関する情報は記録されていることに注意）</a:t>
            </a:r>
            <a:endParaRPr kumimoji="1" lang="en-US" altLang="ja-JP"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AD04ED30-DAEC-99F6-6874-859DE3013452}"/>
              </a:ext>
            </a:extLst>
          </p:cNvPr>
          <p:cNvSpPr txBox="1"/>
          <p:nvPr/>
        </p:nvSpPr>
        <p:spPr>
          <a:xfrm>
            <a:off x="201161" y="6211401"/>
            <a:ext cx="8741676" cy="553998"/>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ja-JP" altLang="en-US" kern="100">
                <a:latin typeface="Meiryo UI" panose="020B0604030504040204" pitchFamily="50" charset="-128"/>
                <a:ea typeface="Meiryo UI" panose="020B0604030504040204" pitchFamily="50" charset="-128"/>
                <a:cs typeface="Arial" panose="020B0604020202020204" pitchFamily="34" charset="0"/>
              </a:rPr>
              <a:t>少しでも不審な点を確認したら、</a:t>
            </a:r>
            <a:r>
              <a:rPr lang="ja-JP" altLang="en-US" kern="100">
                <a:solidFill>
                  <a:schemeClr val="tx1"/>
                </a:solidFill>
                <a:latin typeface="Meiryo UI" panose="020B0604030504040204" pitchFamily="50" charset="-128"/>
                <a:ea typeface="Meiryo UI" panose="020B0604030504040204" pitchFamily="50" charset="-128"/>
                <a:cs typeface="Arial" panose="020B0604020202020204" pitchFamily="34" charset="0"/>
              </a:rPr>
              <a:t>上司やその他の適当な者に報告し、適切に対処しましょう。</a:t>
            </a:r>
            <a:endParaRPr lang="en-US" altLang="ja-JP" kern="100">
              <a:solidFill>
                <a:schemeClr val="tx1"/>
              </a:solidFill>
              <a:latin typeface="Meiryo UI" panose="020B0604030504040204" pitchFamily="50" charset="-128"/>
              <a:ea typeface="Meiryo UI" panose="020B0604030504040204" pitchFamily="50" charset="-128"/>
              <a:cs typeface="Arial" panose="020B0604020202020204" pitchFamily="34" charset="0"/>
            </a:endParaRPr>
          </a:p>
          <a:p>
            <a:pPr algn="ctr"/>
            <a:r>
              <a:rPr lang="ja-JP" altLang="en-US" sz="1200" kern="100">
                <a:latin typeface="Meiryo UI" panose="020B0604030504040204" pitchFamily="50" charset="-128"/>
                <a:ea typeface="Meiryo UI" panose="020B0604030504040204" pitchFamily="50" charset="-128"/>
                <a:cs typeface="Arial" panose="020B0604020202020204" pitchFamily="34" charset="0"/>
              </a:rPr>
              <a:t>必要に応じ、現地の我が国大使館又は総領事館</a:t>
            </a:r>
            <a:r>
              <a:rPr lang="ja-JP" altLang="en-US" sz="1200" kern="100">
                <a:solidFill>
                  <a:schemeClr val="tx1"/>
                </a:solidFill>
                <a:latin typeface="Meiryo UI" panose="020B0604030504040204" pitchFamily="50" charset="-128"/>
                <a:ea typeface="Meiryo UI" panose="020B0604030504040204" pitchFamily="50" charset="-128"/>
                <a:cs typeface="Arial" panose="020B0604020202020204" pitchFamily="34" charset="0"/>
              </a:rPr>
              <a:t>に連絡を。</a:t>
            </a:r>
            <a:endParaRPr lang="en-US" altLang="ja-JP" sz="1400" kern="100">
              <a:solidFill>
                <a:schemeClr val="tx1"/>
              </a:solidFill>
              <a:latin typeface="Meiryo UI" panose="020B0604030504040204" pitchFamily="50" charset="-128"/>
              <a:ea typeface="Meiryo UI" panose="020B0604030504040204" pitchFamily="50" charset="-128"/>
              <a:cs typeface="Arial" panose="020B0604020202020204" pitchFamily="34" charset="0"/>
            </a:endParaRPr>
          </a:p>
        </p:txBody>
      </p:sp>
      <p:sp>
        <p:nvSpPr>
          <p:cNvPr id="4" name="テキスト ボックス 3">
            <a:extLst>
              <a:ext uri="{FF2B5EF4-FFF2-40B4-BE49-F238E27FC236}">
                <a16:creationId xmlns:a16="http://schemas.microsoft.com/office/drawing/2014/main" id="{0F653F85-F81D-A317-AEE4-60BC2F248E01}"/>
              </a:ext>
            </a:extLst>
          </p:cNvPr>
          <p:cNvSpPr txBox="1"/>
          <p:nvPr/>
        </p:nvSpPr>
        <p:spPr>
          <a:xfrm>
            <a:off x="154151" y="372664"/>
            <a:ext cx="8835695" cy="646331"/>
          </a:xfrm>
          <a:prstGeom prst="rect">
            <a:avLst/>
          </a:prstGeom>
          <a:noFill/>
          <a:ln>
            <a:solidFill>
              <a:schemeClr val="tx1"/>
            </a:solidFill>
          </a:ln>
        </p:spPr>
        <p:txBody>
          <a:bodyPr wrap="square">
            <a:spAutoFit/>
          </a:bodyPr>
          <a:lstStyle/>
          <a:p>
            <a:r>
              <a:rPr lang="ja-JP" altLang="en-US" kern="100">
                <a:latin typeface="Meiryo UI" panose="020B0604030504040204" pitchFamily="50" charset="-128"/>
                <a:ea typeface="Meiryo UI" panose="020B0604030504040204" pitchFamily="50" charset="-128"/>
                <a:cs typeface="Arial" panose="020B0604020202020204" pitchFamily="34" charset="0"/>
              </a:rPr>
              <a:t>海外渡航時には、仮にそれが私的な渡航であっても、外国諜報機関等による情報収集の対象となる可能性があります。滞在中は、国内における日頃の留意事項に加え、特に注意が必要です。</a:t>
            </a:r>
            <a:endParaRPr lang="en-US" altLang="ja-JP" kern="100">
              <a:latin typeface="Meiryo UI" panose="020B0604030504040204" pitchFamily="50" charset="-128"/>
              <a:ea typeface="Meiryo UI" panose="020B0604030504040204" pitchFamily="50" charset="-128"/>
              <a:cs typeface="Arial" panose="020B0604020202020204" pitchFamily="34" charset="0"/>
            </a:endParaRPr>
          </a:p>
        </p:txBody>
      </p:sp>
      <p:sp>
        <p:nvSpPr>
          <p:cNvPr id="2" name="テキスト ボックス 1">
            <a:extLst>
              <a:ext uri="{FF2B5EF4-FFF2-40B4-BE49-F238E27FC236}">
                <a16:creationId xmlns:a16="http://schemas.microsoft.com/office/drawing/2014/main" id="{C08C8A36-343B-BC25-CD31-E5784443A72C}"/>
              </a:ext>
            </a:extLst>
          </p:cNvPr>
          <p:cNvSpPr txBox="1"/>
          <p:nvPr/>
        </p:nvSpPr>
        <p:spPr>
          <a:xfrm>
            <a:off x="0" y="-1818"/>
            <a:ext cx="9144000" cy="360000"/>
          </a:xfrm>
          <a:prstGeom prst="rect">
            <a:avLst/>
          </a:prstGeom>
          <a:solidFill>
            <a:srgbClr val="002060"/>
          </a:solidFill>
        </p:spPr>
        <p:txBody>
          <a:bodyPr vert="horz" lIns="84406" tIns="36000" rIns="84406" bIns="42203" rtlCol="0" anchor="t">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漏えいの働き掛けについて注意すること④（海外渡航）</a:t>
            </a:r>
            <a:endParaRPr lang="ja-JP" altLang="en-US" b="1" dirty="0">
              <a:solidFill>
                <a:schemeClr val="bg1"/>
              </a:solidFill>
              <a:latin typeface="Meiryo UI" panose="020B0604030504040204" pitchFamily="50" charset="-128"/>
              <a:ea typeface="Meiryo UI" panose="020B0604030504040204" pitchFamily="50" charset="-128"/>
              <a:cs typeface="+mj-cs"/>
            </a:endParaRPr>
          </a:p>
        </p:txBody>
      </p:sp>
      <p:pic>
        <p:nvPicPr>
          <p:cNvPr id="30" name="図 29">
            <a:extLst>
              <a:ext uri="{FF2B5EF4-FFF2-40B4-BE49-F238E27FC236}">
                <a16:creationId xmlns:a16="http://schemas.microsoft.com/office/drawing/2014/main" id="{0BA6B72F-80A0-C23F-CFBB-F61F0E7AC3B8}"/>
              </a:ext>
            </a:extLst>
          </p:cNvPr>
          <p:cNvPicPr>
            <a:picLocks noChangeAspect="1"/>
          </p:cNvPicPr>
          <p:nvPr/>
        </p:nvPicPr>
        <p:blipFill>
          <a:blip r:embed="rId3"/>
          <a:stretch>
            <a:fillRect/>
          </a:stretch>
        </p:blipFill>
        <p:spPr>
          <a:xfrm>
            <a:off x="2336418" y="5147582"/>
            <a:ext cx="942609" cy="980057"/>
          </a:xfrm>
          <a:prstGeom prst="rect">
            <a:avLst/>
          </a:prstGeom>
        </p:spPr>
      </p:pic>
      <p:sp>
        <p:nvSpPr>
          <p:cNvPr id="9" name="吹き出し: 角を丸めた四角形 8">
            <a:extLst>
              <a:ext uri="{FF2B5EF4-FFF2-40B4-BE49-F238E27FC236}">
                <a16:creationId xmlns:a16="http://schemas.microsoft.com/office/drawing/2014/main" id="{A2ACF320-9CF7-958D-8118-2383E6A6212D}"/>
              </a:ext>
            </a:extLst>
          </p:cNvPr>
          <p:cNvSpPr/>
          <p:nvPr/>
        </p:nvSpPr>
        <p:spPr>
          <a:xfrm>
            <a:off x="1448884" y="5191703"/>
            <a:ext cx="738575" cy="264543"/>
          </a:xfrm>
          <a:prstGeom prst="wedgeRoundRectCallout">
            <a:avLst>
              <a:gd name="adj1" fmla="val -100746"/>
              <a:gd name="adj2" fmla="val 82749"/>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グラフィックス 18" descr="都市 単色塗りつぶし">
            <a:extLst>
              <a:ext uri="{FF2B5EF4-FFF2-40B4-BE49-F238E27FC236}">
                <a16:creationId xmlns:a16="http://schemas.microsoft.com/office/drawing/2014/main" id="{E7B61AA6-0F81-F096-F5E5-EC87F4B9A0F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48884" y="5500025"/>
            <a:ext cx="738574" cy="738574"/>
          </a:xfrm>
          <a:prstGeom prst="rect">
            <a:avLst/>
          </a:prstGeom>
        </p:spPr>
      </p:pic>
      <p:pic>
        <p:nvPicPr>
          <p:cNvPr id="38" name="グラフィックス 37" descr="閉じる 単色塗りつぶし">
            <a:extLst>
              <a:ext uri="{FF2B5EF4-FFF2-40B4-BE49-F238E27FC236}">
                <a16:creationId xmlns:a16="http://schemas.microsoft.com/office/drawing/2014/main" id="{43BD7A55-A48F-449F-EB8D-C6E77DC40CA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24951" y="5157267"/>
            <a:ext cx="1062854" cy="1062854"/>
          </a:xfrm>
          <a:prstGeom prst="rect">
            <a:avLst/>
          </a:prstGeom>
        </p:spPr>
      </p:pic>
      <p:sp>
        <p:nvSpPr>
          <p:cNvPr id="31" name="テキスト ボックス 30">
            <a:extLst>
              <a:ext uri="{FF2B5EF4-FFF2-40B4-BE49-F238E27FC236}">
                <a16:creationId xmlns:a16="http://schemas.microsoft.com/office/drawing/2014/main" id="{62E015A3-7C88-C72D-ADB4-D8EECA1E6B62}"/>
              </a:ext>
            </a:extLst>
          </p:cNvPr>
          <p:cNvSpPr txBox="1"/>
          <p:nvPr/>
        </p:nvSpPr>
        <p:spPr>
          <a:xfrm>
            <a:off x="1404940" y="5223026"/>
            <a:ext cx="1337940" cy="276999"/>
          </a:xfrm>
          <a:prstGeom prst="rect">
            <a:avLst/>
          </a:prstGeom>
          <a:noFill/>
        </p:spPr>
        <p:txBody>
          <a:bodyPr wrap="square" rtlCol="0">
            <a:spAutoFit/>
          </a:bodyPr>
          <a:lstStyle/>
          <a:p>
            <a:r>
              <a:rPr kumimoji="1" lang="ja-JP" altLang="en-US" sz="1200">
                <a:latin typeface="メイリオ" panose="020B0604030504040204" pitchFamily="50" charset="-128"/>
                <a:ea typeface="メイリオ" panose="020B0604030504040204" pitchFamily="50" charset="-128"/>
              </a:rPr>
              <a:t>撮影禁止</a:t>
            </a:r>
          </a:p>
        </p:txBody>
      </p:sp>
      <p:pic>
        <p:nvPicPr>
          <p:cNvPr id="7" name="図 6">
            <a:extLst>
              <a:ext uri="{FF2B5EF4-FFF2-40B4-BE49-F238E27FC236}">
                <a16:creationId xmlns:a16="http://schemas.microsoft.com/office/drawing/2014/main" id="{DA450DC0-F7D7-DA6F-0CD5-5DACB62533DF}"/>
              </a:ext>
            </a:extLst>
          </p:cNvPr>
          <p:cNvPicPr>
            <a:picLocks noChangeAspect="1"/>
          </p:cNvPicPr>
          <p:nvPr/>
        </p:nvPicPr>
        <p:blipFill>
          <a:blip r:embed="rId8"/>
          <a:stretch>
            <a:fillRect/>
          </a:stretch>
        </p:blipFill>
        <p:spPr>
          <a:xfrm>
            <a:off x="7365175" y="5048456"/>
            <a:ext cx="1252614" cy="945369"/>
          </a:xfrm>
          <a:prstGeom prst="rect">
            <a:avLst/>
          </a:prstGeom>
        </p:spPr>
      </p:pic>
      <p:grpSp>
        <p:nvGrpSpPr>
          <p:cNvPr id="18" name="グループ化 17">
            <a:extLst>
              <a:ext uri="{FF2B5EF4-FFF2-40B4-BE49-F238E27FC236}">
                <a16:creationId xmlns:a16="http://schemas.microsoft.com/office/drawing/2014/main" id="{F8DCD3B9-784E-DFCA-4609-96BE3FB18047}"/>
              </a:ext>
            </a:extLst>
          </p:cNvPr>
          <p:cNvGrpSpPr/>
          <p:nvPr/>
        </p:nvGrpSpPr>
        <p:grpSpPr>
          <a:xfrm>
            <a:off x="5171729" y="5557031"/>
            <a:ext cx="823384" cy="634419"/>
            <a:chOff x="4572000" y="5041000"/>
            <a:chExt cx="823384" cy="634419"/>
          </a:xfrm>
          <a:solidFill>
            <a:srgbClr val="000000">
              <a:alpha val="68000"/>
            </a:srgbClr>
          </a:solidFill>
        </p:grpSpPr>
        <p:pic>
          <p:nvPicPr>
            <p:cNvPr id="16" name="グラフィックス 15" descr="食事をしている人 単色塗りつぶし">
              <a:extLst>
                <a:ext uri="{FF2B5EF4-FFF2-40B4-BE49-F238E27FC236}">
                  <a16:creationId xmlns:a16="http://schemas.microsoft.com/office/drawing/2014/main" id="{FFD58B4D-C2B9-C7E2-47AB-17F72FC0C6D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572000" y="5044427"/>
              <a:ext cx="630992" cy="630992"/>
            </a:xfrm>
            <a:prstGeom prst="rect">
              <a:avLst/>
            </a:prstGeom>
          </p:spPr>
        </p:pic>
        <p:pic>
          <p:nvPicPr>
            <p:cNvPr id="17" name="グラフィックス 16" descr="食事をしている人 単色塗りつぶし">
              <a:extLst>
                <a:ext uri="{FF2B5EF4-FFF2-40B4-BE49-F238E27FC236}">
                  <a16:creationId xmlns:a16="http://schemas.microsoft.com/office/drawing/2014/main" id="{C764115B-AA0D-A085-CFB0-77CD1798DE5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flipH="1">
              <a:off x="4753285" y="5041000"/>
              <a:ext cx="642099" cy="630992"/>
            </a:xfrm>
            <a:prstGeom prst="rect">
              <a:avLst/>
            </a:prstGeom>
          </p:spPr>
        </p:pic>
      </p:grpSp>
      <p:pic>
        <p:nvPicPr>
          <p:cNvPr id="26" name="図 25">
            <a:extLst>
              <a:ext uri="{FF2B5EF4-FFF2-40B4-BE49-F238E27FC236}">
                <a16:creationId xmlns:a16="http://schemas.microsoft.com/office/drawing/2014/main" id="{CEDD982C-3D30-AB14-030B-57C93DAFBB08}"/>
              </a:ext>
            </a:extLst>
          </p:cNvPr>
          <p:cNvPicPr>
            <a:picLocks noChangeAspect="1"/>
          </p:cNvPicPr>
          <p:nvPr/>
        </p:nvPicPr>
        <p:blipFill>
          <a:blip r:embed="rId13"/>
          <a:stretch>
            <a:fillRect/>
          </a:stretch>
        </p:blipFill>
        <p:spPr>
          <a:xfrm>
            <a:off x="6173376" y="5086017"/>
            <a:ext cx="1243105" cy="1068234"/>
          </a:xfrm>
          <a:prstGeom prst="rect">
            <a:avLst/>
          </a:prstGeom>
        </p:spPr>
      </p:pic>
      <p:pic>
        <p:nvPicPr>
          <p:cNvPr id="33" name="グラフィックス 32" descr="閉じる 単色塗りつぶし">
            <a:extLst>
              <a:ext uri="{FF2B5EF4-FFF2-40B4-BE49-F238E27FC236}">
                <a16:creationId xmlns:a16="http://schemas.microsoft.com/office/drawing/2014/main" id="{0D5845A2-8F68-072B-A43F-7FF730CB09A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57950" y="5046165"/>
            <a:ext cx="686994" cy="686994"/>
          </a:xfrm>
          <a:prstGeom prst="rect">
            <a:avLst/>
          </a:prstGeom>
        </p:spPr>
      </p:pic>
      <p:pic>
        <p:nvPicPr>
          <p:cNvPr id="8" name="グラフィックス 7" descr="グループ 単色塗りつぶし">
            <a:extLst>
              <a:ext uri="{FF2B5EF4-FFF2-40B4-BE49-F238E27FC236}">
                <a16:creationId xmlns:a16="http://schemas.microsoft.com/office/drawing/2014/main" id="{D06BA97D-C9FD-A08B-DC12-BFF02434BCF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370395" y="4920186"/>
            <a:ext cx="897823" cy="897823"/>
          </a:xfrm>
          <a:prstGeom prst="rect">
            <a:avLst/>
          </a:prstGeom>
        </p:spPr>
      </p:pic>
      <p:pic>
        <p:nvPicPr>
          <p:cNvPr id="27" name="グラフィックス 26" descr="警察官男性 単色塗りつぶし">
            <a:extLst>
              <a:ext uri="{FF2B5EF4-FFF2-40B4-BE49-F238E27FC236}">
                <a16:creationId xmlns:a16="http://schemas.microsoft.com/office/drawing/2014/main" id="{07920CE0-8AE2-C599-2C71-C6B015C02665}"/>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81918" y="5450107"/>
            <a:ext cx="543718" cy="543718"/>
          </a:xfrm>
          <a:prstGeom prst="rect">
            <a:avLst/>
          </a:prstGeom>
        </p:spPr>
      </p:pic>
      <p:sp>
        <p:nvSpPr>
          <p:cNvPr id="29" name="吹き出し: 円形 28">
            <a:extLst>
              <a:ext uri="{FF2B5EF4-FFF2-40B4-BE49-F238E27FC236}">
                <a16:creationId xmlns:a16="http://schemas.microsoft.com/office/drawing/2014/main" id="{0186B741-ABB2-0819-F6FC-7E8BB370C3D2}"/>
              </a:ext>
            </a:extLst>
          </p:cNvPr>
          <p:cNvSpPr/>
          <p:nvPr/>
        </p:nvSpPr>
        <p:spPr>
          <a:xfrm>
            <a:off x="4868828" y="5210954"/>
            <a:ext cx="404979" cy="316289"/>
          </a:xfrm>
          <a:prstGeom prst="wedgeEllipseCallout">
            <a:avLst>
              <a:gd name="adj1" fmla="val 51912"/>
              <a:gd name="adj2" fmla="val 73315"/>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p:txBody>
      </p:sp>
      <p:pic>
        <p:nvPicPr>
          <p:cNvPr id="34" name="グラフィックス 33" descr="耳 枠線">
            <a:extLst>
              <a:ext uri="{FF2B5EF4-FFF2-40B4-BE49-F238E27FC236}">
                <a16:creationId xmlns:a16="http://schemas.microsoft.com/office/drawing/2014/main" id="{5E340502-85F2-3FA4-7BD6-9A0182BDB1F9}"/>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981940" y="5231756"/>
            <a:ext cx="237506" cy="237506"/>
          </a:xfrm>
          <a:prstGeom prst="rect">
            <a:avLst/>
          </a:prstGeom>
        </p:spPr>
      </p:pic>
      <p:sp>
        <p:nvSpPr>
          <p:cNvPr id="41" name="テキスト ボックス 40">
            <a:extLst>
              <a:ext uri="{FF2B5EF4-FFF2-40B4-BE49-F238E27FC236}">
                <a16:creationId xmlns:a16="http://schemas.microsoft.com/office/drawing/2014/main" id="{2E9E64FE-E57D-183A-8142-6C760AE5E030}"/>
              </a:ext>
            </a:extLst>
          </p:cNvPr>
          <p:cNvSpPr txBox="1"/>
          <p:nvPr/>
        </p:nvSpPr>
        <p:spPr>
          <a:xfrm>
            <a:off x="5944554" y="4870583"/>
            <a:ext cx="1943906" cy="276999"/>
          </a:xfrm>
          <a:prstGeom prst="rect">
            <a:avLst/>
          </a:prstGeom>
          <a:noFill/>
        </p:spPr>
        <p:txBody>
          <a:bodyPr wrap="square" rtlCol="0">
            <a:spAutoFit/>
          </a:bodyPr>
          <a:lstStyle/>
          <a:p>
            <a:r>
              <a:rPr kumimoji="1" lang="ja-JP" altLang="en-US" sz="1200">
                <a:latin typeface="メイリオ" panose="020B0604030504040204" pitchFamily="50" charset="-128"/>
                <a:ea typeface="メイリオ" panose="020B0604030504040204" pitchFamily="50" charset="-128"/>
              </a:rPr>
              <a:t>公共の場所の会話に注意</a:t>
            </a:r>
          </a:p>
        </p:txBody>
      </p:sp>
      <p:sp>
        <p:nvSpPr>
          <p:cNvPr id="5" name="スライド番号プレースホルダー 3">
            <a:extLst>
              <a:ext uri="{FF2B5EF4-FFF2-40B4-BE49-F238E27FC236}">
                <a16:creationId xmlns:a16="http://schemas.microsoft.com/office/drawing/2014/main" id="{8C9AB345-EE5E-BC24-ECF2-DBCF86417C90}"/>
              </a:ext>
            </a:extLst>
          </p:cNvPr>
          <p:cNvSpPr>
            <a:spLocks noGrp="1"/>
          </p:cNvSpPr>
          <p:nvPr>
            <p:ph type="sldNum" sz="quarter" idx="12"/>
          </p:nvPr>
        </p:nvSpPr>
        <p:spPr>
          <a:xfrm>
            <a:off x="7059622" y="6473879"/>
            <a:ext cx="2057400" cy="365125"/>
          </a:xfrm>
        </p:spPr>
        <p:txBody>
          <a:bodyPr/>
          <a:lstStyle/>
          <a:p>
            <a:fld id="{ED68E87A-1C08-4DEB-996E-5B06F9158F82}" type="slidenum">
              <a:rPr kumimoji="1" lang="ja-JP" altLang="en-US" smtClean="0">
                <a:latin typeface="Meiryo UI" panose="020B0604030504040204" pitchFamily="50" charset="-128"/>
                <a:ea typeface="Meiryo UI" panose="020B0604030504040204" pitchFamily="50" charset="-128"/>
              </a:rPr>
              <a:t>15</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18788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直線矢印コネクタ 66">
            <a:extLst>
              <a:ext uri="{FF2B5EF4-FFF2-40B4-BE49-F238E27FC236}">
                <a16:creationId xmlns:a16="http://schemas.microsoft.com/office/drawing/2014/main" id="{A35A2EC7-6698-66DB-79A6-4604CF03451B}"/>
              </a:ext>
            </a:extLst>
          </p:cNvPr>
          <p:cNvCxnSpPr/>
          <p:nvPr/>
        </p:nvCxnSpPr>
        <p:spPr>
          <a:xfrm>
            <a:off x="3064117" y="3165895"/>
            <a:ext cx="2528887"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四角形: 角を丸くする 10">
            <a:extLst>
              <a:ext uri="{FF2B5EF4-FFF2-40B4-BE49-F238E27FC236}">
                <a16:creationId xmlns:a16="http://schemas.microsoft.com/office/drawing/2014/main" id="{8F997E8D-CC9E-D1B7-2018-FBA40B42A697}"/>
              </a:ext>
            </a:extLst>
          </p:cNvPr>
          <p:cNvSpPr/>
          <p:nvPr/>
        </p:nvSpPr>
        <p:spPr>
          <a:xfrm>
            <a:off x="128588" y="396029"/>
            <a:ext cx="8893086" cy="3141666"/>
          </a:xfrm>
          <a:prstGeom prst="roundRect">
            <a:avLst>
              <a:gd name="adj" fmla="val 6294"/>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8D0FC5A4-6894-E976-8C3F-BE5829825AB6}"/>
              </a:ext>
            </a:extLst>
          </p:cNvPr>
          <p:cNvSpPr txBox="1"/>
          <p:nvPr/>
        </p:nvSpPr>
        <p:spPr>
          <a:xfrm>
            <a:off x="0" y="7186"/>
            <a:ext cx="9171692" cy="369332"/>
          </a:xfrm>
          <a:prstGeom prst="rect">
            <a:avLst/>
          </a:prstGeom>
          <a:solidFill>
            <a:srgbClr val="002060"/>
          </a:solidFill>
        </p:spPr>
        <p:txBody>
          <a:bodyPr wrap="square" rtlCol="0">
            <a:spAutoFit/>
          </a:bodyPr>
          <a:lstStyle/>
          <a:p>
            <a:pPr algn="ctr" defTabSz="422041"/>
            <a:r>
              <a:rPr kumimoji="1" lang="ja-JP" altLang="en-US" b="1">
                <a:solidFill>
                  <a:prstClr val="white"/>
                </a:solidFill>
                <a:latin typeface="Meiryo UI" panose="020B0604030504040204" pitchFamily="50" charset="-128"/>
                <a:ea typeface="Meiryo UI" panose="020B0604030504040204" pitchFamily="50" charset="-128"/>
              </a:rPr>
              <a:t>過去の漏えい事案①</a:t>
            </a:r>
          </a:p>
        </p:txBody>
      </p:sp>
      <p:sp>
        <p:nvSpPr>
          <p:cNvPr id="10" name="テキスト ボックス 9">
            <a:extLst>
              <a:ext uri="{FF2B5EF4-FFF2-40B4-BE49-F238E27FC236}">
                <a16:creationId xmlns:a16="http://schemas.microsoft.com/office/drawing/2014/main" id="{9C75CCA7-0A68-0886-81C5-660828E016EE}"/>
              </a:ext>
            </a:extLst>
          </p:cNvPr>
          <p:cNvSpPr txBox="1"/>
          <p:nvPr/>
        </p:nvSpPr>
        <p:spPr>
          <a:xfrm>
            <a:off x="278605" y="451541"/>
            <a:ext cx="4988720" cy="338554"/>
          </a:xfrm>
          <a:prstGeom prst="rect">
            <a:avLst/>
          </a:prstGeom>
          <a:solidFill>
            <a:srgbClr val="002060"/>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1600" b="1">
                <a:solidFill>
                  <a:schemeClr val="bg1"/>
                </a:solidFill>
                <a:latin typeface="Meiryo UI" panose="020B0604030504040204" pitchFamily="50" charset="-128"/>
                <a:ea typeface="Meiryo UI" panose="020B0604030504040204" pitchFamily="50" charset="-128"/>
              </a:rPr>
              <a:t>①公務員による他国への秘密情報の漏えい</a:t>
            </a:r>
          </a:p>
        </p:txBody>
      </p:sp>
      <p:sp>
        <p:nvSpPr>
          <p:cNvPr id="14" name="四角形: 角を丸くする 13">
            <a:extLst>
              <a:ext uri="{FF2B5EF4-FFF2-40B4-BE49-F238E27FC236}">
                <a16:creationId xmlns:a16="http://schemas.microsoft.com/office/drawing/2014/main" id="{E859DFCE-E59A-9A73-D0C2-3AB071FD1459}"/>
              </a:ext>
            </a:extLst>
          </p:cNvPr>
          <p:cNvSpPr/>
          <p:nvPr/>
        </p:nvSpPr>
        <p:spPr>
          <a:xfrm>
            <a:off x="156280" y="3649182"/>
            <a:ext cx="8893086" cy="3141666"/>
          </a:xfrm>
          <a:prstGeom prst="roundRect">
            <a:avLst>
              <a:gd name="adj" fmla="val 6294"/>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19945EF0-9027-C563-AAD4-441E892CD01F}"/>
              </a:ext>
            </a:extLst>
          </p:cNvPr>
          <p:cNvSpPr txBox="1"/>
          <p:nvPr/>
        </p:nvSpPr>
        <p:spPr>
          <a:xfrm>
            <a:off x="278605" y="3720918"/>
            <a:ext cx="4988720" cy="338554"/>
          </a:xfrm>
          <a:prstGeom prst="rect">
            <a:avLst/>
          </a:prstGeom>
          <a:solidFill>
            <a:srgbClr val="002060"/>
          </a:solidFill>
          <a:ln>
            <a:solidFill>
              <a:srgbClr val="00206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1600" b="1">
                <a:solidFill>
                  <a:schemeClr val="bg1"/>
                </a:solidFill>
                <a:latin typeface="Meiryo UI" panose="020B0604030504040204" pitchFamily="50" charset="-128"/>
                <a:ea typeface="Meiryo UI" panose="020B0604030504040204" pitchFamily="50" charset="-128"/>
              </a:rPr>
              <a:t>②民間企業の従業員による他国への秘密情報の漏えい</a:t>
            </a:r>
          </a:p>
        </p:txBody>
      </p:sp>
      <p:sp>
        <p:nvSpPr>
          <p:cNvPr id="43" name="テキスト ボックス 42">
            <a:extLst>
              <a:ext uri="{FF2B5EF4-FFF2-40B4-BE49-F238E27FC236}">
                <a16:creationId xmlns:a16="http://schemas.microsoft.com/office/drawing/2014/main" id="{01A4164A-9F38-D8B7-B2C5-1BFAC47CD950}"/>
              </a:ext>
            </a:extLst>
          </p:cNvPr>
          <p:cNvSpPr txBox="1"/>
          <p:nvPr/>
        </p:nvSpPr>
        <p:spPr>
          <a:xfrm>
            <a:off x="241006" y="870651"/>
            <a:ext cx="8736806" cy="923330"/>
          </a:xfrm>
          <a:prstGeom prst="rect">
            <a:avLst/>
          </a:prstGeom>
          <a:noFill/>
        </p:spPr>
        <p:txBody>
          <a:bodyPr wrap="square">
            <a:spAutoFit/>
          </a:bodyPr>
          <a:lstStyle/>
          <a:p>
            <a:pPr algn="just"/>
            <a:r>
              <a:rPr lang="en-US" altLang="ja-JP"/>
              <a:t>【</a:t>
            </a:r>
            <a:r>
              <a:rPr lang="ja-JP" altLang="en-US">
                <a:latin typeface="Meiryo UI" panose="020B0604030504040204" pitchFamily="50" charset="-128"/>
                <a:ea typeface="Meiryo UI" panose="020B0604030504040204" pitchFamily="50" charset="-128"/>
              </a:rPr>
              <a:t>概要</a:t>
            </a:r>
            <a:r>
              <a:rPr lang="en-US" altLang="ja-JP">
                <a:latin typeface="Meiryo UI" panose="020B0604030504040204" pitchFamily="50" charset="-128"/>
                <a:ea typeface="Meiryo UI" panose="020B0604030504040204" pitchFamily="50" charset="-128"/>
              </a:rPr>
              <a:t>】A</a:t>
            </a:r>
            <a:r>
              <a:rPr lang="ja-JP" altLang="en-US">
                <a:latin typeface="Meiryo UI" panose="020B0604030504040204" pitchFamily="50" charset="-128"/>
                <a:ea typeface="Meiryo UI" panose="020B0604030504040204" pitchFamily="50" charset="-128"/>
              </a:rPr>
              <a:t>省職員</a:t>
            </a:r>
            <a:r>
              <a:rPr lang="en-US" altLang="ja-JP">
                <a:latin typeface="Meiryo UI" panose="020B0604030504040204" pitchFamily="50" charset="-128"/>
                <a:ea typeface="Meiryo UI" panose="020B0604030504040204" pitchFamily="50" charset="-128"/>
              </a:rPr>
              <a:t>B</a:t>
            </a:r>
            <a:r>
              <a:rPr lang="ja-JP" altLang="en-US">
                <a:latin typeface="Meiryo UI" panose="020B0604030504040204" pitchFamily="50" charset="-128"/>
                <a:ea typeface="Meiryo UI" panose="020B0604030504040204" pitchFamily="50" charset="-128"/>
              </a:rPr>
              <a:t>は、某国大使館員とシンポジウムで知り合い、交流を深める中で現金等を受け取るようになり、見返りに秘密情報を渡しました。 このため、職員</a:t>
            </a:r>
            <a:r>
              <a:rPr lang="en-US" altLang="ja-JP">
                <a:latin typeface="Meiryo UI" panose="020B0604030504040204" pitchFamily="50" charset="-128"/>
                <a:ea typeface="Meiryo UI" panose="020B0604030504040204" pitchFamily="50" charset="-128"/>
              </a:rPr>
              <a:t>B</a:t>
            </a:r>
            <a:r>
              <a:rPr lang="ja-JP" altLang="en-US">
                <a:latin typeface="Meiryo UI" panose="020B0604030504040204" pitchFamily="50" charset="-128"/>
                <a:ea typeface="Meiryo UI" panose="020B0604030504040204" pitchFamily="50" charset="-128"/>
              </a:rPr>
              <a:t>は、守秘義務違反容疑で逮捕され、懲役</a:t>
            </a:r>
            <a:r>
              <a:rPr lang="en-US" altLang="ja-JP">
                <a:latin typeface="Meiryo UI" panose="020B0604030504040204" pitchFamily="50" charset="-128"/>
                <a:ea typeface="Meiryo UI" panose="020B0604030504040204" pitchFamily="50" charset="-128"/>
              </a:rPr>
              <a:t>10</a:t>
            </a:r>
            <a:r>
              <a:rPr lang="ja-JP" altLang="en-US">
                <a:latin typeface="Meiryo UI" panose="020B0604030504040204" pitchFamily="50" charset="-128"/>
                <a:ea typeface="Meiryo UI" panose="020B0604030504040204" pitchFamily="50" charset="-128"/>
              </a:rPr>
              <a:t>か月の実刑判決を受けるとともに、免職の懲戒処分となりました。 </a:t>
            </a:r>
          </a:p>
        </p:txBody>
      </p:sp>
      <p:pic>
        <p:nvPicPr>
          <p:cNvPr id="50" name="グラフィックス 49" descr="オフィス ワーカー (男性) 単色塗りつぶし">
            <a:extLst>
              <a:ext uri="{FF2B5EF4-FFF2-40B4-BE49-F238E27FC236}">
                <a16:creationId xmlns:a16="http://schemas.microsoft.com/office/drawing/2014/main" id="{D80EAFA9-54AE-535E-DAAD-C3467841E1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25248" y="2151275"/>
            <a:ext cx="1238832" cy="1238832"/>
          </a:xfrm>
          <a:prstGeom prst="rect">
            <a:avLst/>
          </a:prstGeom>
        </p:spPr>
      </p:pic>
      <p:pic>
        <p:nvPicPr>
          <p:cNvPr id="56" name="図 55">
            <a:extLst>
              <a:ext uri="{FF2B5EF4-FFF2-40B4-BE49-F238E27FC236}">
                <a16:creationId xmlns:a16="http://schemas.microsoft.com/office/drawing/2014/main" id="{4FF5DC41-3D4B-0247-C30D-D01E7E68DC72}"/>
              </a:ext>
            </a:extLst>
          </p:cNvPr>
          <p:cNvPicPr>
            <a:picLocks noChangeAspect="1"/>
          </p:cNvPicPr>
          <p:nvPr/>
        </p:nvPicPr>
        <p:blipFill>
          <a:blip r:embed="rId5"/>
          <a:stretch>
            <a:fillRect/>
          </a:stretch>
        </p:blipFill>
        <p:spPr>
          <a:xfrm>
            <a:off x="5764944" y="2301918"/>
            <a:ext cx="700811" cy="917425"/>
          </a:xfrm>
          <a:prstGeom prst="rect">
            <a:avLst/>
          </a:prstGeom>
        </p:spPr>
      </p:pic>
      <p:cxnSp>
        <p:nvCxnSpPr>
          <p:cNvPr id="62" name="直線矢印コネクタ 61">
            <a:extLst>
              <a:ext uri="{FF2B5EF4-FFF2-40B4-BE49-F238E27FC236}">
                <a16:creationId xmlns:a16="http://schemas.microsoft.com/office/drawing/2014/main" id="{B0EB2735-3FA5-B952-BB90-2BE73683DB8E}"/>
              </a:ext>
            </a:extLst>
          </p:cNvPr>
          <p:cNvCxnSpPr>
            <a:cxnSpLocks/>
          </p:cNvCxnSpPr>
          <p:nvPr/>
        </p:nvCxnSpPr>
        <p:spPr>
          <a:xfrm flipH="1">
            <a:off x="3122888" y="2488597"/>
            <a:ext cx="244078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0" name="グラフィックス 59" descr="金封 単色塗りつぶし">
            <a:extLst>
              <a:ext uri="{FF2B5EF4-FFF2-40B4-BE49-F238E27FC236}">
                <a16:creationId xmlns:a16="http://schemas.microsoft.com/office/drawing/2014/main" id="{C09154FD-64EC-C4F9-2630-C809A73A3BA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57746" y="1921292"/>
            <a:ext cx="836116" cy="836116"/>
          </a:xfrm>
          <a:prstGeom prst="rect">
            <a:avLst/>
          </a:prstGeom>
        </p:spPr>
      </p:pic>
      <p:sp>
        <p:nvSpPr>
          <p:cNvPr id="68" name="テキスト ボックス 67">
            <a:extLst>
              <a:ext uri="{FF2B5EF4-FFF2-40B4-BE49-F238E27FC236}">
                <a16:creationId xmlns:a16="http://schemas.microsoft.com/office/drawing/2014/main" id="{DCA78D83-F5A5-9AC6-AB64-9EF9C34EC81D}"/>
              </a:ext>
            </a:extLst>
          </p:cNvPr>
          <p:cNvSpPr txBox="1"/>
          <p:nvPr/>
        </p:nvSpPr>
        <p:spPr>
          <a:xfrm>
            <a:off x="4092872" y="2191567"/>
            <a:ext cx="1532725" cy="276999"/>
          </a:xfrm>
          <a:prstGeom prst="rect">
            <a:avLst/>
          </a:prstGeom>
          <a:noFill/>
        </p:spPr>
        <p:txBody>
          <a:bodyPr wrap="square" rtlCol="0">
            <a:spAutoFit/>
          </a:bodyPr>
          <a:lstStyle/>
          <a:p>
            <a:r>
              <a:rPr kumimoji="1" lang="ja-JP" altLang="en-US" sz="1200">
                <a:latin typeface="Meiryo UI" panose="020B0604030504040204" pitchFamily="50" charset="-128"/>
                <a:ea typeface="Meiryo UI" panose="020B0604030504040204" pitchFamily="50" charset="-128"/>
              </a:rPr>
              <a:t>ちょっとだけど・・・</a:t>
            </a:r>
          </a:p>
        </p:txBody>
      </p:sp>
      <p:sp>
        <p:nvSpPr>
          <p:cNvPr id="69" name="テキスト ボックス 68">
            <a:extLst>
              <a:ext uri="{FF2B5EF4-FFF2-40B4-BE49-F238E27FC236}">
                <a16:creationId xmlns:a16="http://schemas.microsoft.com/office/drawing/2014/main" id="{7A7DD5E6-DD93-011A-F47B-53E96CB8729E}"/>
              </a:ext>
            </a:extLst>
          </p:cNvPr>
          <p:cNvSpPr txBox="1"/>
          <p:nvPr/>
        </p:nvSpPr>
        <p:spPr>
          <a:xfrm>
            <a:off x="2035729" y="1984056"/>
            <a:ext cx="898721" cy="338554"/>
          </a:xfrm>
          <a:prstGeom prst="rect">
            <a:avLst/>
          </a:prstGeom>
          <a:noFill/>
        </p:spPr>
        <p:txBody>
          <a:bodyPr wrap="square" rtlCol="0">
            <a:spAutoFit/>
          </a:bodyPr>
          <a:lstStyle/>
          <a:p>
            <a:pPr algn="ctr"/>
            <a:r>
              <a:rPr kumimoji="1" lang="ja-JP" altLang="en-US" sz="1600">
                <a:latin typeface="Meiryo UI" panose="020B0604030504040204" pitchFamily="50" charset="-128"/>
                <a:ea typeface="Meiryo UI" panose="020B0604030504040204" pitchFamily="50" charset="-128"/>
              </a:rPr>
              <a:t>職員</a:t>
            </a:r>
            <a:r>
              <a:rPr kumimoji="1" lang="en-US" altLang="ja-JP" sz="1600">
                <a:latin typeface="Meiryo UI" panose="020B0604030504040204" pitchFamily="50" charset="-128"/>
                <a:ea typeface="Meiryo UI" panose="020B0604030504040204" pitchFamily="50" charset="-128"/>
              </a:rPr>
              <a:t>B</a:t>
            </a:r>
            <a:endParaRPr kumimoji="1" lang="ja-JP" altLang="en-US" sz="1600">
              <a:latin typeface="Meiryo UI" panose="020B0604030504040204" pitchFamily="50" charset="-128"/>
              <a:ea typeface="Meiryo UI" panose="020B0604030504040204" pitchFamily="50" charset="-128"/>
            </a:endParaRPr>
          </a:p>
        </p:txBody>
      </p:sp>
      <p:sp>
        <p:nvSpPr>
          <p:cNvPr id="70" name="テキスト ボックス 69">
            <a:extLst>
              <a:ext uri="{FF2B5EF4-FFF2-40B4-BE49-F238E27FC236}">
                <a16:creationId xmlns:a16="http://schemas.microsoft.com/office/drawing/2014/main" id="{31E226DF-A79D-C138-486F-8367AC5507D3}"/>
              </a:ext>
            </a:extLst>
          </p:cNvPr>
          <p:cNvSpPr txBox="1"/>
          <p:nvPr/>
        </p:nvSpPr>
        <p:spPr>
          <a:xfrm>
            <a:off x="5373475" y="1978253"/>
            <a:ext cx="1483748" cy="338554"/>
          </a:xfrm>
          <a:prstGeom prst="rect">
            <a:avLst/>
          </a:prstGeom>
          <a:noFill/>
        </p:spPr>
        <p:txBody>
          <a:bodyPr wrap="square" rtlCol="0">
            <a:spAutoFit/>
          </a:bodyPr>
          <a:lstStyle/>
          <a:p>
            <a:pPr algn="ctr"/>
            <a:r>
              <a:rPr kumimoji="1" lang="ja-JP" altLang="en-US" sz="1600">
                <a:latin typeface="Meiryo UI" panose="020B0604030504040204" pitchFamily="50" charset="-128"/>
                <a:ea typeface="Meiryo UI" panose="020B0604030504040204" pitchFamily="50" charset="-128"/>
              </a:rPr>
              <a:t>某国大使館員</a:t>
            </a:r>
            <a:endParaRPr kumimoji="1" lang="ja-JP" altLang="en-US" sz="1400">
              <a:latin typeface="Meiryo UI" panose="020B0604030504040204" pitchFamily="50" charset="-128"/>
              <a:ea typeface="Meiryo UI" panose="020B0604030504040204" pitchFamily="50" charset="-128"/>
            </a:endParaRPr>
          </a:p>
        </p:txBody>
      </p:sp>
      <p:sp>
        <p:nvSpPr>
          <p:cNvPr id="71" name="テキスト ボックス 70">
            <a:extLst>
              <a:ext uri="{FF2B5EF4-FFF2-40B4-BE49-F238E27FC236}">
                <a16:creationId xmlns:a16="http://schemas.microsoft.com/office/drawing/2014/main" id="{7E412CE8-8744-A6CD-DD91-C497264EF7D6}"/>
              </a:ext>
            </a:extLst>
          </p:cNvPr>
          <p:cNvSpPr txBox="1"/>
          <p:nvPr/>
        </p:nvSpPr>
        <p:spPr>
          <a:xfrm>
            <a:off x="3918958" y="2905319"/>
            <a:ext cx="1042592" cy="276999"/>
          </a:xfrm>
          <a:prstGeom prst="rect">
            <a:avLst/>
          </a:prstGeom>
          <a:noFill/>
        </p:spPr>
        <p:txBody>
          <a:bodyPr wrap="square" rtlCol="0">
            <a:spAutoFit/>
          </a:bodyPr>
          <a:lstStyle/>
          <a:p>
            <a:r>
              <a:rPr kumimoji="1" lang="ja-JP" altLang="en-US" sz="1200">
                <a:latin typeface="Meiryo UI" panose="020B0604030504040204" pitchFamily="50" charset="-128"/>
                <a:ea typeface="Meiryo UI" panose="020B0604030504040204" pitchFamily="50" charset="-128"/>
              </a:rPr>
              <a:t>お礼です</a:t>
            </a:r>
          </a:p>
        </p:txBody>
      </p:sp>
      <p:grpSp>
        <p:nvGrpSpPr>
          <p:cNvPr id="19" name="グループ化 18">
            <a:extLst>
              <a:ext uri="{FF2B5EF4-FFF2-40B4-BE49-F238E27FC236}">
                <a16:creationId xmlns:a16="http://schemas.microsoft.com/office/drawing/2014/main" id="{631C6B7A-0F0B-02AD-3105-356FE9B1B600}"/>
              </a:ext>
            </a:extLst>
          </p:cNvPr>
          <p:cNvGrpSpPr/>
          <p:nvPr/>
        </p:nvGrpSpPr>
        <p:grpSpPr>
          <a:xfrm>
            <a:off x="4670904" y="2814609"/>
            <a:ext cx="702571" cy="702571"/>
            <a:chOff x="9512906" y="2117280"/>
            <a:chExt cx="702571" cy="702571"/>
          </a:xfrm>
        </p:grpSpPr>
        <p:pic>
          <p:nvPicPr>
            <p:cNvPr id="64" name="グラフィックス 63" descr="ドキュメント 単色塗りつぶし">
              <a:extLst>
                <a:ext uri="{FF2B5EF4-FFF2-40B4-BE49-F238E27FC236}">
                  <a16:creationId xmlns:a16="http://schemas.microsoft.com/office/drawing/2014/main" id="{CE6F351E-4F2F-35A1-5EBD-5724E29D891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512906" y="2117280"/>
              <a:ext cx="702571" cy="702571"/>
            </a:xfrm>
            <a:prstGeom prst="rect">
              <a:avLst/>
            </a:prstGeom>
          </p:spPr>
        </p:pic>
        <p:sp>
          <p:nvSpPr>
            <p:cNvPr id="76" name="テキスト ボックス 75">
              <a:extLst>
                <a:ext uri="{FF2B5EF4-FFF2-40B4-BE49-F238E27FC236}">
                  <a16:creationId xmlns:a16="http://schemas.microsoft.com/office/drawing/2014/main" id="{45A2C216-42EC-C11B-58A2-A871540AA677}"/>
                </a:ext>
              </a:extLst>
            </p:cNvPr>
            <p:cNvSpPr txBox="1"/>
            <p:nvPr/>
          </p:nvSpPr>
          <p:spPr>
            <a:xfrm>
              <a:off x="9745621" y="2357620"/>
              <a:ext cx="237143" cy="276999"/>
            </a:xfrm>
            <a:prstGeom prst="rect">
              <a:avLst/>
            </a:prstGeom>
            <a:solidFill>
              <a:schemeClr val="bg1"/>
            </a:solidFill>
          </p:spPr>
          <p:txBody>
            <a:bodyPr wrap="square" rtlCol="0">
              <a:spAutoFit/>
            </a:bodyPr>
            <a:lstStyle/>
            <a:p>
              <a:r>
                <a:rPr kumimoji="1" lang="ja-JP" altLang="en-US" sz="1200" b="1">
                  <a:solidFill>
                    <a:schemeClr val="bg1"/>
                  </a:solidFill>
                  <a:highlight>
                    <a:srgbClr val="FF0000"/>
                  </a:highlight>
                  <a:latin typeface="Meiryo UI" panose="020B0604030504040204" pitchFamily="50" charset="-128"/>
                  <a:ea typeface="Meiryo UI" panose="020B0604030504040204" pitchFamily="50" charset="-128"/>
                </a:rPr>
                <a:t>㊙</a:t>
              </a:r>
            </a:p>
          </p:txBody>
        </p:sp>
      </p:grpSp>
      <p:sp>
        <p:nvSpPr>
          <p:cNvPr id="77" name="思考の吹き出し: 雲形 76">
            <a:extLst>
              <a:ext uri="{FF2B5EF4-FFF2-40B4-BE49-F238E27FC236}">
                <a16:creationId xmlns:a16="http://schemas.microsoft.com/office/drawing/2014/main" id="{E6AA1464-6138-02BC-0EC0-6ECF255D1EA6}"/>
              </a:ext>
            </a:extLst>
          </p:cNvPr>
          <p:cNvSpPr/>
          <p:nvPr/>
        </p:nvSpPr>
        <p:spPr>
          <a:xfrm>
            <a:off x="6547450" y="2311581"/>
            <a:ext cx="1416157" cy="635084"/>
          </a:xfrm>
          <a:prstGeom prst="cloudCallout">
            <a:avLst>
              <a:gd name="adj1" fmla="val -51378"/>
              <a:gd name="adj2" fmla="val 74953"/>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a:solidFill>
                  <a:schemeClr val="tx1"/>
                </a:solidFill>
                <a:latin typeface="Meiryo UI" panose="020B0604030504040204" pitchFamily="50" charset="-128"/>
                <a:ea typeface="Meiryo UI" panose="020B0604030504040204" pitchFamily="50" charset="-128"/>
              </a:rPr>
              <a:t>騙して情報を入手しよう</a:t>
            </a:r>
          </a:p>
        </p:txBody>
      </p:sp>
      <p:sp>
        <p:nvSpPr>
          <p:cNvPr id="78" name="思考の吹き出し: 雲形 77">
            <a:extLst>
              <a:ext uri="{FF2B5EF4-FFF2-40B4-BE49-F238E27FC236}">
                <a16:creationId xmlns:a16="http://schemas.microsoft.com/office/drawing/2014/main" id="{9AF14FDD-23F8-ED13-A8D3-8D60FFFA58AA}"/>
              </a:ext>
            </a:extLst>
          </p:cNvPr>
          <p:cNvSpPr/>
          <p:nvPr/>
        </p:nvSpPr>
        <p:spPr>
          <a:xfrm>
            <a:off x="974246" y="2354118"/>
            <a:ext cx="1044001" cy="541037"/>
          </a:xfrm>
          <a:prstGeom prst="cloudCallout">
            <a:avLst>
              <a:gd name="adj1" fmla="val 42661"/>
              <a:gd name="adj2" fmla="val 53605"/>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a:solidFill>
                  <a:schemeClr val="tx1"/>
                </a:solidFill>
                <a:latin typeface="Meiryo UI" panose="020B0604030504040204" pitchFamily="50" charset="-128"/>
                <a:ea typeface="Meiryo UI" panose="020B0604030504040204" pitchFamily="50" charset="-128"/>
              </a:rPr>
              <a:t>いい人だ</a:t>
            </a:r>
            <a:r>
              <a:rPr kumimoji="1" lang="ja-JP" altLang="en-US" sz="1000">
                <a:solidFill>
                  <a:schemeClr val="tx1"/>
                </a:solidFill>
                <a:latin typeface="Meiryo UI" panose="020B0604030504040204" pitchFamily="50" charset="-128"/>
                <a:ea typeface="Meiryo UI" panose="020B0604030504040204" pitchFamily="50" charset="-128"/>
              </a:rPr>
              <a:t>なあ</a:t>
            </a:r>
          </a:p>
        </p:txBody>
      </p:sp>
      <p:pic>
        <p:nvPicPr>
          <p:cNvPr id="2" name="グラフィックス 1" descr="オフィス ワーカー (男性) 単色塗りつぶし">
            <a:extLst>
              <a:ext uri="{FF2B5EF4-FFF2-40B4-BE49-F238E27FC236}">
                <a16:creationId xmlns:a16="http://schemas.microsoft.com/office/drawing/2014/main" id="{1D98A83D-D24C-58EA-0330-1696C600BE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40009" y="5602149"/>
            <a:ext cx="1238832" cy="1238832"/>
          </a:xfrm>
          <a:prstGeom prst="rect">
            <a:avLst/>
          </a:prstGeom>
        </p:spPr>
      </p:pic>
      <p:pic>
        <p:nvPicPr>
          <p:cNvPr id="3" name="図 2">
            <a:extLst>
              <a:ext uri="{FF2B5EF4-FFF2-40B4-BE49-F238E27FC236}">
                <a16:creationId xmlns:a16="http://schemas.microsoft.com/office/drawing/2014/main" id="{283B6E56-8D2B-D65D-FB74-3261629A018F}"/>
              </a:ext>
            </a:extLst>
          </p:cNvPr>
          <p:cNvPicPr>
            <a:picLocks noChangeAspect="1"/>
          </p:cNvPicPr>
          <p:nvPr/>
        </p:nvPicPr>
        <p:blipFill>
          <a:blip r:embed="rId5"/>
          <a:stretch>
            <a:fillRect/>
          </a:stretch>
        </p:blipFill>
        <p:spPr>
          <a:xfrm>
            <a:off x="5616158" y="5799094"/>
            <a:ext cx="700811" cy="917425"/>
          </a:xfrm>
          <a:prstGeom prst="rect">
            <a:avLst/>
          </a:prstGeom>
        </p:spPr>
      </p:pic>
      <p:cxnSp>
        <p:nvCxnSpPr>
          <p:cNvPr id="5" name="直線矢印コネクタ 4">
            <a:extLst>
              <a:ext uri="{FF2B5EF4-FFF2-40B4-BE49-F238E27FC236}">
                <a16:creationId xmlns:a16="http://schemas.microsoft.com/office/drawing/2014/main" id="{A37EDB85-4D0A-F5EC-B866-81D5E20DD213}"/>
              </a:ext>
            </a:extLst>
          </p:cNvPr>
          <p:cNvCxnSpPr>
            <a:cxnSpLocks/>
          </p:cNvCxnSpPr>
          <p:nvPr/>
        </p:nvCxnSpPr>
        <p:spPr>
          <a:xfrm>
            <a:off x="3988286" y="6457484"/>
            <a:ext cx="1532078" cy="888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A231D75A-2EAC-777B-07FD-BF93AC8BA669}"/>
              </a:ext>
            </a:extLst>
          </p:cNvPr>
          <p:cNvSpPr txBox="1"/>
          <p:nvPr/>
        </p:nvSpPr>
        <p:spPr>
          <a:xfrm>
            <a:off x="3204877" y="5367842"/>
            <a:ext cx="1425560" cy="338554"/>
          </a:xfrm>
          <a:prstGeom prst="rect">
            <a:avLst/>
          </a:prstGeom>
          <a:noFill/>
        </p:spPr>
        <p:txBody>
          <a:bodyPr wrap="square" rtlCol="0">
            <a:spAutoFit/>
          </a:bodyPr>
          <a:lstStyle/>
          <a:p>
            <a:r>
              <a:rPr kumimoji="1" lang="en-US" altLang="ja-JP" sz="1600">
                <a:latin typeface="Meiryo UI" panose="020B0604030504040204" pitchFamily="50" charset="-128"/>
                <a:ea typeface="Meiryo UI" panose="020B0604030504040204" pitchFamily="50" charset="-128"/>
              </a:rPr>
              <a:t>A</a:t>
            </a:r>
            <a:r>
              <a:rPr kumimoji="1" lang="ja-JP" altLang="en-US" sz="1600">
                <a:latin typeface="Meiryo UI" panose="020B0604030504040204" pitchFamily="50" charset="-128"/>
                <a:ea typeface="Meiryo UI" panose="020B0604030504040204" pitchFamily="50" charset="-128"/>
              </a:rPr>
              <a:t>社従業員</a:t>
            </a:r>
            <a:r>
              <a:rPr kumimoji="1" lang="en-US" altLang="ja-JP" sz="1600">
                <a:latin typeface="Meiryo UI" panose="020B0604030504040204" pitchFamily="50" charset="-128"/>
                <a:ea typeface="Meiryo UI" panose="020B0604030504040204" pitchFamily="50" charset="-128"/>
              </a:rPr>
              <a:t>B</a:t>
            </a:r>
            <a:endParaRPr kumimoji="1" lang="ja-JP" altLang="en-US" sz="160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335B7F58-887C-21C2-F240-B61D5F7C6607}"/>
              </a:ext>
            </a:extLst>
          </p:cNvPr>
          <p:cNvSpPr txBox="1"/>
          <p:nvPr/>
        </p:nvSpPr>
        <p:spPr>
          <a:xfrm>
            <a:off x="5082208" y="5167845"/>
            <a:ext cx="2660492" cy="584775"/>
          </a:xfrm>
          <a:prstGeom prst="rect">
            <a:avLst/>
          </a:prstGeom>
          <a:noFill/>
        </p:spPr>
        <p:txBody>
          <a:bodyPr wrap="square" rtlCol="0">
            <a:spAutoFit/>
          </a:bodyPr>
          <a:lstStyle/>
          <a:p>
            <a:pPr algn="ctr"/>
            <a:r>
              <a:rPr kumimoji="1" lang="ja-JP" altLang="en-US" sz="1600">
                <a:latin typeface="Meiryo UI" panose="020B0604030504040204" pitchFamily="50" charset="-128"/>
                <a:ea typeface="Meiryo UI" panose="020B0604030504040204" pitchFamily="50" charset="-128"/>
              </a:rPr>
              <a:t>某国在日通商代表部員</a:t>
            </a:r>
            <a:r>
              <a:rPr kumimoji="1" lang="en-US" altLang="ja-JP" sz="1600">
                <a:latin typeface="Meiryo UI" panose="020B0604030504040204" pitchFamily="50" charset="-128"/>
                <a:ea typeface="Meiryo UI" panose="020B0604030504040204" pitchFamily="50" charset="-128"/>
              </a:rPr>
              <a:t>C</a:t>
            </a:r>
            <a:r>
              <a:rPr kumimoji="1" lang="ja-JP" altLang="en-US" sz="1600" strike="sngStrike">
                <a:solidFill>
                  <a:srgbClr val="00B050"/>
                </a:solidFill>
                <a:latin typeface="Meiryo UI" panose="020B0604030504040204" pitchFamily="50" charset="-128"/>
                <a:ea typeface="Meiryo UI" panose="020B0604030504040204" pitchFamily="50" charset="-128"/>
              </a:rPr>
              <a:t>　</a:t>
            </a:r>
            <a:endParaRPr kumimoji="1" lang="en-US" altLang="ja-JP" sz="1600" strike="sngStrike">
              <a:solidFill>
                <a:srgbClr val="00B050"/>
              </a:solidFill>
              <a:latin typeface="Meiryo UI" panose="020B0604030504040204" pitchFamily="50" charset="-128"/>
              <a:ea typeface="Meiryo UI" panose="020B0604030504040204" pitchFamily="50" charset="-128"/>
            </a:endParaRPr>
          </a:p>
          <a:p>
            <a:pPr algn="ctr"/>
            <a:r>
              <a:rPr kumimoji="1" lang="ja-JP" altLang="en-US" sz="1600">
                <a:latin typeface="Meiryo UI" panose="020B0604030504040204" pitchFamily="50" charset="-128"/>
                <a:ea typeface="Meiryo UI" panose="020B0604030504040204" pitchFamily="50" charset="-128"/>
              </a:rPr>
              <a:t>（情報機関員とみられる男）</a:t>
            </a:r>
          </a:p>
        </p:txBody>
      </p:sp>
      <p:sp>
        <p:nvSpPr>
          <p:cNvPr id="12" name="テキスト ボックス 11">
            <a:extLst>
              <a:ext uri="{FF2B5EF4-FFF2-40B4-BE49-F238E27FC236}">
                <a16:creationId xmlns:a16="http://schemas.microsoft.com/office/drawing/2014/main" id="{F2D3EB12-1753-0C62-E686-636D781A883C}"/>
              </a:ext>
            </a:extLst>
          </p:cNvPr>
          <p:cNvSpPr txBox="1"/>
          <p:nvPr/>
        </p:nvSpPr>
        <p:spPr>
          <a:xfrm>
            <a:off x="4085976" y="6530731"/>
            <a:ext cx="1352753" cy="276999"/>
          </a:xfrm>
          <a:prstGeom prst="rect">
            <a:avLst/>
          </a:prstGeom>
          <a:noFill/>
        </p:spPr>
        <p:txBody>
          <a:bodyPr wrap="square" rtlCol="0">
            <a:spAutoFit/>
          </a:bodyPr>
          <a:lstStyle/>
          <a:p>
            <a:r>
              <a:rPr kumimoji="1" lang="ja-JP" altLang="en-US" sz="1200">
                <a:latin typeface="Meiryo UI" panose="020B0604030504040204" pitchFamily="50" charset="-128"/>
                <a:ea typeface="Meiryo UI" panose="020B0604030504040204" pitchFamily="50" charset="-128"/>
              </a:rPr>
              <a:t>秘密情報を漏えい</a:t>
            </a:r>
          </a:p>
        </p:txBody>
      </p:sp>
      <p:sp>
        <p:nvSpPr>
          <p:cNvPr id="13" name="思考の吹き出し: 雲形 12">
            <a:extLst>
              <a:ext uri="{FF2B5EF4-FFF2-40B4-BE49-F238E27FC236}">
                <a16:creationId xmlns:a16="http://schemas.microsoft.com/office/drawing/2014/main" id="{6150C325-ACC4-6833-E177-1EBCE0D434BF}"/>
              </a:ext>
            </a:extLst>
          </p:cNvPr>
          <p:cNvSpPr/>
          <p:nvPr/>
        </p:nvSpPr>
        <p:spPr>
          <a:xfrm>
            <a:off x="6301448" y="5799094"/>
            <a:ext cx="1156525" cy="662834"/>
          </a:xfrm>
          <a:prstGeom prst="cloudCallout">
            <a:avLst>
              <a:gd name="adj1" fmla="val -57107"/>
              <a:gd name="adj2" fmla="val 58959"/>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a:solidFill>
                  <a:schemeClr val="tx1"/>
                </a:solidFill>
                <a:latin typeface="Meiryo UI" panose="020B0604030504040204" pitchFamily="50" charset="-128"/>
                <a:ea typeface="Meiryo UI" panose="020B0604030504040204" pitchFamily="50" charset="-128"/>
              </a:rPr>
              <a:t>関係を作って情報を入手しよう</a:t>
            </a:r>
          </a:p>
        </p:txBody>
      </p:sp>
      <p:sp>
        <p:nvSpPr>
          <p:cNvPr id="16" name="テキスト ボックス 15">
            <a:extLst>
              <a:ext uri="{FF2B5EF4-FFF2-40B4-BE49-F238E27FC236}">
                <a16:creationId xmlns:a16="http://schemas.microsoft.com/office/drawing/2014/main" id="{DAC67E62-FE82-A937-0B59-6568AFE97C1F}"/>
              </a:ext>
            </a:extLst>
          </p:cNvPr>
          <p:cNvSpPr txBox="1"/>
          <p:nvPr/>
        </p:nvSpPr>
        <p:spPr>
          <a:xfrm>
            <a:off x="230165" y="4137047"/>
            <a:ext cx="8683670" cy="923330"/>
          </a:xfrm>
          <a:prstGeom prst="rect">
            <a:avLst/>
          </a:prstGeom>
          <a:noFill/>
        </p:spPr>
        <p:txBody>
          <a:bodyPr wrap="square">
            <a:spAutoFit/>
          </a:bodyPr>
          <a:lstStyle/>
          <a:p>
            <a:pPr algn="just"/>
            <a:r>
              <a:rPr lang="en-US" altLang="ja-JP"/>
              <a:t>【</a:t>
            </a:r>
            <a:r>
              <a:rPr lang="ja-JP" altLang="en-US">
                <a:latin typeface="Meiryo UI" panose="020B0604030504040204" pitchFamily="50" charset="-128"/>
                <a:ea typeface="Meiryo UI" panose="020B0604030504040204" pitchFamily="50" charset="-128"/>
              </a:rPr>
              <a:t>概要</a:t>
            </a:r>
            <a:r>
              <a:rPr lang="en-US" altLang="ja-JP">
                <a:latin typeface="Meiryo UI" panose="020B0604030504040204" pitchFamily="50" charset="-128"/>
                <a:ea typeface="Meiryo UI" panose="020B0604030504040204" pitchFamily="50" charset="-128"/>
              </a:rPr>
              <a:t>】A</a:t>
            </a:r>
            <a:r>
              <a:rPr lang="ja-JP" altLang="en-US">
                <a:latin typeface="Meiryo UI" panose="020B0604030504040204" pitchFamily="50" charset="-128"/>
                <a:ea typeface="Meiryo UI" panose="020B0604030504040204" pitchFamily="50" charset="-128"/>
              </a:rPr>
              <a:t>社従業員</a:t>
            </a:r>
            <a:r>
              <a:rPr lang="en-US" altLang="ja-JP">
                <a:latin typeface="Meiryo UI" panose="020B0604030504040204" pitchFamily="50" charset="-128"/>
                <a:ea typeface="Meiryo UI" panose="020B0604030504040204" pitchFamily="50" charset="-128"/>
              </a:rPr>
              <a:t>B</a:t>
            </a:r>
            <a:r>
              <a:rPr lang="ja-JP" altLang="en-US">
                <a:latin typeface="Meiryo UI" panose="020B0604030504040204" pitchFamily="50" charset="-128"/>
                <a:ea typeface="Meiryo UI" panose="020B0604030504040204" pitchFamily="50" charset="-128"/>
              </a:rPr>
              <a:t>は、某国在日通商代表部員</a:t>
            </a:r>
            <a:r>
              <a:rPr lang="en-US" altLang="ja-JP">
                <a:latin typeface="Meiryo UI" panose="020B0604030504040204" pitchFamily="50" charset="-128"/>
                <a:ea typeface="Meiryo UI" panose="020B0604030504040204" pitchFamily="50" charset="-128"/>
              </a:rPr>
              <a:t>C</a:t>
            </a:r>
            <a:r>
              <a:rPr lang="ja-JP" altLang="en-US">
                <a:latin typeface="Meiryo UI" panose="020B0604030504040204" pitchFamily="50" charset="-128"/>
                <a:ea typeface="Meiryo UI" panose="020B0604030504040204" pitchFamily="50" charset="-128"/>
              </a:rPr>
              <a:t>と面談を重ねて交流を深める中で、</a:t>
            </a:r>
            <a:r>
              <a:rPr lang="en-US" altLang="ja-JP">
                <a:latin typeface="Meiryo UI" panose="020B0604030504040204" pitchFamily="50" charset="-128"/>
                <a:ea typeface="Meiryo UI" panose="020B0604030504040204" pitchFamily="50" charset="-128"/>
              </a:rPr>
              <a:t>C</a:t>
            </a:r>
            <a:r>
              <a:rPr lang="ja-JP" altLang="en-US">
                <a:latin typeface="Meiryo UI" panose="020B0604030504040204" pitchFamily="50" charset="-128"/>
                <a:ea typeface="Meiryo UI" panose="020B0604030504040204" pitchFamily="50" charset="-128"/>
              </a:rPr>
              <a:t>からの求めに応じ、同社の秘密情報を不正に取得したとして罪に問われ、</a:t>
            </a:r>
            <a:r>
              <a:rPr lang="zh-TW" altLang="en-US">
                <a:latin typeface="Meiryo UI" panose="020B0604030504040204" pitchFamily="50" charset="-128"/>
                <a:ea typeface="Meiryo UI" panose="020B0604030504040204" pitchFamily="50" charset="-128"/>
              </a:rPr>
              <a:t>懲役</a:t>
            </a:r>
            <a:r>
              <a:rPr lang="ja-JP" altLang="en-US">
                <a:latin typeface="Meiryo UI" panose="020B0604030504040204" pitchFamily="50" charset="-128"/>
                <a:ea typeface="Meiryo UI" panose="020B0604030504040204" pitchFamily="50" charset="-128"/>
              </a:rPr>
              <a:t>２</a:t>
            </a:r>
            <a:r>
              <a:rPr lang="zh-TW" altLang="en-US">
                <a:latin typeface="Meiryo UI" panose="020B0604030504040204" pitchFamily="50" charset="-128"/>
                <a:ea typeface="Meiryo UI" panose="020B0604030504040204" pitchFamily="50" charset="-128"/>
              </a:rPr>
              <a:t>年、執行猶予</a:t>
            </a:r>
            <a:r>
              <a:rPr lang="ja-JP" altLang="en-US">
                <a:latin typeface="Meiryo UI" panose="020B0604030504040204" pitchFamily="50" charset="-128"/>
                <a:ea typeface="Meiryo UI" panose="020B0604030504040204" pitchFamily="50" charset="-128"/>
              </a:rPr>
              <a:t>４</a:t>
            </a:r>
            <a:r>
              <a:rPr lang="zh-TW" altLang="en-US">
                <a:latin typeface="Meiryo UI" panose="020B0604030504040204" pitchFamily="50" charset="-128"/>
                <a:ea typeface="Meiryo UI" panose="020B0604030504040204" pitchFamily="50" charset="-128"/>
              </a:rPr>
              <a:t>年、罰金</a:t>
            </a:r>
            <a:r>
              <a:rPr lang="en-US" altLang="zh-TW">
                <a:latin typeface="Meiryo UI" panose="020B0604030504040204" pitchFamily="50" charset="-128"/>
                <a:ea typeface="Meiryo UI" panose="020B0604030504040204" pitchFamily="50" charset="-128"/>
              </a:rPr>
              <a:t>80</a:t>
            </a:r>
            <a:r>
              <a:rPr lang="zh-TW" altLang="en-US">
                <a:latin typeface="Meiryo UI" panose="020B0604030504040204" pitchFamily="50" charset="-128"/>
                <a:ea typeface="Meiryo UI" panose="020B0604030504040204" pitchFamily="50" charset="-128"/>
              </a:rPr>
              <a:t>万円</a:t>
            </a:r>
            <a:r>
              <a:rPr lang="ja-JP" altLang="en-US">
                <a:latin typeface="Meiryo UI" panose="020B0604030504040204" pitchFamily="50" charset="-128"/>
                <a:ea typeface="Meiryo UI" panose="020B0604030504040204" pitchFamily="50" charset="-128"/>
              </a:rPr>
              <a:t>の判決を受けました。</a:t>
            </a:r>
            <a:endParaRPr lang="ja-JP" altLang="en-US">
              <a:highlight>
                <a:srgbClr val="FFFF00"/>
              </a:highlight>
              <a:latin typeface="Meiryo UI" panose="020B0604030504040204" pitchFamily="50" charset="-128"/>
              <a:ea typeface="Meiryo UI" panose="020B0604030504040204" pitchFamily="50" charset="-128"/>
            </a:endParaRPr>
          </a:p>
        </p:txBody>
      </p:sp>
      <p:cxnSp>
        <p:nvCxnSpPr>
          <p:cNvPr id="18" name="直線矢印コネクタ 17">
            <a:extLst>
              <a:ext uri="{FF2B5EF4-FFF2-40B4-BE49-F238E27FC236}">
                <a16:creationId xmlns:a16="http://schemas.microsoft.com/office/drawing/2014/main" id="{7794FA8E-5307-B05F-EF3B-9A0A3E3DD8FB}"/>
              </a:ext>
            </a:extLst>
          </p:cNvPr>
          <p:cNvCxnSpPr>
            <a:cxnSpLocks/>
          </p:cNvCxnSpPr>
          <p:nvPr/>
        </p:nvCxnSpPr>
        <p:spPr>
          <a:xfrm flipH="1" flipV="1">
            <a:off x="3946818" y="6312010"/>
            <a:ext cx="1567843" cy="48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078BD9B4-428F-9883-C27C-7138AD067DB0}"/>
              </a:ext>
            </a:extLst>
          </p:cNvPr>
          <p:cNvSpPr txBox="1"/>
          <p:nvPr/>
        </p:nvSpPr>
        <p:spPr>
          <a:xfrm>
            <a:off x="3925527" y="6005581"/>
            <a:ext cx="1594837" cy="276999"/>
          </a:xfrm>
          <a:prstGeom prst="rect">
            <a:avLst/>
          </a:prstGeom>
          <a:noFill/>
        </p:spPr>
        <p:txBody>
          <a:bodyPr wrap="square" rtlCol="0">
            <a:spAutoFit/>
          </a:bodyPr>
          <a:lstStyle/>
          <a:p>
            <a:r>
              <a:rPr kumimoji="1" lang="ja-JP" altLang="en-US" sz="1200">
                <a:latin typeface="Meiryo UI" panose="020B0604030504040204" pitchFamily="50" charset="-128"/>
                <a:ea typeface="Meiryo UI" panose="020B0604030504040204" pitchFamily="50" charset="-128"/>
              </a:rPr>
              <a:t>接近工作・情報を要求</a:t>
            </a:r>
          </a:p>
        </p:txBody>
      </p:sp>
      <p:pic>
        <p:nvPicPr>
          <p:cNvPr id="23" name="グラフィックス 22" descr="建物 枠線">
            <a:extLst>
              <a:ext uri="{FF2B5EF4-FFF2-40B4-BE49-F238E27FC236}">
                <a16:creationId xmlns:a16="http://schemas.microsoft.com/office/drawing/2014/main" id="{C44C09C6-1E40-2896-7218-E391BE0485D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92394" y="5742775"/>
            <a:ext cx="914400" cy="914400"/>
          </a:xfrm>
          <a:prstGeom prst="rect">
            <a:avLst/>
          </a:prstGeom>
        </p:spPr>
      </p:pic>
      <p:sp>
        <p:nvSpPr>
          <p:cNvPr id="24" name="テキスト ボックス 23">
            <a:extLst>
              <a:ext uri="{FF2B5EF4-FFF2-40B4-BE49-F238E27FC236}">
                <a16:creationId xmlns:a16="http://schemas.microsoft.com/office/drawing/2014/main" id="{9A3D9CF3-941F-65B2-FCB1-B854C496D879}"/>
              </a:ext>
            </a:extLst>
          </p:cNvPr>
          <p:cNvSpPr txBox="1"/>
          <p:nvPr/>
        </p:nvSpPr>
        <p:spPr>
          <a:xfrm>
            <a:off x="1063912" y="5312486"/>
            <a:ext cx="1047620" cy="338554"/>
          </a:xfrm>
          <a:prstGeom prst="rect">
            <a:avLst/>
          </a:prstGeom>
          <a:noFill/>
        </p:spPr>
        <p:txBody>
          <a:bodyPr wrap="square" rtlCol="0">
            <a:spAutoFit/>
          </a:bodyPr>
          <a:lstStyle/>
          <a:p>
            <a:r>
              <a:rPr kumimoji="1" lang="en-US" altLang="ja-JP" sz="1600">
                <a:latin typeface="Meiryo UI" panose="020B0604030504040204" pitchFamily="50" charset="-128"/>
                <a:ea typeface="Meiryo UI" panose="020B0604030504040204" pitchFamily="50" charset="-128"/>
              </a:rPr>
              <a:t>A</a:t>
            </a:r>
            <a:r>
              <a:rPr kumimoji="1" lang="ja-JP" altLang="en-US" sz="1600">
                <a:latin typeface="Meiryo UI" panose="020B0604030504040204" pitchFamily="50" charset="-128"/>
                <a:ea typeface="Meiryo UI" panose="020B0604030504040204" pitchFamily="50" charset="-128"/>
              </a:rPr>
              <a:t>社</a:t>
            </a:r>
          </a:p>
        </p:txBody>
      </p:sp>
      <p:cxnSp>
        <p:nvCxnSpPr>
          <p:cNvPr id="25" name="直線矢印コネクタ 24">
            <a:extLst>
              <a:ext uri="{FF2B5EF4-FFF2-40B4-BE49-F238E27FC236}">
                <a16:creationId xmlns:a16="http://schemas.microsoft.com/office/drawing/2014/main" id="{2B7B14E8-D1F6-612C-DBDD-042CFF1737F1}"/>
              </a:ext>
            </a:extLst>
          </p:cNvPr>
          <p:cNvCxnSpPr>
            <a:cxnSpLocks/>
          </p:cNvCxnSpPr>
          <p:nvPr/>
        </p:nvCxnSpPr>
        <p:spPr>
          <a:xfrm flipH="1">
            <a:off x="1825248" y="6312496"/>
            <a:ext cx="109097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604C4C94-3792-B72E-EE21-7173D8C08034}"/>
              </a:ext>
            </a:extLst>
          </p:cNvPr>
          <p:cNvCxnSpPr>
            <a:cxnSpLocks/>
          </p:cNvCxnSpPr>
          <p:nvPr/>
        </p:nvCxnSpPr>
        <p:spPr>
          <a:xfrm>
            <a:off x="1825248" y="6453571"/>
            <a:ext cx="112043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97C06BDC-E653-E543-A26D-5B8D6B1A1416}"/>
              </a:ext>
            </a:extLst>
          </p:cNvPr>
          <p:cNvSpPr txBox="1"/>
          <p:nvPr/>
        </p:nvSpPr>
        <p:spPr>
          <a:xfrm>
            <a:off x="2054379" y="6006570"/>
            <a:ext cx="658923" cy="276999"/>
          </a:xfrm>
          <a:prstGeom prst="rect">
            <a:avLst/>
          </a:prstGeom>
          <a:noFill/>
        </p:spPr>
        <p:txBody>
          <a:bodyPr wrap="square" rtlCol="0">
            <a:spAutoFit/>
          </a:bodyPr>
          <a:lstStyle/>
          <a:p>
            <a:r>
              <a:rPr kumimoji="1" lang="ja-JP" altLang="en-US" sz="1200">
                <a:latin typeface="Meiryo UI" panose="020B0604030504040204" pitchFamily="50" charset="-128"/>
                <a:ea typeface="Meiryo UI" panose="020B0604030504040204" pitchFamily="50" charset="-128"/>
              </a:rPr>
              <a:t>アクセス</a:t>
            </a:r>
          </a:p>
        </p:txBody>
      </p:sp>
      <p:sp>
        <p:nvSpPr>
          <p:cNvPr id="32" name="テキスト ボックス 31">
            <a:extLst>
              <a:ext uri="{FF2B5EF4-FFF2-40B4-BE49-F238E27FC236}">
                <a16:creationId xmlns:a16="http://schemas.microsoft.com/office/drawing/2014/main" id="{1704F75C-D5FE-30F5-351C-BFB1CBA56050}"/>
              </a:ext>
            </a:extLst>
          </p:cNvPr>
          <p:cNvSpPr txBox="1"/>
          <p:nvPr/>
        </p:nvSpPr>
        <p:spPr>
          <a:xfrm>
            <a:off x="1581078" y="6530731"/>
            <a:ext cx="1605523" cy="276999"/>
          </a:xfrm>
          <a:prstGeom prst="rect">
            <a:avLst/>
          </a:prstGeom>
          <a:noFill/>
        </p:spPr>
        <p:txBody>
          <a:bodyPr wrap="square" rtlCol="0">
            <a:spAutoFit/>
          </a:bodyPr>
          <a:lstStyle/>
          <a:p>
            <a:r>
              <a:rPr kumimoji="1" lang="ja-JP" altLang="en-US" sz="1200">
                <a:latin typeface="Meiryo UI" panose="020B0604030504040204" pitchFamily="50" charset="-128"/>
                <a:ea typeface="Meiryo UI" panose="020B0604030504040204" pitchFamily="50" charset="-128"/>
              </a:rPr>
              <a:t>秘密情報を不正取得</a:t>
            </a:r>
          </a:p>
        </p:txBody>
      </p:sp>
      <p:sp>
        <p:nvSpPr>
          <p:cNvPr id="33" name="思考の吹き出し: 雲形 32">
            <a:extLst>
              <a:ext uri="{FF2B5EF4-FFF2-40B4-BE49-F238E27FC236}">
                <a16:creationId xmlns:a16="http://schemas.microsoft.com/office/drawing/2014/main" id="{C9BCCE97-3C41-A391-AA26-B3C4FD39DA8A}"/>
              </a:ext>
            </a:extLst>
          </p:cNvPr>
          <p:cNvSpPr/>
          <p:nvPr/>
        </p:nvSpPr>
        <p:spPr>
          <a:xfrm>
            <a:off x="2168479" y="5293658"/>
            <a:ext cx="1077648" cy="646331"/>
          </a:xfrm>
          <a:prstGeom prst="cloudCallout">
            <a:avLst>
              <a:gd name="adj1" fmla="val 42661"/>
              <a:gd name="adj2" fmla="val 53605"/>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a:solidFill>
                  <a:schemeClr val="tx1"/>
                </a:solidFill>
                <a:latin typeface="Meiryo UI" panose="020B0604030504040204" pitchFamily="50" charset="-128"/>
                <a:ea typeface="Meiryo UI" panose="020B0604030504040204" pitchFamily="50" charset="-128"/>
              </a:rPr>
              <a:t>力になりたいなあ</a:t>
            </a:r>
          </a:p>
        </p:txBody>
      </p:sp>
      <p:sp>
        <p:nvSpPr>
          <p:cNvPr id="6" name="テキスト ボックス 5">
            <a:extLst>
              <a:ext uri="{FF2B5EF4-FFF2-40B4-BE49-F238E27FC236}">
                <a16:creationId xmlns:a16="http://schemas.microsoft.com/office/drawing/2014/main" id="{0BB66833-4070-7856-3EB6-E5BA98E1E7FA}"/>
              </a:ext>
            </a:extLst>
          </p:cNvPr>
          <p:cNvSpPr txBox="1"/>
          <p:nvPr/>
        </p:nvSpPr>
        <p:spPr>
          <a:xfrm>
            <a:off x="3374194" y="3209933"/>
            <a:ext cx="2057400" cy="276999"/>
          </a:xfrm>
          <a:prstGeom prst="rect">
            <a:avLst/>
          </a:prstGeom>
          <a:noFill/>
        </p:spPr>
        <p:txBody>
          <a:bodyPr wrap="square" rtlCol="0">
            <a:spAutoFit/>
          </a:bodyPr>
          <a:lstStyle/>
          <a:p>
            <a:r>
              <a:rPr kumimoji="1" lang="ja-JP" altLang="en-US" sz="1200">
                <a:latin typeface="Meiryo UI" panose="020B0604030504040204" pitchFamily="50" charset="-128"/>
                <a:ea typeface="Meiryo UI" panose="020B0604030504040204" pitchFamily="50" charset="-128"/>
              </a:rPr>
              <a:t>秘密情報を漏えい</a:t>
            </a:r>
          </a:p>
        </p:txBody>
      </p:sp>
      <p:sp>
        <p:nvSpPr>
          <p:cNvPr id="17" name="テキスト ボックス 16">
            <a:extLst>
              <a:ext uri="{FF2B5EF4-FFF2-40B4-BE49-F238E27FC236}">
                <a16:creationId xmlns:a16="http://schemas.microsoft.com/office/drawing/2014/main" id="{F94B6907-4EBE-C61C-73E3-C29F7F9B58B6}"/>
              </a:ext>
            </a:extLst>
          </p:cNvPr>
          <p:cNvSpPr txBox="1"/>
          <p:nvPr/>
        </p:nvSpPr>
        <p:spPr>
          <a:xfrm>
            <a:off x="4145811" y="2484382"/>
            <a:ext cx="2057400" cy="276999"/>
          </a:xfrm>
          <a:prstGeom prst="rect">
            <a:avLst/>
          </a:prstGeom>
          <a:noFill/>
        </p:spPr>
        <p:txBody>
          <a:bodyPr wrap="square" rtlCol="0">
            <a:spAutoFit/>
          </a:bodyPr>
          <a:lstStyle/>
          <a:p>
            <a:r>
              <a:rPr kumimoji="1" lang="ja-JP" altLang="en-US" sz="1200">
                <a:latin typeface="Meiryo UI" panose="020B0604030504040204" pitchFamily="50" charset="-128"/>
                <a:ea typeface="Meiryo UI" panose="020B0604030504040204" pitchFamily="50" charset="-128"/>
              </a:rPr>
              <a:t>金銭の授受</a:t>
            </a:r>
          </a:p>
        </p:txBody>
      </p:sp>
      <p:sp>
        <p:nvSpPr>
          <p:cNvPr id="20" name="スライド番号プレースホルダー 3">
            <a:extLst>
              <a:ext uri="{FF2B5EF4-FFF2-40B4-BE49-F238E27FC236}">
                <a16:creationId xmlns:a16="http://schemas.microsoft.com/office/drawing/2014/main" id="{EBD7E5AE-10C4-CC3C-B60D-A2F2425C8B86}"/>
              </a:ext>
            </a:extLst>
          </p:cNvPr>
          <p:cNvSpPr>
            <a:spLocks noGrp="1"/>
          </p:cNvSpPr>
          <p:nvPr>
            <p:ph type="sldNum" sz="quarter" idx="12"/>
          </p:nvPr>
        </p:nvSpPr>
        <p:spPr>
          <a:xfrm>
            <a:off x="7059622" y="6473879"/>
            <a:ext cx="2057400" cy="365125"/>
          </a:xfrm>
        </p:spPr>
        <p:txBody>
          <a:bodyPr/>
          <a:lstStyle/>
          <a:p>
            <a:fld id="{ED68E87A-1C08-4DEB-996E-5B06F9158F82}" type="slidenum">
              <a:rPr kumimoji="1" lang="ja-JP" altLang="en-US" smtClean="0">
                <a:latin typeface="Meiryo UI" panose="020B0604030504040204" pitchFamily="50" charset="-128"/>
                <a:ea typeface="Meiryo UI" panose="020B0604030504040204" pitchFamily="50" charset="-128"/>
              </a:rPr>
              <a:t>16</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279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四角形: 角を丸くする 10">
            <a:extLst>
              <a:ext uri="{FF2B5EF4-FFF2-40B4-BE49-F238E27FC236}">
                <a16:creationId xmlns:a16="http://schemas.microsoft.com/office/drawing/2014/main" id="{8F997E8D-CC9E-D1B7-2018-FBA40B42A697}"/>
              </a:ext>
            </a:extLst>
          </p:cNvPr>
          <p:cNvSpPr/>
          <p:nvPr/>
        </p:nvSpPr>
        <p:spPr>
          <a:xfrm>
            <a:off x="128588" y="473071"/>
            <a:ext cx="8886824" cy="6219832"/>
          </a:xfrm>
          <a:prstGeom prst="roundRect">
            <a:avLst>
              <a:gd name="adj" fmla="val 2493"/>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8D0FC5A4-6894-E976-8C3F-BE5829825AB6}"/>
              </a:ext>
            </a:extLst>
          </p:cNvPr>
          <p:cNvSpPr txBox="1"/>
          <p:nvPr/>
        </p:nvSpPr>
        <p:spPr>
          <a:xfrm>
            <a:off x="0" y="7186"/>
            <a:ext cx="9171692" cy="369332"/>
          </a:xfrm>
          <a:prstGeom prst="rect">
            <a:avLst/>
          </a:prstGeom>
          <a:solidFill>
            <a:srgbClr val="002060"/>
          </a:solidFill>
        </p:spPr>
        <p:txBody>
          <a:bodyPr wrap="square" rtlCol="0">
            <a:spAutoFit/>
          </a:bodyPr>
          <a:lstStyle/>
          <a:p>
            <a:pPr algn="ctr" defTabSz="422041"/>
            <a:r>
              <a:rPr kumimoji="1" lang="ja-JP" altLang="en-US" b="1">
                <a:solidFill>
                  <a:prstClr val="white"/>
                </a:solidFill>
                <a:latin typeface="Meiryo UI" panose="020B0604030504040204" pitchFamily="50" charset="-128"/>
                <a:ea typeface="Meiryo UI" panose="020B0604030504040204" pitchFamily="50" charset="-128"/>
              </a:rPr>
              <a:t>過去の漏えい事案②</a:t>
            </a:r>
          </a:p>
        </p:txBody>
      </p:sp>
      <p:sp>
        <p:nvSpPr>
          <p:cNvPr id="10" name="テキスト ボックス 9">
            <a:extLst>
              <a:ext uri="{FF2B5EF4-FFF2-40B4-BE49-F238E27FC236}">
                <a16:creationId xmlns:a16="http://schemas.microsoft.com/office/drawing/2014/main" id="{9C75CCA7-0A68-0886-81C5-660828E016EE}"/>
              </a:ext>
            </a:extLst>
          </p:cNvPr>
          <p:cNvSpPr txBox="1"/>
          <p:nvPr/>
        </p:nvSpPr>
        <p:spPr>
          <a:xfrm>
            <a:off x="471488" y="532440"/>
            <a:ext cx="4898602" cy="369332"/>
          </a:xfrm>
          <a:prstGeom prst="rect">
            <a:avLst/>
          </a:prstGeom>
          <a:solidFill>
            <a:srgbClr val="002060"/>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b="1">
                <a:solidFill>
                  <a:schemeClr val="bg1"/>
                </a:solidFill>
                <a:latin typeface="Meiryo UI" panose="020B0604030504040204" pitchFamily="50" charset="-128"/>
                <a:ea typeface="Meiryo UI" panose="020B0604030504040204" pitchFamily="50" charset="-128"/>
              </a:rPr>
              <a:t>③公務員による</a:t>
            </a:r>
            <a:r>
              <a:rPr kumimoji="1" lang="en-US" altLang="ja-JP" b="1">
                <a:solidFill>
                  <a:schemeClr val="bg1"/>
                </a:solidFill>
                <a:latin typeface="Meiryo UI" panose="020B0604030504040204" pitchFamily="50" charset="-128"/>
                <a:ea typeface="Meiryo UI" panose="020B0604030504040204" pitchFamily="50" charset="-128"/>
              </a:rPr>
              <a:t>OB</a:t>
            </a:r>
            <a:r>
              <a:rPr kumimoji="1" lang="ja-JP" altLang="en-US" b="1">
                <a:solidFill>
                  <a:schemeClr val="bg1"/>
                </a:solidFill>
                <a:latin typeface="Meiryo UI" panose="020B0604030504040204" pitchFamily="50" charset="-128"/>
                <a:ea typeface="Meiryo UI" panose="020B0604030504040204" pitchFamily="50" charset="-128"/>
              </a:rPr>
              <a:t>への秘密情報の漏えい</a:t>
            </a:r>
          </a:p>
        </p:txBody>
      </p:sp>
      <p:sp>
        <p:nvSpPr>
          <p:cNvPr id="18" name="テキスト ボックス 17">
            <a:extLst>
              <a:ext uri="{FF2B5EF4-FFF2-40B4-BE49-F238E27FC236}">
                <a16:creationId xmlns:a16="http://schemas.microsoft.com/office/drawing/2014/main" id="{85C7713C-D639-B03D-5564-2556358773A7}"/>
              </a:ext>
            </a:extLst>
          </p:cNvPr>
          <p:cNvSpPr txBox="1"/>
          <p:nvPr/>
        </p:nvSpPr>
        <p:spPr>
          <a:xfrm>
            <a:off x="407194" y="901772"/>
            <a:ext cx="8608218" cy="923330"/>
          </a:xfrm>
          <a:prstGeom prst="rect">
            <a:avLst/>
          </a:prstGeom>
          <a:noFill/>
        </p:spPr>
        <p:txBody>
          <a:bodyPr wrap="square" rtlCol="0">
            <a:spAutoFit/>
          </a:bodyPr>
          <a:lstStyle/>
          <a:p>
            <a:pPr algn="just"/>
            <a:r>
              <a:rPr kumimoji="1" lang="ja-JP" altLang="en-US">
                <a:latin typeface="Meiryo UI" panose="020B0604030504040204" pitchFamily="50" charset="-128"/>
                <a:ea typeface="Meiryo UI" panose="020B0604030504040204" pitchFamily="50" charset="-128"/>
              </a:rPr>
              <a:t>　</a:t>
            </a:r>
            <a:r>
              <a:rPr kumimoji="1" lang="en-US" altLang="ja-JP">
                <a:latin typeface="Meiryo UI" panose="020B0604030504040204" pitchFamily="50" charset="-128"/>
                <a:ea typeface="Meiryo UI" panose="020B0604030504040204" pitchFamily="50" charset="-128"/>
              </a:rPr>
              <a:t>【</a:t>
            </a:r>
            <a:r>
              <a:rPr kumimoji="1" lang="ja-JP" altLang="en-US">
                <a:latin typeface="Meiryo UI" panose="020B0604030504040204" pitchFamily="50" charset="-128"/>
                <a:ea typeface="Meiryo UI" panose="020B0604030504040204" pitchFamily="50" charset="-128"/>
              </a:rPr>
              <a:t>概要</a:t>
            </a:r>
            <a:r>
              <a:rPr kumimoji="1" lang="en-US" altLang="ja-JP">
                <a:latin typeface="Meiryo UI" panose="020B0604030504040204" pitchFamily="50" charset="-128"/>
                <a:ea typeface="Meiryo UI" panose="020B0604030504040204" pitchFamily="50" charset="-128"/>
              </a:rPr>
              <a:t>】A</a:t>
            </a:r>
            <a:r>
              <a:rPr kumimoji="1" lang="ja-JP" altLang="en-US">
                <a:latin typeface="Meiryo UI" panose="020B0604030504040204" pitchFamily="50" charset="-128"/>
                <a:ea typeface="Meiryo UI" panose="020B0604030504040204" pitchFamily="50" charset="-128"/>
              </a:rPr>
              <a:t>省職員</a:t>
            </a:r>
            <a:r>
              <a:rPr kumimoji="1" lang="en-US" altLang="ja-JP">
                <a:latin typeface="Meiryo UI" panose="020B0604030504040204" pitchFamily="50" charset="-128"/>
                <a:ea typeface="Meiryo UI" panose="020B0604030504040204" pitchFamily="50" charset="-128"/>
              </a:rPr>
              <a:t>B</a:t>
            </a:r>
            <a:r>
              <a:rPr kumimoji="1" lang="ja-JP" altLang="en-US">
                <a:latin typeface="Meiryo UI" panose="020B0604030504040204" pitchFamily="50" charset="-128"/>
                <a:ea typeface="Meiryo UI" panose="020B0604030504040204" pitchFamily="50" charset="-128"/>
              </a:rPr>
              <a:t>が、かつて</a:t>
            </a:r>
            <a:r>
              <a:rPr kumimoji="1" lang="ja-JP" altLang="en-US" b="1" u="sng">
                <a:latin typeface="Meiryo UI" panose="020B0604030504040204" pitchFamily="50" charset="-128"/>
                <a:ea typeface="Meiryo UI" panose="020B0604030504040204" pitchFamily="50" charset="-128"/>
              </a:rPr>
              <a:t>上司だった</a:t>
            </a:r>
            <a:r>
              <a:rPr kumimoji="1" lang="en-US" altLang="ja-JP" b="1" u="sng">
                <a:latin typeface="Meiryo UI" panose="020B0604030504040204" pitchFamily="50" charset="-128"/>
                <a:ea typeface="Meiryo UI" panose="020B0604030504040204" pitchFamily="50" charset="-128"/>
              </a:rPr>
              <a:t>OB</a:t>
            </a:r>
            <a:r>
              <a:rPr kumimoji="1" lang="ja-JP" altLang="en-US">
                <a:latin typeface="Meiryo UI" panose="020B0604030504040204" pitchFamily="50" charset="-128"/>
                <a:ea typeface="Meiryo UI" panose="020B0604030504040204" pitchFamily="50" charset="-128"/>
              </a:rPr>
              <a:t>に対して</a:t>
            </a:r>
            <a:r>
              <a:rPr lang="ja-JP" altLang="en-US">
                <a:latin typeface="Meiryo UI" panose="020B0604030504040204" pitchFamily="50" charset="-128"/>
                <a:ea typeface="Meiryo UI" panose="020B0604030504040204" pitchFamily="50" charset="-128"/>
              </a:rPr>
              <a:t>実施した業務説明において、</a:t>
            </a:r>
            <a:r>
              <a:rPr kumimoji="1" lang="ja-JP" altLang="en-US" b="1" u="sng">
                <a:latin typeface="Meiryo UI" panose="020B0604030504040204" pitchFamily="50" charset="-128"/>
                <a:ea typeface="Meiryo UI" panose="020B0604030504040204" pitchFamily="50" charset="-128"/>
              </a:rPr>
              <a:t>秘密情報を故意に漏らした</a:t>
            </a:r>
            <a:r>
              <a:rPr kumimoji="1" lang="ja-JP" altLang="en-US">
                <a:latin typeface="Meiryo UI" panose="020B0604030504040204" pitchFamily="50" charset="-128"/>
                <a:ea typeface="Meiryo UI" panose="020B0604030504040204" pitchFamily="50" charset="-128"/>
              </a:rPr>
              <a:t>ことが判明しました。職員</a:t>
            </a:r>
            <a:r>
              <a:rPr kumimoji="1" lang="en-US" altLang="ja-JP">
                <a:latin typeface="Meiryo UI" panose="020B0604030504040204" pitchFamily="50" charset="-128"/>
                <a:ea typeface="Meiryo UI" panose="020B0604030504040204" pitchFamily="50" charset="-128"/>
              </a:rPr>
              <a:t>B</a:t>
            </a:r>
            <a:r>
              <a:rPr kumimoji="1" lang="ja-JP" altLang="en-US">
                <a:latin typeface="Meiryo UI" panose="020B0604030504040204" pitchFamily="50" charset="-128"/>
                <a:ea typeface="Meiryo UI" panose="020B0604030504040204" pitchFamily="50" charset="-128"/>
              </a:rPr>
              <a:t>は、書類送検されたほか、懲戒の免職処分となりました。</a:t>
            </a:r>
            <a:endParaRPr kumimoji="1" lang="ja-JP" altLang="en-US" strike="sngStrike">
              <a:latin typeface="Meiryo UI" panose="020B0604030504040204" pitchFamily="50" charset="-128"/>
              <a:ea typeface="Meiryo UI" panose="020B0604030504040204" pitchFamily="50" charset="-128"/>
            </a:endParaRPr>
          </a:p>
        </p:txBody>
      </p:sp>
      <p:pic>
        <p:nvPicPr>
          <p:cNvPr id="12" name="グラフィックス 11" descr="オフィス ワーカー (男性) 単色塗りつぶし">
            <a:extLst>
              <a:ext uri="{FF2B5EF4-FFF2-40B4-BE49-F238E27FC236}">
                <a16:creationId xmlns:a16="http://schemas.microsoft.com/office/drawing/2014/main" id="{F441B141-0AF9-8509-7172-A2D92039A8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41820" y="2395375"/>
            <a:ext cx="914400" cy="914400"/>
          </a:xfrm>
          <a:prstGeom prst="rect">
            <a:avLst/>
          </a:prstGeom>
        </p:spPr>
      </p:pic>
      <p:cxnSp>
        <p:nvCxnSpPr>
          <p:cNvPr id="19" name="直線矢印コネクタ 18">
            <a:extLst>
              <a:ext uri="{FF2B5EF4-FFF2-40B4-BE49-F238E27FC236}">
                <a16:creationId xmlns:a16="http://schemas.microsoft.com/office/drawing/2014/main" id="{5930A070-3146-A8D3-5C63-00F62F59F6C5}"/>
              </a:ext>
            </a:extLst>
          </p:cNvPr>
          <p:cNvCxnSpPr>
            <a:cxnSpLocks/>
          </p:cNvCxnSpPr>
          <p:nvPr/>
        </p:nvCxnSpPr>
        <p:spPr>
          <a:xfrm flipH="1">
            <a:off x="3180570" y="2852802"/>
            <a:ext cx="2140308"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0E5B7DCE-AA4C-B7B9-FD86-AE1DE0FE9D94}"/>
              </a:ext>
            </a:extLst>
          </p:cNvPr>
          <p:cNvCxnSpPr>
            <a:cxnSpLocks/>
          </p:cNvCxnSpPr>
          <p:nvPr/>
        </p:nvCxnSpPr>
        <p:spPr>
          <a:xfrm>
            <a:off x="2517201" y="3438851"/>
            <a:ext cx="1332498" cy="155318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4B1C25D6-1BDE-DFE9-D978-D25D1F5B635E}"/>
              </a:ext>
            </a:extLst>
          </p:cNvPr>
          <p:cNvCxnSpPr>
            <a:cxnSpLocks/>
          </p:cNvCxnSpPr>
          <p:nvPr/>
        </p:nvCxnSpPr>
        <p:spPr>
          <a:xfrm flipV="1">
            <a:off x="5370090" y="3904735"/>
            <a:ext cx="1098213" cy="127493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36693CE5-A9CA-A29C-E90A-6FBA24A97A32}"/>
              </a:ext>
            </a:extLst>
          </p:cNvPr>
          <p:cNvSpPr txBox="1"/>
          <p:nvPr/>
        </p:nvSpPr>
        <p:spPr>
          <a:xfrm>
            <a:off x="1790650" y="2095306"/>
            <a:ext cx="1235517" cy="338554"/>
          </a:xfrm>
          <a:prstGeom prst="rect">
            <a:avLst/>
          </a:prstGeom>
          <a:noFill/>
        </p:spPr>
        <p:txBody>
          <a:bodyPr wrap="square" rtlCol="0">
            <a:spAutoFit/>
          </a:bodyPr>
          <a:lstStyle/>
          <a:p>
            <a:pPr algn="ctr"/>
            <a:r>
              <a:rPr kumimoji="1" lang="en-US" altLang="ja-JP" sz="1600">
                <a:latin typeface="Meiryo UI" panose="020B0604030504040204" pitchFamily="50" charset="-128"/>
                <a:ea typeface="Meiryo UI" panose="020B0604030504040204" pitchFamily="50" charset="-128"/>
              </a:rPr>
              <a:t>B</a:t>
            </a:r>
            <a:r>
              <a:rPr kumimoji="1" lang="ja-JP" altLang="en-US" sz="1600">
                <a:latin typeface="Meiryo UI" panose="020B0604030504040204" pitchFamily="50" charset="-128"/>
                <a:ea typeface="Meiryo UI" panose="020B0604030504040204" pitchFamily="50" charset="-128"/>
              </a:rPr>
              <a:t>の上司</a:t>
            </a:r>
            <a:endParaRPr kumimoji="1" lang="en-US" altLang="ja-JP" sz="1600">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437A9D85-13D0-F6FF-BA46-9788F08EF607}"/>
              </a:ext>
            </a:extLst>
          </p:cNvPr>
          <p:cNvSpPr txBox="1"/>
          <p:nvPr/>
        </p:nvSpPr>
        <p:spPr>
          <a:xfrm>
            <a:off x="3439232" y="2473946"/>
            <a:ext cx="1810959" cy="338554"/>
          </a:xfrm>
          <a:prstGeom prst="rect">
            <a:avLst/>
          </a:prstGeom>
          <a:noFill/>
        </p:spPr>
        <p:txBody>
          <a:bodyPr wrap="square" rtlCol="0">
            <a:spAutoFit/>
          </a:bodyPr>
          <a:lstStyle/>
          <a:p>
            <a:pPr algn="ctr"/>
            <a:r>
              <a:rPr kumimoji="1" lang="ja-JP" altLang="en-US" sz="1600">
                <a:latin typeface="Meiryo UI" panose="020B0604030504040204" pitchFamily="50" charset="-128"/>
                <a:ea typeface="Meiryo UI" panose="020B0604030504040204" pitchFamily="50" charset="-128"/>
              </a:rPr>
              <a:t>説明を要請</a:t>
            </a:r>
          </a:p>
        </p:txBody>
      </p:sp>
      <p:sp>
        <p:nvSpPr>
          <p:cNvPr id="31" name="テキスト ボックス 30">
            <a:extLst>
              <a:ext uri="{FF2B5EF4-FFF2-40B4-BE49-F238E27FC236}">
                <a16:creationId xmlns:a16="http://schemas.microsoft.com/office/drawing/2014/main" id="{69A0992A-44F7-AEA7-8795-31D6A1C53127}"/>
              </a:ext>
            </a:extLst>
          </p:cNvPr>
          <p:cNvSpPr txBox="1"/>
          <p:nvPr/>
        </p:nvSpPr>
        <p:spPr>
          <a:xfrm>
            <a:off x="1660521" y="3774740"/>
            <a:ext cx="1495777" cy="369332"/>
          </a:xfrm>
          <a:prstGeom prst="rect">
            <a:avLst/>
          </a:prstGeom>
          <a:noFill/>
        </p:spPr>
        <p:txBody>
          <a:bodyPr wrap="square" rtlCol="0">
            <a:spAutoFit/>
          </a:bodyPr>
          <a:lstStyle/>
          <a:p>
            <a:r>
              <a:rPr kumimoji="1" lang="ja-JP" altLang="en-US">
                <a:latin typeface="Meiryo UI" panose="020B0604030504040204" pitchFamily="50" charset="-128"/>
                <a:ea typeface="Meiryo UI" panose="020B0604030504040204" pitchFamily="50" charset="-128"/>
              </a:rPr>
              <a:t>対応指示</a:t>
            </a:r>
            <a:endParaRPr kumimoji="1" lang="en-US" altLang="ja-JP">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FCDD4BF5-8A8B-0986-05A5-91C8D1CC1C3B}"/>
              </a:ext>
            </a:extLst>
          </p:cNvPr>
          <p:cNvSpPr txBox="1"/>
          <p:nvPr/>
        </p:nvSpPr>
        <p:spPr>
          <a:xfrm>
            <a:off x="3495810" y="5468378"/>
            <a:ext cx="2034980" cy="338554"/>
          </a:xfrm>
          <a:prstGeom prst="rect">
            <a:avLst/>
          </a:prstGeom>
          <a:noFill/>
        </p:spPr>
        <p:txBody>
          <a:bodyPr wrap="square">
            <a:spAutoFit/>
          </a:bodyPr>
          <a:lstStyle/>
          <a:p>
            <a:pPr algn="ctr"/>
            <a:r>
              <a:rPr lang="ja-JP" altLang="en-US" sz="1600">
                <a:latin typeface="Meiryo UI" panose="020B0604030504040204" pitchFamily="50" charset="-128"/>
                <a:ea typeface="Meiryo UI" panose="020B0604030504040204" pitchFamily="50" charset="-128"/>
              </a:rPr>
              <a:t>職員</a:t>
            </a:r>
            <a:r>
              <a:rPr lang="en-US" altLang="ja-JP" sz="1600">
                <a:latin typeface="Meiryo UI" panose="020B0604030504040204" pitchFamily="50" charset="-128"/>
                <a:ea typeface="Meiryo UI" panose="020B0604030504040204" pitchFamily="50" charset="-128"/>
              </a:rPr>
              <a:t>B</a:t>
            </a:r>
            <a:endParaRPr lang="ja-JP" altLang="en-US" sz="1600">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22F4B147-1E02-0A70-4B90-FCCA8E27A8DA}"/>
              </a:ext>
            </a:extLst>
          </p:cNvPr>
          <p:cNvSpPr txBox="1"/>
          <p:nvPr/>
        </p:nvSpPr>
        <p:spPr>
          <a:xfrm>
            <a:off x="5829000" y="4595477"/>
            <a:ext cx="2892056" cy="369332"/>
          </a:xfrm>
          <a:prstGeom prst="rect">
            <a:avLst/>
          </a:prstGeom>
          <a:noFill/>
        </p:spPr>
        <p:txBody>
          <a:bodyPr wrap="square" rtlCol="0">
            <a:spAutoFit/>
          </a:bodyPr>
          <a:lstStyle/>
          <a:p>
            <a:r>
              <a:rPr kumimoji="1" lang="ja-JP" altLang="en-US" b="1">
                <a:latin typeface="Meiryo UI" panose="020B0604030504040204" pitchFamily="50" charset="-128"/>
                <a:ea typeface="Meiryo UI" panose="020B0604030504040204" pitchFamily="50" charset="-128"/>
              </a:rPr>
              <a:t>説明：秘密情報の漏えい</a:t>
            </a:r>
            <a:endParaRPr kumimoji="1" lang="ja-JP" altLang="en-US" b="1" strike="sngStrike">
              <a:latin typeface="Meiryo UI" panose="020B0604030504040204" pitchFamily="50" charset="-128"/>
              <a:ea typeface="Meiryo UI" panose="020B0604030504040204" pitchFamily="50" charset="-128"/>
            </a:endParaRPr>
          </a:p>
        </p:txBody>
      </p:sp>
      <p:sp>
        <p:nvSpPr>
          <p:cNvPr id="43" name="思考の吹き出し: 雲形 42">
            <a:extLst>
              <a:ext uri="{FF2B5EF4-FFF2-40B4-BE49-F238E27FC236}">
                <a16:creationId xmlns:a16="http://schemas.microsoft.com/office/drawing/2014/main" id="{C19B816F-AC61-9D63-5A50-993653775DA8}"/>
              </a:ext>
            </a:extLst>
          </p:cNvPr>
          <p:cNvSpPr/>
          <p:nvPr/>
        </p:nvSpPr>
        <p:spPr>
          <a:xfrm>
            <a:off x="1754569" y="5242992"/>
            <a:ext cx="2332440" cy="838669"/>
          </a:xfrm>
          <a:prstGeom prst="cloudCallout">
            <a:avLst>
              <a:gd name="adj1" fmla="val 46596"/>
              <a:gd name="adj2" fmla="val -54198"/>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tx1"/>
                </a:solidFill>
                <a:latin typeface="Meiryo UI" panose="020B0604030504040204" pitchFamily="50" charset="-128"/>
                <a:ea typeface="Meiryo UI" panose="020B0604030504040204" pitchFamily="50" charset="-128"/>
              </a:rPr>
              <a:t>業務命令だから実施しよう。</a:t>
            </a:r>
            <a:endParaRPr kumimoji="1" lang="ja-JP" altLang="en-US" sz="1200" strike="sngStrike">
              <a:solidFill>
                <a:schemeClr val="tx1"/>
              </a:solidFill>
              <a:latin typeface="Meiryo UI" panose="020B0604030504040204" pitchFamily="50" charset="-128"/>
              <a:ea typeface="Meiryo UI" panose="020B0604030504040204" pitchFamily="50" charset="-128"/>
            </a:endParaRPr>
          </a:p>
        </p:txBody>
      </p:sp>
      <p:sp>
        <p:nvSpPr>
          <p:cNvPr id="45" name="思考の吹き出し: 雲形 44">
            <a:extLst>
              <a:ext uri="{FF2B5EF4-FFF2-40B4-BE49-F238E27FC236}">
                <a16:creationId xmlns:a16="http://schemas.microsoft.com/office/drawing/2014/main" id="{82E86303-BCD6-15C1-BDD0-4B71D8E70DE3}"/>
              </a:ext>
            </a:extLst>
          </p:cNvPr>
          <p:cNvSpPr/>
          <p:nvPr/>
        </p:nvSpPr>
        <p:spPr>
          <a:xfrm>
            <a:off x="484495" y="2880211"/>
            <a:ext cx="1457325" cy="748515"/>
          </a:xfrm>
          <a:prstGeom prst="cloudCallout">
            <a:avLst>
              <a:gd name="adj1" fmla="val 53613"/>
              <a:gd name="adj2" fmla="val -37380"/>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a:solidFill>
                  <a:schemeClr val="tx1"/>
                </a:solidFill>
                <a:latin typeface="Meiryo UI" panose="020B0604030504040204" pitchFamily="50" charset="-128"/>
                <a:ea typeface="Meiryo UI" panose="020B0604030504040204" pitchFamily="50" charset="-128"/>
              </a:rPr>
              <a:t>OB</a:t>
            </a:r>
            <a:r>
              <a:rPr kumimoji="1" lang="ja-JP" altLang="en-US" sz="1200">
                <a:solidFill>
                  <a:schemeClr val="tx1"/>
                </a:solidFill>
                <a:latin typeface="Meiryo UI" panose="020B0604030504040204" pitchFamily="50" charset="-128"/>
                <a:ea typeface="Meiryo UI" panose="020B0604030504040204" pitchFamily="50" charset="-128"/>
              </a:rPr>
              <a:t>の依頼だから・・・</a:t>
            </a:r>
          </a:p>
        </p:txBody>
      </p:sp>
      <p:sp>
        <p:nvSpPr>
          <p:cNvPr id="48" name="吹き出し: 左矢印 47">
            <a:extLst>
              <a:ext uri="{FF2B5EF4-FFF2-40B4-BE49-F238E27FC236}">
                <a16:creationId xmlns:a16="http://schemas.microsoft.com/office/drawing/2014/main" id="{6A32E17A-66E5-C7DA-A43D-6A904FDA57EC}"/>
              </a:ext>
            </a:extLst>
          </p:cNvPr>
          <p:cNvSpPr/>
          <p:nvPr/>
        </p:nvSpPr>
        <p:spPr>
          <a:xfrm>
            <a:off x="3439231" y="5796257"/>
            <a:ext cx="2271111" cy="512831"/>
          </a:xfrm>
          <a:prstGeom prst="leftArrowCallout">
            <a:avLst>
              <a:gd name="adj1" fmla="val 25000"/>
              <a:gd name="adj2" fmla="val 25000"/>
              <a:gd name="adj3" fmla="val 25000"/>
              <a:gd name="adj4" fmla="val 8497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a:solidFill>
                  <a:schemeClr val="bg1">
                    <a:lumMod val="95000"/>
                  </a:schemeClr>
                </a:solidFill>
                <a:latin typeface="Meiryo UI" panose="020B0604030504040204" pitchFamily="50" charset="-128"/>
                <a:ea typeface="Meiryo UI" panose="020B0604030504040204" pitchFamily="50" charset="-128"/>
              </a:rPr>
              <a:t>OB</a:t>
            </a:r>
            <a:r>
              <a:rPr kumimoji="1" lang="ja-JP" altLang="en-US" sz="1200">
                <a:solidFill>
                  <a:schemeClr val="bg1">
                    <a:lumMod val="95000"/>
                  </a:schemeClr>
                </a:solidFill>
                <a:latin typeface="Meiryo UI" panose="020B0604030504040204" pitchFamily="50" charset="-128"/>
                <a:ea typeface="Meiryo UI" panose="020B0604030504040204" pitchFamily="50" charset="-128"/>
              </a:rPr>
              <a:t>に対する強い畏怖の念・業務命令と誤解</a:t>
            </a:r>
          </a:p>
        </p:txBody>
      </p:sp>
      <p:cxnSp>
        <p:nvCxnSpPr>
          <p:cNvPr id="20" name="直線矢印コネクタ 19">
            <a:extLst>
              <a:ext uri="{FF2B5EF4-FFF2-40B4-BE49-F238E27FC236}">
                <a16:creationId xmlns:a16="http://schemas.microsoft.com/office/drawing/2014/main" id="{6DCC8994-5980-A2D1-2EA0-09560A3BE26B}"/>
              </a:ext>
            </a:extLst>
          </p:cNvPr>
          <p:cNvCxnSpPr>
            <a:cxnSpLocks/>
          </p:cNvCxnSpPr>
          <p:nvPr/>
        </p:nvCxnSpPr>
        <p:spPr>
          <a:xfrm flipH="1">
            <a:off x="4982014" y="3724711"/>
            <a:ext cx="1019459" cy="116736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68AD4187-64E0-25CC-8332-6D6A71DA11AE}"/>
              </a:ext>
            </a:extLst>
          </p:cNvPr>
          <p:cNvSpPr txBox="1"/>
          <p:nvPr/>
        </p:nvSpPr>
        <p:spPr>
          <a:xfrm>
            <a:off x="4697461" y="3712810"/>
            <a:ext cx="1192477" cy="338554"/>
          </a:xfrm>
          <a:prstGeom prst="rect">
            <a:avLst/>
          </a:prstGeom>
          <a:noFill/>
        </p:spPr>
        <p:txBody>
          <a:bodyPr wrap="square" rtlCol="0">
            <a:spAutoFit/>
          </a:bodyPr>
          <a:lstStyle/>
          <a:p>
            <a:r>
              <a:rPr kumimoji="1" lang="ja-JP" altLang="en-US" sz="1600">
                <a:latin typeface="Meiryo UI" panose="020B0604030504040204" pitchFamily="50" charset="-128"/>
                <a:ea typeface="Meiryo UI" panose="020B0604030504040204" pitchFamily="50" charset="-128"/>
              </a:rPr>
              <a:t>説明を要請</a:t>
            </a:r>
            <a:endParaRPr kumimoji="1" lang="en-US" altLang="ja-JP" sz="1600">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5EDA17C6-E2EE-996B-D321-3C4D2F289245}"/>
              </a:ext>
            </a:extLst>
          </p:cNvPr>
          <p:cNvPicPr>
            <a:picLocks noChangeAspect="1"/>
          </p:cNvPicPr>
          <p:nvPr/>
        </p:nvPicPr>
        <p:blipFill>
          <a:blip r:embed="rId4"/>
          <a:stretch>
            <a:fillRect/>
          </a:stretch>
        </p:blipFill>
        <p:spPr>
          <a:xfrm>
            <a:off x="3981600" y="4607376"/>
            <a:ext cx="955088" cy="995730"/>
          </a:xfrm>
          <a:prstGeom prst="rect">
            <a:avLst/>
          </a:prstGeom>
        </p:spPr>
      </p:pic>
      <p:pic>
        <p:nvPicPr>
          <p:cNvPr id="16" name="図 15">
            <a:extLst>
              <a:ext uri="{FF2B5EF4-FFF2-40B4-BE49-F238E27FC236}">
                <a16:creationId xmlns:a16="http://schemas.microsoft.com/office/drawing/2014/main" id="{D11EFB77-DECC-589B-551D-6100FDA57A89}"/>
              </a:ext>
            </a:extLst>
          </p:cNvPr>
          <p:cNvPicPr>
            <a:picLocks noChangeAspect="1"/>
          </p:cNvPicPr>
          <p:nvPr/>
        </p:nvPicPr>
        <p:blipFill>
          <a:blip r:embed="rId5"/>
          <a:stretch>
            <a:fillRect/>
          </a:stretch>
        </p:blipFill>
        <p:spPr>
          <a:xfrm>
            <a:off x="5710343" y="2437236"/>
            <a:ext cx="866896" cy="885949"/>
          </a:xfrm>
          <a:prstGeom prst="rect">
            <a:avLst/>
          </a:prstGeom>
        </p:spPr>
      </p:pic>
      <p:sp>
        <p:nvSpPr>
          <p:cNvPr id="44" name="思考の吹き出し: 雲形 43">
            <a:extLst>
              <a:ext uri="{FF2B5EF4-FFF2-40B4-BE49-F238E27FC236}">
                <a16:creationId xmlns:a16="http://schemas.microsoft.com/office/drawing/2014/main" id="{69880918-4D2D-1861-0A2F-8ED18F863E94}"/>
              </a:ext>
            </a:extLst>
          </p:cNvPr>
          <p:cNvSpPr/>
          <p:nvPr/>
        </p:nvSpPr>
        <p:spPr>
          <a:xfrm>
            <a:off x="6564241" y="2470171"/>
            <a:ext cx="1951109" cy="676722"/>
          </a:xfrm>
          <a:prstGeom prst="cloudCallout">
            <a:avLst>
              <a:gd name="adj1" fmla="val -59685"/>
              <a:gd name="adj2" fmla="val 43844"/>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tx1"/>
                </a:solidFill>
                <a:latin typeface="Meiryo UI" panose="020B0604030504040204" pitchFamily="50" charset="-128"/>
                <a:ea typeface="Meiryo UI" panose="020B0604030504040204" pitchFamily="50" charset="-128"/>
              </a:rPr>
              <a:t>昔の部下達に説明をしてもらおう</a:t>
            </a:r>
          </a:p>
        </p:txBody>
      </p:sp>
      <p:sp>
        <p:nvSpPr>
          <p:cNvPr id="28" name="テキスト ボックス 27">
            <a:extLst>
              <a:ext uri="{FF2B5EF4-FFF2-40B4-BE49-F238E27FC236}">
                <a16:creationId xmlns:a16="http://schemas.microsoft.com/office/drawing/2014/main" id="{36C21CD4-BC10-3DB9-862C-011CE71E65BF}"/>
              </a:ext>
            </a:extLst>
          </p:cNvPr>
          <p:cNvSpPr txBox="1"/>
          <p:nvPr/>
        </p:nvSpPr>
        <p:spPr>
          <a:xfrm>
            <a:off x="5341492" y="1975931"/>
            <a:ext cx="1688574" cy="584775"/>
          </a:xfrm>
          <a:prstGeom prst="rect">
            <a:avLst/>
          </a:prstGeom>
          <a:noFill/>
        </p:spPr>
        <p:txBody>
          <a:bodyPr wrap="square" rtlCol="0">
            <a:spAutoFit/>
          </a:bodyPr>
          <a:lstStyle/>
          <a:p>
            <a:pPr algn="ctr"/>
            <a:r>
              <a:rPr kumimoji="1" lang="en-US" altLang="ja-JP" sz="1600">
                <a:latin typeface="Meiryo UI" panose="020B0604030504040204" pitchFamily="50" charset="-128"/>
                <a:ea typeface="Meiryo UI" panose="020B0604030504040204" pitchFamily="50" charset="-128"/>
              </a:rPr>
              <a:t>A</a:t>
            </a:r>
            <a:r>
              <a:rPr kumimoji="1" lang="ja-JP" altLang="en-US" sz="1600">
                <a:latin typeface="Meiryo UI" panose="020B0604030504040204" pitchFamily="50" charset="-128"/>
                <a:ea typeface="Meiryo UI" panose="020B0604030504040204" pitchFamily="50" charset="-128"/>
              </a:rPr>
              <a:t>省</a:t>
            </a:r>
            <a:r>
              <a:rPr kumimoji="1" lang="en-US" altLang="ja-JP" sz="1600">
                <a:latin typeface="Meiryo UI" panose="020B0604030504040204" pitchFamily="50" charset="-128"/>
                <a:ea typeface="Meiryo UI" panose="020B0604030504040204" pitchFamily="50" charset="-128"/>
              </a:rPr>
              <a:t>OB</a:t>
            </a:r>
          </a:p>
          <a:p>
            <a:pPr algn="ctr"/>
            <a:r>
              <a:rPr kumimoji="1" lang="ja-JP" altLang="en-US" sz="1600">
                <a:latin typeface="Meiryo UI" panose="020B0604030504040204" pitchFamily="50" charset="-128"/>
                <a:ea typeface="Meiryo UI" panose="020B0604030504040204" pitchFamily="50" charset="-128"/>
              </a:rPr>
              <a:t>（</a:t>
            </a:r>
            <a:r>
              <a:rPr kumimoji="1" lang="en-US" altLang="ja-JP" sz="1600">
                <a:latin typeface="Meiryo UI" panose="020B0604030504040204" pitchFamily="50" charset="-128"/>
                <a:ea typeface="Meiryo UI" panose="020B0604030504040204" pitchFamily="50" charset="-128"/>
              </a:rPr>
              <a:t>B</a:t>
            </a:r>
            <a:r>
              <a:rPr kumimoji="1" lang="ja-JP" altLang="en-US" sz="1600">
                <a:latin typeface="Meiryo UI" panose="020B0604030504040204" pitchFamily="50" charset="-128"/>
                <a:ea typeface="Meiryo UI" panose="020B0604030504040204" pitchFamily="50" charset="-128"/>
              </a:rPr>
              <a:t>の元上司）</a:t>
            </a:r>
          </a:p>
        </p:txBody>
      </p:sp>
      <p:sp>
        <p:nvSpPr>
          <p:cNvPr id="2" name="スライド番号プレースホルダー 3">
            <a:extLst>
              <a:ext uri="{FF2B5EF4-FFF2-40B4-BE49-F238E27FC236}">
                <a16:creationId xmlns:a16="http://schemas.microsoft.com/office/drawing/2014/main" id="{71E3E906-CD88-5283-2774-2C571FC4F2AF}"/>
              </a:ext>
            </a:extLst>
          </p:cNvPr>
          <p:cNvSpPr>
            <a:spLocks noGrp="1"/>
          </p:cNvSpPr>
          <p:nvPr>
            <p:ph type="sldNum" sz="quarter" idx="12"/>
          </p:nvPr>
        </p:nvSpPr>
        <p:spPr>
          <a:xfrm>
            <a:off x="7059622" y="6473879"/>
            <a:ext cx="2057400" cy="365125"/>
          </a:xfrm>
        </p:spPr>
        <p:txBody>
          <a:bodyPr/>
          <a:lstStyle/>
          <a:p>
            <a:fld id="{ED68E87A-1C08-4DEB-996E-5B06F9158F82}" type="slidenum">
              <a:rPr kumimoji="1" lang="ja-JP" altLang="en-US" smtClean="0">
                <a:latin typeface="Meiryo UI" panose="020B0604030504040204" pitchFamily="50" charset="-128"/>
                <a:ea typeface="Meiryo UI" panose="020B0604030504040204" pitchFamily="50" charset="-128"/>
              </a:rPr>
              <a:t>17</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4068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1BF7A349-AD21-3673-4AE4-4FB9ED7F02E3}"/>
              </a:ext>
            </a:extLst>
          </p:cNvPr>
          <p:cNvSpPr>
            <a:spLocks noGrp="1"/>
          </p:cNvSpPr>
          <p:nvPr>
            <p:ph idx="1"/>
          </p:nvPr>
        </p:nvSpPr>
        <p:spPr>
          <a:xfrm>
            <a:off x="628650" y="820967"/>
            <a:ext cx="7886700" cy="5216065"/>
          </a:xfrm>
        </p:spPr>
        <p:txBody>
          <a:bodyPr anchor="ctr" anchorCtr="1">
            <a:noAutofit/>
          </a:bodyPr>
          <a:lstStyle/>
          <a:p>
            <a:pPr marL="0" indent="0" algn="ctr">
              <a:buNone/>
            </a:pPr>
            <a:endParaRPr lang="en-US" altLang="ja-JP" sz="4431">
              <a:latin typeface="Meiryo UI" panose="020B0604030504040204" pitchFamily="50" charset="-128"/>
              <a:ea typeface="Meiryo UI" panose="020B0604030504040204" pitchFamily="50" charset="-128"/>
            </a:endParaRPr>
          </a:p>
          <a:p>
            <a:pPr marL="0" indent="0" algn="just">
              <a:buNone/>
            </a:pPr>
            <a:r>
              <a:rPr lang="ja-JP" altLang="en-US" sz="4400">
                <a:latin typeface="Meiryo UI" panose="020B0604030504040204" pitchFamily="50" charset="-128"/>
                <a:ea typeface="Meiryo UI" panose="020B0604030504040204" pitchFamily="50" charset="-128"/>
              </a:rPr>
              <a:t>            情報の取扱い</a:t>
            </a:r>
            <a:endParaRPr lang="en-US" altLang="ja-JP" sz="4400">
              <a:latin typeface="Meiryo UI" panose="020B0604030504040204" pitchFamily="50" charset="-128"/>
              <a:ea typeface="Meiryo UI" panose="020B0604030504040204" pitchFamily="50" charset="-128"/>
            </a:endParaRPr>
          </a:p>
          <a:p>
            <a:pPr marL="361950" marR="0" lvl="0" indent="-361950" algn="ctr" defTabSz="914400" rtl="0" eaLnBrk="1" fontAlgn="auto" latinLnBrk="0" hangingPunct="1">
              <a:lnSpc>
                <a:spcPct val="90000"/>
              </a:lnSpc>
              <a:spcBef>
                <a:spcPts val="1000"/>
              </a:spcBef>
              <a:spcAft>
                <a:spcPts val="0"/>
              </a:spcAft>
              <a:buClrTx/>
              <a:buSzTx/>
              <a:buFont typeface="Wingdings" panose="05000000000000000000" pitchFamily="2" charset="2"/>
              <a:buChar char="l"/>
              <a:tabLst>
                <a:tab pos="361950" algn="l"/>
              </a:tabLst>
              <a:defRPr/>
            </a:pPr>
            <a:endParaRPr kumimoji="1" lang="en-US" altLang="ja-JP"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61950" marR="0" lvl="0" indent="-361950" defTabSz="914400" rtl="0" eaLnBrk="1" fontAlgn="auto" latinLnBrk="0" hangingPunct="1">
              <a:lnSpc>
                <a:spcPct val="90000"/>
              </a:lnSpc>
              <a:spcBef>
                <a:spcPts val="1000"/>
              </a:spcBef>
              <a:spcAft>
                <a:spcPts val="0"/>
              </a:spcAft>
              <a:buClrTx/>
              <a:buSzTx/>
              <a:buFont typeface="Wingdings" panose="05000000000000000000" pitchFamily="2" charset="2"/>
              <a:buChar char="l"/>
              <a:tabLst>
                <a:tab pos="361950" algn="l"/>
              </a:tabLst>
              <a:defRPr/>
            </a:pPr>
            <a:r>
              <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重要経済安保情報文書の取扱い</a:t>
            </a:r>
          </a:p>
          <a:p>
            <a:pPr marL="361950" marR="0" lvl="0" indent="-361950" defTabSz="914400" rtl="0" eaLnBrk="1" fontAlgn="auto" latinLnBrk="0" hangingPunct="1">
              <a:lnSpc>
                <a:spcPct val="90000"/>
              </a:lnSpc>
              <a:spcBef>
                <a:spcPts val="1000"/>
              </a:spcBef>
              <a:spcAft>
                <a:spcPts val="0"/>
              </a:spcAft>
              <a:buClrTx/>
              <a:buSzTx/>
              <a:buFont typeface="Wingdings" panose="05000000000000000000" pitchFamily="2" charset="2"/>
              <a:buChar char="l"/>
              <a:tabLst>
                <a:tab pos="990600" algn="l"/>
              </a:tabLst>
              <a:defRPr/>
            </a:pPr>
            <a:r>
              <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重要経済安保情報を取り扱う執務室等のイメージ</a:t>
            </a:r>
            <a:endParaRPr kumimoji="1" lang="en-US" altLang="ja-JP"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61950" marR="0" lvl="0" indent="-361950" defTabSz="914400" rtl="0" eaLnBrk="1" fontAlgn="auto" latinLnBrk="0" hangingPunct="1">
              <a:lnSpc>
                <a:spcPct val="90000"/>
              </a:lnSpc>
              <a:spcBef>
                <a:spcPts val="1000"/>
              </a:spcBef>
              <a:spcAft>
                <a:spcPts val="0"/>
              </a:spcAft>
              <a:buClrTx/>
              <a:buSzTx/>
              <a:buFont typeface="Wingdings" panose="05000000000000000000" pitchFamily="2" charset="2"/>
              <a:buChar char="l"/>
              <a:tabLst>
                <a:tab pos="990600" algn="l"/>
              </a:tabLst>
              <a:defRPr/>
            </a:pPr>
            <a:r>
              <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電子計算機等による重要経済安保情報の取扱い</a:t>
            </a:r>
            <a:endParaRPr kumimoji="1" lang="en-US" altLang="ja-JP"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61950" marR="0" lvl="0" indent="-361950" defTabSz="914400" rtl="0" eaLnBrk="1" fontAlgn="auto" latinLnBrk="0" hangingPunct="1">
              <a:lnSpc>
                <a:spcPct val="90000"/>
              </a:lnSpc>
              <a:spcBef>
                <a:spcPts val="1000"/>
              </a:spcBef>
              <a:spcAft>
                <a:spcPts val="0"/>
              </a:spcAft>
              <a:buClrTx/>
              <a:buSzTx/>
              <a:buFont typeface="Wingdings" panose="05000000000000000000" pitchFamily="2" charset="2"/>
              <a:buChar char="l"/>
              <a:tabLst>
                <a:tab pos="990600" algn="l"/>
              </a:tabLst>
              <a:defRPr/>
            </a:pPr>
            <a:r>
              <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関係簿冊の整備</a:t>
            </a:r>
            <a:endParaRPr kumimoji="1" lang="en-US" altLang="ja-JP"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61950" marR="0" lvl="0" indent="-361950" defTabSz="914400" rtl="0" eaLnBrk="1" fontAlgn="auto" latinLnBrk="0" hangingPunct="1">
              <a:lnSpc>
                <a:spcPct val="90000"/>
              </a:lnSpc>
              <a:spcBef>
                <a:spcPts val="1000"/>
              </a:spcBef>
              <a:spcAft>
                <a:spcPts val="0"/>
              </a:spcAft>
              <a:buClrTx/>
              <a:buSzTx/>
              <a:buFont typeface="Wingdings" panose="05000000000000000000" pitchFamily="2" charset="2"/>
              <a:buChar char="l"/>
              <a:tabLst>
                <a:tab pos="990600" algn="l"/>
              </a:tabLst>
              <a:defRPr/>
            </a:pPr>
            <a:r>
              <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非常の場合及び事故発生時の対処</a:t>
            </a:r>
            <a:endParaRPr kumimoji="1" lang="en-US" altLang="ja-JP"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61950" marR="0" lvl="0" indent="-361950" defTabSz="914400" rtl="0" eaLnBrk="1" fontAlgn="auto" latinLnBrk="0" hangingPunct="1">
              <a:lnSpc>
                <a:spcPct val="90000"/>
              </a:lnSpc>
              <a:spcBef>
                <a:spcPts val="1000"/>
              </a:spcBef>
              <a:spcAft>
                <a:spcPts val="0"/>
              </a:spcAft>
              <a:buClrTx/>
              <a:buSzTx/>
              <a:buFont typeface="Wingdings" panose="05000000000000000000" pitchFamily="2" charset="2"/>
              <a:buChar char="l"/>
              <a:tabLst>
                <a:tab pos="990600" algn="l"/>
              </a:tabLst>
              <a:defRPr/>
            </a:pPr>
            <a:r>
              <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重要経済安保情報保護活用法の実施の適正を確保するための措置</a:t>
            </a:r>
          </a:p>
        </p:txBody>
      </p:sp>
      <p:sp>
        <p:nvSpPr>
          <p:cNvPr id="7" name="テキスト ボックス 6">
            <a:extLst>
              <a:ext uri="{FF2B5EF4-FFF2-40B4-BE49-F238E27FC236}">
                <a16:creationId xmlns:a16="http://schemas.microsoft.com/office/drawing/2014/main" id="{423CC5A2-7457-37AE-696C-034FF0983AAE}"/>
              </a:ext>
            </a:extLst>
          </p:cNvPr>
          <p:cNvSpPr txBox="1"/>
          <p:nvPr/>
        </p:nvSpPr>
        <p:spPr>
          <a:xfrm>
            <a:off x="390525" y="5797155"/>
            <a:ext cx="8543925" cy="676724"/>
          </a:xfrm>
          <a:prstGeom prst="rect">
            <a:avLst/>
          </a:prstGeom>
          <a:noFill/>
          <a:ln w="3175">
            <a:solidFill>
              <a:schemeClr val="tx1"/>
            </a:solidFill>
          </a:ln>
        </p:spPr>
        <p:txBody>
          <a:bodyPr wrap="square" rtlCol="0">
            <a:spAutoFit/>
          </a:bodyPr>
          <a:lstStyle/>
          <a:p>
            <a:pPr marL="0" indent="0">
              <a:lnSpc>
                <a:spcPts val="2400"/>
              </a:lnSpc>
              <a:spcBef>
                <a:spcPts val="0"/>
              </a:spcBef>
              <a:buNone/>
            </a:pP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以下は、情報の取扱いを解説した内容となりますので、各行政機関の内部規程等に合わせ内容を盛り込んでいただくことを想定しています。</a:t>
            </a:r>
            <a:endParaRPr lang="en-US" altLang="ja-JP" sz="1800" dirty="0">
              <a:latin typeface="Meiryo UI" panose="020B0604030504040204" pitchFamily="50" charset="-128"/>
              <a:ea typeface="Meiryo UI" panose="020B0604030504040204" pitchFamily="50" charset="-128"/>
            </a:endParaRPr>
          </a:p>
        </p:txBody>
      </p:sp>
      <p:sp>
        <p:nvSpPr>
          <p:cNvPr id="2" name="スライド番号プレースホルダー 3">
            <a:extLst>
              <a:ext uri="{FF2B5EF4-FFF2-40B4-BE49-F238E27FC236}">
                <a16:creationId xmlns:a16="http://schemas.microsoft.com/office/drawing/2014/main" id="{6A2546BE-6F04-0A04-6F61-A69FE394028A}"/>
              </a:ext>
            </a:extLst>
          </p:cNvPr>
          <p:cNvSpPr>
            <a:spLocks noGrp="1"/>
          </p:cNvSpPr>
          <p:nvPr>
            <p:ph type="sldNum" sz="quarter" idx="12"/>
          </p:nvPr>
        </p:nvSpPr>
        <p:spPr>
          <a:xfrm>
            <a:off x="7059622" y="6473879"/>
            <a:ext cx="2057400" cy="365125"/>
          </a:xfrm>
        </p:spPr>
        <p:txBody>
          <a:bodyPr/>
          <a:lstStyle/>
          <a:p>
            <a:fld id="{ED68E87A-1C08-4DEB-996E-5B06F9158F82}" type="slidenum">
              <a:rPr kumimoji="1" lang="ja-JP" altLang="en-US" smtClean="0">
                <a:latin typeface="Meiryo UI" panose="020B0604030504040204" pitchFamily="50" charset="-128"/>
                <a:ea typeface="Meiryo UI" panose="020B0604030504040204" pitchFamily="50" charset="-128"/>
              </a:rPr>
              <a:t>18</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17972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テキスト ボックス 36">
            <a:extLst>
              <a:ext uri="{FF2B5EF4-FFF2-40B4-BE49-F238E27FC236}">
                <a16:creationId xmlns:a16="http://schemas.microsoft.com/office/drawing/2014/main" id="{B92C5F38-D511-3435-016F-D6CAD6484026}"/>
              </a:ext>
            </a:extLst>
          </p:cNvPr>
          <p:cNvSpPr txBox="1"/>
          <p:nvPr/>
        </p:nvSpPr>
        <p:spPr>
          <a:xfrm>
            <a:off x="82846" y="387276"/>
            <a:ext cx="8985998" cy="1008000"/>
          </a:xfrm>
          <a:prstGeom prst="rect">
            <a:avLst/>
          </a:prstGeom>
          <a:noFill/>
        </p:spPr>
        <p:txBody>
          <a:bodyPr wrap="square" rtlCol="0">
            <a:spAutoFit/>
          </a:bodyPr>
          <a:lstStyle/>
          <a:p>
            <a:pPr>
              <a:lnSpc>
                <a:spcPts val="1800"/>
              </a:lnSpc>
            </a:pPr>
            <a:r>
              <a:rPr kumimoji="1" lang="ja-JP" altLang="en-US" sz="1700" dirty="0">
                <a:latin typeface="Meiryo UI" panose="020B0604030504040204" pitchFamily="50" charset="-128"/>
                <a:ea typeface="Meiryo UI" panose="020B0604030504040204" pitchFamily="50" charset="-128"/>
              </a:rPr>
              <a:t>○重要経済安保情報に指定した文書等は、保護規程等に従い、</a:t>
            </a:r>
            <a:r>
              <a:rPr kumimoji="1" lang="ja-JP" altLang="en-US" sz="1700" b="1" dirty="0">
                <a:solidFill>
                  <a:srgbClr val="C00000"/>
                </a:solidFill>
                <a:latin typeface="Meiryo UI" panose="020B0604030504040204" pitchFamily="50" charset="-128"/>
                <a:ea typeface="Meiryo UI" panose="020B0604030504040204" pitchFamily="50" charset="-128"/>
              </a:rPr>
              <a:t>人的な保護措置（適性評価及び取扱者の制限）</a:t>
            </a:r>
            <a:r>
              <a:rPr kumimoji="1" lang="ja-JP" altLang="en-US" sz="1700" dirty="0">
                <a:latin typeface="Meiryo UI" panose="020B0604030504040204" pitchFamily="50" charset="-128"/>
                <a:ea typeface="Meiryo UI" panose="020B0604030504040204" pitchFamily="50" charset="-128"/>
              </a:rPr>
              <a:t>及び</a:t>
            </a:r>
            <a:r>
              <a:rPr kumimoji="1" lang="ja-JP" altLang="en-US" sz="1700" b="1" dirty="0">
                <a:solidFill>
                  <a:srgbClr val="C00000"/>
                </a:solidFill>
                <a:latin typeface="Meiryo UI" panose="020B0604030504040204" pitchFamily="50" charset="-128"/>
                <a:ea typeface="Meiryo UI" panose="020B0604030504040204" pitchFamily="50" charset="-128"/>
              </a:rPr>
              <a:t>物理的な保護措置（環境整備）</a:t>
            </a:r>
            <a:r>
              <a:rPr kumimoji="1" lang="ja-JP" altLang="en-US" sz="1700" dirty="0">
                <a:latin typeface="Meiryo UI" panose="020B0604030504040204" pitchFamily="50" charset="-128"/>
                <a:ea typeface="Meiryo UI" panose="020B0604030504040204" pitchFamily="50" charset="-128"/>
              </a:rPr>
              <a:t>を講じた上で慎重に取り扱う。</a:t>
            </a:r>
            <a:endParaRPr kumimoji="1" lang="en-US" altLang="ja-JP" sz="1700" dirty="0">
              <a:latin typeface="Meiryo UI" panose="020B0604030504040204" pitchFamily="50" charset="-128"/>
              <a:ea typeface="Meiryo UI" panose="020B0604030504040204" pitchFamily="50" charset="-128"/>
            </a:endParaRPr>
          </a:p>
          <a:p>
            <a:pPr>
              <a:lnSpc>
                <a:spcPts val="1800"/>
              </a:lnSpc>
            </a:pPr>
            <a:r>
              <a:rPr kumimoji="1" lang="ja-JP" altLang="en-US" sz="1700" dirty="0">
                <a:latin typeface="Meiryo UI" panose="020B0604030504040204" pitchFamily="50" charset="-128"/>
                <a:ea typeface="Meiryo UI" panose="020B0604030504040204" pitchFamily="50" charset="-128"/>
              </a:rPr>
              <a:t>〇必要に応じ、</a:t>
            </a:r>
            <a:r>
              <a:rPr kumimoji="1" lang="ja-JP" altLang="en-US" sz="1700" b="1" dirty="0">
                <a:solidFill>
                  <a:srgbClr val="C00000"/>
                </a:solidFill>
                <a:latin typeface="Meiryo UI" panose="020B0604030504040204" pitchFamily="50" charset="-128"/>
                <a:ea typeface="Meiryo UI" panose="020B0604030504040204" pitchFamily="50" charset="-128"/>
              </a:rPr>
              <a:t>他の行政機関、適合事業者等に提供</a:t>
            </a:r>
            <a:r>
              <a:rPr kumimoji="1" lang="ja-JP" altLang="en-US" sz="1700" dirty="0">
                <a:latin typeface="Meiryo UI" panose="020B0604030504040204" pitchFamily="50" charset="-128"/>
                <a:ea typeface="Meiryo UI" panose="020B0604030504040204" pitchFamily="50" charset="-128"/>
              </a:rPr>
              <a:t>して活用。</a:t>
            </a:r>
            <a:endParaRPr kumimoji="1" lang="en-US" altLang="ja-JP" sz="1700" dirty="0">
              <a:latin typeface="Meiryo UI" panose="020B0604030504040204" pitchFamily="50" charset="-128"/>
              <a:ea typeface="Meiryo UI" panose="020B0604030504040204" pitchFamily="50" charset="-128"/>
            </a:endParaRPr>
          </a:p>
          <a:p>
            <a:pPr>
              <a:lnSpc>
                <a:spcPts val="1800"/>
              </a:lnSpc>
            </a:pPr>
            <a:r>
              <a:rPr kumimoji="1" lang="ja-JP" altLang="en-US" sz="1700" dirty="0">
                <a:latin typeface="Meiryo UI" panose="020B0604030504040204" pitchFamily="50" charset="-128"/>
                <a:ea typeface="Meiryo UI" panose="020B0604030504040204" pitchFamily="50" charset="-128"/>
              </a:rPr>
              <a:t>○重要経済安保情報を記録する文書も行政文書であり、</a:t>
            </a:r>
            <a:r>
              <a:rPr kumimoji="1" lang="ja-JP" altLang="en-US" sz="1700" b="1" dirty="0">
                <a:solidFill>
                  <a:srgbClr val="C00000"/>
                </a:solidFill>
                <a:latin typeface="Meiryo UI" panose="020B0604030504040204" pitchFamily="50" charset="-128"/>
                <a:ea typeface="Meiryo UI" panose="020B0604030504040204" pitchFamily="50" charset="-128"/>
              </a:rPr>
              <a:t>公文書管理法等が適用</a:t>
            </a:r>
            <a:r>
              <a:rPr kumimoji="1" lang="ja-JP" altLang="en-US" sz="1700" dirty="0">
                <a:latin typeface="Meiryo UI" panose="020B0604030504040204" pitchFamily="50" charset="-128"/>
                <a:ea typeface="Meiryo UI" panose="020B0604030504040204" pitchFamily="50" charset="-128"/>
              </a:rPr>
              <a:t>される。</a:t>
            </a:r>
          </a:p>
        </p:txBody>
      </p:sp>
      <p:sp>
        <p:nvSpPr>
          <p:cNvPr id="35" name="テキスト ボックス 34">
            <a:extLst>
              <a:ext uri="{FF2B5EF4-FFF2-40B4-BE49-F238E27FC236}">
                <a16:creationId xmlns:a16="http://schemas.microsoft.com/office/drawing/2014/main" id="{8E03D497-C1E0-AD18-1D16-BC4BF91A8CF4}"/>
              </a:ext>
            </a:extLst>
          </p:cNvPr>
          <p:cNvSpPr txBox="1"/>
          <p:nvPr/>
        </p:nvSpPr>
        <p:spPr>
          <a:xfrm>
            <a:off x="115747" y="6546596"/>
            <a:ext cx="8715738" cy="323165"/>
          </a:xfrm>
          <a:prstGeom prst="rect">
            <a:avLst/>
          </a:prstGeom>
          <a:noFill/>
        </p:spPr>
        <p:txBody>
          <a:bodyPr wrap="square" tIns="0" rtlCol="0">
            <a:spAutoFit/>
          </a:bodyPr>
          <a:lstStyle/>
          <a:p>
            <a:r>
              <a:rPr kumimoji="1" lang="ja-JP" altLang="en-US">
                <a:latin typeface="Meiryo UI" panose="020B0604030504040204" pitchFamily="50" charset="-128"/>
                <a:ea typeface="Meiryo UI" panose="020B0604030504040204" pitchFamily="50" charset="-128"/>
              </a:rPr>
              <a:t>○適切な保全措置を確保するために、定期的に</a:t>
            </a:r>
            <a:r>
              <a:rPr kumimoji="1" lang="ja-JP" altLang="en-US" b="1">
                <a:solidFill>
                  <a:srgbClr val="C00000"/>
                </a:solidFill>
                <a:latin typeface="Meiryo UI" panose="020B0604030504040204" pitchFamily="50" charset="-128"/>
                <a:ea typeface="Meiryo UI" panose="020B0604030504040204" pitchFamily="50" charset="-128"/>
              </a:rPr>
              <a:t>教育及び検査</a:t>
            </a:r>
            <a:r>
              <a:rPr kumimoji="1" lang="ja-JP" altLang="en-US">
                <a:latin typeface="Meiryo UI" panose="020B0604030504040204" pitchFamily="50" charset="-128"/>
                <a:ea typeface="Meiryo UI" panose="020B0604030504040204" pitchFamily="50" charset="-128"/>
              </a:rPr>
              <a:t>を実施。</a:t>
            </a:r>
            <a:endParaRPr kumimoji="1" lang="ja-JP" altLang="en-US" b="1">
              <a:solidFill>
                <a:srgbClr val="FF0000"/>
              </a:solidFill>
              <a:latin typeface="Meiryo UI" panose="020B0604030504040204" pitchFamily="50" charset="-128"/>
              <a:ea typeface="Meiryo UI" panose="020B0604030504040204" pitchFamily="50" charset="-128"/>
            </a:endParaRPr>
          </a:p>
        </p:txBody>
      </p:sp>
      <p:sp>
        <p:nvSpPr>
          <p:cNvPr id="10" name="四角形: 角を丸くする 9">
            <a:extLst>
              <a:ext uri="{FF2B5EF4-FFF2-40B4-BE49-F238E27FC236}">
                <a16:creationId xmlns:a16="http://schemas.microsoft.com/office/drawing/2014/main" id="{7283FD9E-24EA-1EB5-D521-D0AE37646922}"/>
              </a:ext>
            </a:extLst>
          </p:cNvPr>
          <p:cNvSpPr/>
          <p:nvPr/>
        </p:nvSpPr>
        <p:spPr>
          <a:xfrm>
            <a:off x="917610" y="1421130"/>
            <a:ext cx="4284000" cy="5004000"/>
          </a:xfrm>
          <a:prstGeom prst="roundRect">
            <a:avLst>
              <a:gd name="adj" fmla="val 2835"/>
            </a:avLst>
          </a:prstGeom>
          <a:solidFill>
            <a:srgbClr val="FFFFCC">
              <a:alpha val="50000"/>
            </a:srgb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a:extLst>
              <a:ext uri="{FF2B5EF4-FFF2-40B4-BE49-F238E27FC236}">
                <a16:creationId xmlns:a16="http://schemas.microsoft.com/office/drawing/2014/main" id="{2E9ED0EE-E435-E141-F2D6-EEE9EEA9AC33}"/>
              </a:ext>
            </a:extLst>
          </p:cNvPr>
          <p:cNvSpPr txBox="1"/>
          <p:nvPr/>
        </p:nvSpPr>
        <p:spPr>
          <a:xfrm>
            <a:off x="4380513" y="5271505"/>
            <a:ext cx="602068" cy="307777"/>
          </a:xfrm>
          <a:prstGeom prst="rect">
            <a:avLst/>
          </a:prstGeom>
          <a:noFill/>
        </p:spPr>
        <p:txBody>
          <a:bodyPr wrap="square" rtlCol="0">
            <a:spAutoFit/>
          </a:bodyPr>
          <a:lstStyle/>
          <a:p>
            <a:r>
              <a:rPr kumimoji="1" lang="ja-JP" altLang="en-US" sz="1400" b="1">
                <a:latin typeface="Meiryo UI" panose="020B0604030504040204" pitchFamily="50" charset="-128"/>
                <a:ea typeface="Meiryo UI" panose="020B0604030504040204" pitchFamily="50" charset="-128"/>
              </a:rPr>
              <a:t>廃棄</a:t>
            </a:r>
            <a:endParaRPr kumimoji="1" lang="en-US" altLang="ja-JP" sz="1400" b="1">
              <a:latin typeface="Meiryo UI" panose="020B0604030504040204" pitchFamily="50" charset="-128"/>
              <a:ea typeface="Meiryo UI" panose="020B0604030504040204" pitchFamily="50" charset="-128"/>
            </a:endParaRPr>
          </a:p>
        </p:txBody>
      </p:sp>
      <p:sp>
        <p:nvSpPr>
          <p:cNvPr id="41" name="四角形: 角を丸くする 40">
            <a:extLst>
              <a:ext uri="{FF2B5EF4-FFF2-40B4-BE49-F238E27FC236}">
                <a16:creationId xmlns:a16="http://schemas.microsoft.com/office/drawing/2014/main" id="{8A6409C8-A02B-1144-DA29-44ACEB84677B}"/>
              </a:ext>
            </a:extLst>
          </p:cNvPr>
          <p:cNvSpPr/>
          <p:nvPr/>
        </p:nvSpPr>
        <p:spPr>
          <a:xfrm>
            <a:off x="5307091" y="1412002"/>
            <a:ext cx="1826184" cy="3184831"/>
          </a:xfrm>
          <a:prstGeom prst="roundRect">
            <a:avLst>
              <a:gd name="adj" fmla="val 6560"/>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B85A562D-F5B9-E61E-D5FC-0A6B78619A6D}"/>
              </a:ext>
            </a:extLst>
          </p:cNvPr>
          <p:cNvSpPr txBox="1"/>
          <p:nvPr/>
        </p:nvSpPr>
        <p:spPr>
          <a:xfrm>
            <a:off x="-13000" y="-1317"/>
            <a:ext cx="9171692" cy="369332"/>
          </a:xfrm>
          <a:prstGeom prst="rect">
            <a:avLst/>
          </a:prstGeom>
          <a:solidFill>
            <a:srgbClr val="002060"/>
          </a:solidFill>
        </p:spPr>
        <p:txBody>
          <a:bodyPr wrap="square" rtlCol="0">
            <a:spAutoFit/>
          </a:bodyPr>
          <a:lstStyle/>
          <a:p>
            <a:pPr algn="ctr" defTabSz="422041"/>
            <a:r>
              <a:rPr kumimoji="1" lang="ja-JP" altLang="en-US" b="1">
                <a:solidFill>
                  <a:prstClr val="white"/>
                </a:solidFill>
                <a:latin typeface="Meiryo UI" panose="020B0604030504040204" pitchFamily="50" charset="-128"/>
                <a:ea typeface="Meiryo UI" panose="020B0604030504040204" pitchFamily="50" charset="-128"/>
              </a:rPr>
              <a:t>重要経済安保情報文書の取扱い</a:t>
            </a:r>
          </a:p>
        </p:txBody>
      </p:sp>
      <p:sp>
        <p:nvSpPr>
          <p:cNvPr id="7" name="テキスト ボックス 6">
            <a:extLst>
              <a:ext uri="{FF2B5EF4-FFF2-40B4-BE49-F238E27FC236}">
                <a16:creationId xmlns:a16="http://schemas.microsoft.com/office/drawing/2014/main" id="{32727FF6-B52E-9271-B554-B0171F58DD55}"/>
              </a:ext>
            </a:extLst>
          </p:cNvPr>
          <p:cNvSpPr txBox="1"/>
          <p:nvPr/>
        </p:nvSpPr>
        <p:spPr>
          <a:xfrm>
            <a:off x="2253035" y="2511045"/>
            <a:ext cx="1777506" cy="307777"/>
          </a:xfrm>
          <a:prstGeom prst="rect">
            <a:avLst/>
          </a:prstGeom>
          <a:noFill/>
        </p:spPr>
        <p:txBody>
          <a:bodyPr wrap="square" rtlCol="0">
            <a:spAutoFit/>
          </a:bodyPr>
          <a:lstStyle/>
          <a:p>
            <a:pPr algn="ctr"/>
            <a:r>
              <a:rPr kumimoji="1" lang="ja-JP" altLang="en-US" sz="1400" b="1">
                <a:latin typeface="Meiryo UI" panose="020B0604030504040204" pitchFamily="50" charset="-128"/>
                <a:ea typeface="Meiryo UI" panose="020B0604030504040204" pitchFamily="50" charset="-128"/>
              </a:rPr>
              <a:t>取扱者</a:t>
            </a:r>
          </a:p>
        </p:txBody>
      </p:sp>
      <p:sp>
        <p:nvSpPr>
          <p:cNvPr id="16" name="四角形: メモ 15">
            <a:extLst>
              <a:ext uri="{FF2B5EF4-FFF2-40B4-BE49-F238E27FC236}">
                <a16:creationId xmlns:a16="http://schemas.microsoft.com/office/drawing/2014/main" id="{EA11897E-572B-60AA-6F86-24D90BF00279}"/>
              </a:ext>
            </a:extLst>
          </p:cNvPr>
          <p:cNvSpPr>
            <a:spLocks noChangeAspect="1"/>
          </p:cNvSpPr>
          <p:nvPr/>
        </p:nvSpPr>
        <p:spPr>
          <a:xfrm>
            <a:off x="1179844" y="2320483"/>
            <a:ext cx="573164" cy="730428"/>
          </a:xfrm>
          <a:prstGeom prst="foldedCorner">
            <a:avLst/>
          </a:prstGeom>
          <a:solidFill>
            <a:srgbClr val="FF0000"/>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67DC9939-58F7-64A4-3786-604C4A81F23C}"/>
              </a:ext>
            </a:extLst>
          </p:cNvPr>
          <p:cNvSpPr txBox="1"/>
          <p:nvPr/>
        </p:nvSpPr>
        <p:spPr>
          <a:xfrm>
            <a:off x="13932" y="2963582"/>
            <a:ext cx="1067153" cy="307777"/>
          </a:xfrm>
          <a:prstGeom prst="rect">
            <a:avLst/>
          </a:prstGeom>
          <a:noFill/>
        </p:spPr>
        <p:txBody>
          <a:bodyPr wrap="square" rtlCol="0">
            <a:spAutoFit/>
          </a:bodyPr>
          <a:lstStyle/>
          <a:p>
            <a:r>
              <a:rPr kumimoji="1" lang="ja-JP" altLang="en-US" sz="1400" b="1">
                <a:latin typeface="Meiryo UI" panose="020B0604030504040204" pitchFamily="50" charset="-128"/>
                <a:ea typeface="Meiryo UI" panose="020B0604030504040204" pitchFamily="50" charset="-128"/>
              </a:rPr>
              <a:t>提供</a:t>
            </a:r>
          </a:p>
        </p:txBody>
      </p:sp>
      <p:sp>
        <p:nvSpPr>
          <p:cNvPr id="29" name="テキスト ボックス 28">
            <a:extLst>
              <a:ext uri="{FF2B5EF4-FFF2-40B4-BE49-F238E27FC236}">
                <a16:creationId xmlns:a16="http://schemas.microsoft.com/office/drawing/2014/main" id="{6B8A48D3-DB62-174A-36C1-501C98EFBACF}"/>
              </a:ext>
            </a:extLst>
          </p:cNvPr>
          <p:cNvSpPr txBox="1"/>
          <p:nvPr/>
        </p:nvSpPr>
        <p:spPr>
          <a:xfrm>
            <a:off x="5315575" y="1474480"/>
            <a:ext cx="1627897" cy="338554"/>
          </a:xfrm>
          <a:prstGeom prst="rect">
            <a:avLst/>
          </a:prstGeom>
          <a:noFill/>
        </p:spPr>
        <p:txBody>
          <a:bodyPr wrap="square" rtlCol="0">
            <a:spAutoFit/>
          </a:bodyPr>
          <a:lstStyle/>
          <a:p>
            <a:r>
              <a:rPr kumimoji="1" lang="en-US" altLang="ja-JP" sz="1600" b="1">
                <a:latin typeface="Meiryo UI" panose="020B0604030504040204" pitchFamily="50" charset="-128"/>
                <a:ea typeface="Meiryo UI" panose="020B0604030504040204" pitchFamily="50" charset="-128"/>
              </a:rPr>
              <a:t>B</a:t>
            </a:r>
            <a:r>
              <a:rPr kumimoji="1" lang="ja-JP" altLang="en-US" sz="1600" b="1">
                <a:latin typeface="Meiryo UI" panose="020B0604030504040204" pitchFamily="50" charset="-128"/>
                <a:ea typeface="Meiryo UI" panose="020B0604030504040204" pitchFamily="50" charset="-128"/>
              </a:rPr>
              <a:t>省</a:t>
            </a:r>
          </a:p>
        </p:txBody>
      </p:sp>
      <p:sp>
        <p:nvSpPr>
          <p:cNvPr id="43" name="四角形: メモ 42">
            <a:extLst>
              <a:ext uri="{FF2B5EF4-FFF2-40B4-BE49-F238E27FC236}">
                <a16:creationId xmlns:a16="http://schemas.microsoft.com/office/drawing/2014/main" id="{FAED037B-EF4B-0D6A-A311-D429AF78A9F9}"/>
              </a:ext>
            </a:extLst>
          </p:cNvPr>
          <p:cNvSpPr>
            <a:spLocks noChangeAspect="1"/>
          </p:cNvSpPr>
          <p:nvPr/>
        </p:nvSpPr>
        <p:spPr>
          <a:xfrm>
            <a:off x="4416122" y="5597731"/>
            <a:ext cx="589680" cy="751472"/>
          </a:xfrm>
          <a:prstGeom prst="foldedCorner">
            <a:avLst/>
          </a:prstGeom>
          <a:solidFill>
            <a:srgbClr val="FF0000"/>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四角形: メモ 48">
            <a:extLst>
              <a:ext uri="{FF2B5EF4-FFF2-40B4-BE49-F238E27FC236}">
                <a16:creationId xmlns:a16="http://schemas.microsoft.com/office/drawing/2014/main" id="{B9791B12-EDCB-EBA4-EE74-9A3508B10D63}"/>
              </a:ext>
            </a:extLst>
          </p:cNvPr>
          <p:cNvSpPr>
            <a:spLocks noChangeAspect="1"/>
          </p:cNvSpPr>
          <p:nvPr/>
        </p:nvSpPr>
        <p:spPr>
          <a:xfrm>
            <a:off x="1144191" y="5612396"/>
            <a:ext cx="592393" cy="756000"/>
          </a:xfrm>
          <a:prstGeom prst="foldedCorner">
            <a:avLst/>
          </a:prstGeom>
          <a:solidFill>
            <a:srgbClr val="FF0000"/>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highlight>
                <a:srgbClr val="C0C0C0"/>
              </a:highlight>
            </a:endParaRPr>
          </a:p>
        </p:txBody>
      </p:sp>
      <p:sp>
        <p:nvSpPr>
          <p:cNvPr id="50" name="テキスト ボックス 49">
            <a:extLst>
              <a:ext uri="{FF2B5EF4-FFF2-40B4-BE49-F238E27FC236}">
                <a16:creationId xmlns:a16="http://schemas.microsoft.com/office/drawing/2014/main" id="{76C33337-5646-5EEC-DF59-FAEA7F48060D}"/>
              </a:ext>
            </a:extLst>
          </p:cNvPr>
          <p:cNvSpPr txBox="1">
            <a:spLocks noChangeAspect="1"/>
          </p:cNvSpPr>
          <p:nvPr/>
        </p:nvSpPr>
        <p:spPr>
          <a:xfrm>
            <a:off x="1161976" y="5657503"/>
            <a:ext cx="550639" cy="307777"/>
          </a:xfrm>
          <a:prstGeom prst="rect">
            <a:avLst/>
          </a:prstGeom>
          <a:solidFill>
            <a:schemeClr val="bg1"/>
          </a:solidFill>
          <a:ln>
            <a:solidFill>
              <a:srgbClr val="FF0000"/>
            </a:solidFill>
          </a:ln>
        </p:spPr>
        <p:txBody>
          <a:bodyPr wrap="square" rtlCol="0">
            <a:spAutoFit/>
          </a:bodyPr>
          <a:lstStyle/>
          <a:p>
            <a:pPr algn="ctr"/>
            <a:r>
              <a:rPr kumimoji="1" lang="ja-JP" altLang="en-US" sz="700" strike="dblStrike">
                <a:solidFill>
                  <a:srgbClr val="FF0000"/>
                </a:solidFill>
                <a:latin typeface="メイリオ" panose="020B0604030504040204" pitchFamily="50" charset="-128"/>
                <a:ea typeface="メイリオ" panose="020B0604030504040204" pitchFamily="50" charset="-128"/>
              </a:rPr>
              <a:t>重要経済安保情報</a:t>
            </a:r>
          </a:p>
        </p:txBody>
      </p:sp>
      <p:sp>
        <p:nvSpPr>
          <p:cNvPr id="51" name="テキスト ボックス 50">
            <a:extLst>
              <a:ext uri="{FF2B5EF4-FFF2-40B4-BE49-F238E27FC236}">
                <a16:creationId xmlns:a16="http://schemas.microsoft.com/office/drawing/2014/main" id="{C38B8CD0-2159-2888-E551-1E563943514A}"/>
              </a:ext>
            </a:extLst>
          </p:cNvPr>
          <p:cNvSpPr txBox="1">
            <a:spLocks noChangeAspect="1"/>
          </p:cNvSpPr>
          <p:nvPr/>
        </p:nvSpPr>
        <p:spPr>
          <a:xfrm>
            <a:off x="1102060" y="5960172"/>
            <a:ext cx="700938" cy="461665"/>
          </a:xfrm>
          <a:prstGeom prst="rect">
            <a:avLst/>
          </a:prstGeom>
          <a:noFill/>
        </p:spPr>
        <p:txBody>
          <a:bodyPr wrap="square" rtlCol="0">
            <a:spAutoFit/>
          </a:bodyPr>
          <a:lstStyle/>
          <a:p>
            <a:r>
              <a:rPr kumimoji="1" lang="ja-JP" altLang="en-US" sz="600" b="1"/>
              <a:t>・・・・・・・・・・・・・・・・・・・・・・・・</a:t>
            </a:r>
          </a:p>
        </p:txBody>
      </p:sp>
      <p:pic>
        <p:nvPicPr>
          <p:cNvPr id="8" name="グラフィックス 7" descr="ユーザー 単色塗りつぶし">
            <a:extLst>
              <a:ext uri="{FF2B5EF4-FFF2-40B4-BE49-F238E27FC236}">
                <a16:creationId xmlns:a16="http://schemas.microsoft.com/office/drawing/2014/main" id="{6AF3128A-E77B-A328-4249-9F51880A43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95670" y="1896166"/>
            <a:ext cx="859536" cy="859536"/>
          </a:xfrm>
          <a:prstGeom prst="rect">
            <a:avLst/>
          </a:prstGeom>
        </p:spPr>
      </p:pic>
      <p:sp>
        <p:nvSpPr>
          <p:cNvPr id="9" name="矢印: 折線 8">
            <a:extLst>
              <a:ext uri="{FF2B5EF4-FFF2-40B4-BE49-F238E27FC236}">
                <a16:creationId xmlns:a16="http://schemas.microsoft.com/office/drawing/2014/main" id="{AC882DC4-15C9-C565-C482-A4D363C25176}"/>
              </a:ext>
            </a:extLst>
          </p:cNvPr>
          <p:cNvSpPr/>
          <p:nvPr/>
        </p:nvSpPr>
        <p:spPr>
          <a:xfrm rot="10800000" flipH="1">
            <a:off x="472160" y="2302286"/>
            <a:ext cx="622156" cy="388673"/>
          </a:xfrm>
          <a:prstGeom prst="bentArrow">
            <a:avLst>
              <a:gd name="adj1" fmla="val 26471"/>
              <a:gd name="adj2" fmla="val 28877"/>
              <a:gd name="adj3" fmla="val 34313"/>
              <a:gd name="adj4" fmla="val 24641"/>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四角形: 角を丸くする 11">
            <a:extLst>
              <a:ext uri="{FF2B5EF4-FFF2-40B4-BE49-F238E27FC236}">
                <a16:creationId xmlns:a16="http://schemas.microsoft.com/office/drawing/2014/main" id="{D8F9B082-0A4C-8009-FD4C-6772961E6453}"/>
              </a:ext>
            </a:extLst>
          </p:cNvPr>
          <p:cNvSpPr/>
          <p:nvPr/>
        </p:nvSpPr>
        <p:spPr>
          <a:xfrm>
            <a:off x="996710" y="3366257"/>
            <a:ext cx="4083668" cy="1620000"/>
          </a:xfrm>
          <a:prstGeom prst="roundRect">
            <a:avLst>
              <a:gd name="adj" fmla="val 5959"/>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四角形: 角を丸くする 57">
            <a:extLst>
              <a:ext uri="{FF2B5EF4-FFF2-40B4-BE49-F238E27FC236}">
                <a16:creationId xmlns:a16="http://schemas.microsoft.com/office/drawing/2014/main" id="{7EB3D2ED-DF01-9A10-EA02-16102296F92C}"/>
              </a:ext>
            </a:extLst>
          </p:cNvPr>
          <p:cNvSpPr/>
          <p:nvPr/>
        </p:nvSpPr>
        <p:spPr>
          <a:xfrm>
            <a:off x="5431902" y="2570528"/>
            <a:ext cx="1334291" cy="921994"/>
          </a:xfrm>
          <a:prstGeom prst="roundRect">
            <a:avLst>
              <a:gd name="adj" fmla="val 5959"/>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ボックス 60">
            <a:extLst>
              <a:ext uri="{FF2B5EF4-FFF2-40B4-BE49-F238E27FC236}">
                <a16:creationId xmlns:a16="http://schemas.microsoft.com/office/drawing/2014/main" id="{2F71E712-8E7B-A0F6-89A4-C1E0E60CD4DD}"/>
              </a:ext>
            </a:extLst>
          </p:cNvPr>
          <p:cNvSpPr txBox="1"/>
          <p:nvPr/>
        </p:nvSpPr>
        <p:spPr>
          <a:xfrm>
            <a:off x="944283" y="5282333"/>
            <a:ext cx="1717430" cy="307777"/>
          </a:xfrm>
          <a:prstGeom prst="rect">
            <a:avLst/>
          </a:prstGeom>
          <a:noFill/>
        </p:spPr>
        <p:txBody>
          <a:bodyPr wrap="square" rtlCol="0">
            <a:spAutoFit/>
          </a:bodyPr>
          <a:lstStyle/>
          <a:p>
            <a:r>
              <a:rPr kumimoji="1" lang="ja-JP" altLang="en-US" sz="1400" b="1">
                <a:latin typeface="Meiryo UI" panose="020B0604030504040204" pitchFamily="50" charset="-128"/>
                <a:ea typeface="Meiryo UI" panose="020B0604030504040204" pitchFamily="50" charset="-128"/>
              </a:rPr>
              <a:t>期間満了</a:t>
            </a:r>
            <a:r>
              <a:rPr kumimoji="1" lang="en-US" altLang="ja-JP" sz="1400" b="1">
                <a:latin typeface="Meiryo UI" panose="020B0604030504040204" pitchFamily="50" charset="-128"/>
                <a:ea typeface="Meiryo UI" panose="020B0604030504040204" pitchFamily="50" charset="-128"/>
              </a:rPr>
              <a:t>/</a:t>
            </a:r>
            <a:r>
              <a:rPr kumimoji="1" lang="ja-JP" altLang="en-US" sz="1400" b="1">
                <a:latin typeface="Meiryo UI" panose="020B0604030504040204" pitchFamily="50" charset="-128"/>
                <a:ea typeface="Meiryo UI" panose="020B0604030504040204" pitchFamily="50" charset="-128"/>
              </a:rPr>
              <a:t>指定解除</a:t>
            </a:r>
          </a:p>
        </p:txBody>
      </p:sp>
      <p:sp>
        <p:nvSpPr>
          <p:cNvPr id="22" name="矢印: 右 21">
            <a:extLst>
              <a:ext uri="{FF2B5EF4-FFF2-40B4-BE49-F238E27FC236}">
                <a16:creationId xmlns:a16="http://schemas.microsoft.com/office/drawing/2014/main" id="{CD4838FC-DEC1-30BF-FCCB-3AEBA4483717}"/>
              </a:ext>
            </a:extLst>
          </p:cNvPr>
          <p:cNvSpPr>
            <a:spLocks/>
          </p:cNvSpPr>
          <p:nvPr/>
        </p:nvSpPr>
        <p:spPr>
          <a:xfrm rot="5400000">
            <a:off x="1289612" y="3024436"/>
            <a:ext cx="288000" cy="3600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矢印: 折線 76">
            <a:extLst>
              <a:ext uri="{FF2B5EF4-FFF2-40B4-BE49-F238E27FC236}">
                <a16:creationId xmlns:a16="http://schemas.microsoft.com/office/drawing/2014/main" id="{326B1AD3-9C3A-7C12-9E58-787E4948368F}"/>
              </a:ext>
            </a:extLst>
          </p:cNvPr>
          <p:cNvSpPr/>
          <p:nvPr/>
        </p:nvSpPr>
        <p:spPr>
          <a:xfrm rot="16200000">
            <a:off x="276497" y="2134047"/>
            <a:ext cx="680800" cy="1017283"/>
          </a:xfrm>
          <a:prstGeom prst="bentArrow">
            <a:avLst>
              <a:gd name="adj1" fmla="val 15515"/>
              <a:gd name="adj2" fmla="val 18137"/>
              <a:gd name="adj3" fmla="val 21454"/>
              <a:gd name="adj4" fmla="val 2464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テキスト ボックス 19">
            <a:extLst>
              <a:ext uri="{FF2B5EF4-FFF2-40B4-BE49-F238E27FC236}">
                <a16:creationId xmlns:a16="http://schemas.microsoft.com/office/drawing/2014/main" id="{58C6902F-F611-FF5A-B354-C8571A7820D6}"/>
              </a:ext>
            </a:extLst>
          </p:cNvPr>
          <p:cNvSpPr txBox="1"/>
          <p:nvPr/>
        </p:nvSpPr>
        <p:spPr>
          <a:xfrm>
            <a:off x="1125536" y="2472463"/>
            <a:ext cx="662462" cy="338554"/>
          </a:xfrm>
          <a:prstGeom prst="rect">
            <a:avLst/>
          </a:prstGeom>
          <a:solidFill>
            <a:schemeClr val="bg1"/>
          </a:solidFill>
          <a:ln>
            <a:solidFill>
              <a:srgbClr val="FF0000"/>
            </a:solidFill>
          </a:ln>
        </p:spPr>
        <p:txBody>
          <a:bodyPr wrap="square" rtlCol="0" anchor="ctr" anchorCtr="1">
            <a:spAutoFit/>
          </a:bodyPr>
          <a:lstStyle/>
          <a:p>
            <a:pPr algn="ctr"/>
            <a:r>
              <a:rPr kumimoji="1" lang="ja-JP" altLang="en-US" sz="800">
                <a:solidFill>
                  <a:srgbClr val="FF0000"/>
                </a:solidFill>
                <a:latin typeface="Meiryo UI" panose="020B0604030504040204" pitchFamily="50" charset="-128"/>
                <a:ea typeface="Meiryo UI" panose="020B0604030504040204" pitchFamily="50" charset="-128"/>
              </a:rPr>
              <a:t>重要経済</a:t>
            </a:r>
            <a:endParaRPr kumimoji="1" lang="en-US" altLang="ja-JP" sz="800">
              <a:solidFill>
                <a:srgbClr val="FF0000"/>
              </a:solidFill>
              <a:latin typeface="Meiryo UI" panose="020B0604030504040204" pitchFamily="50" charset="-128"/>
              <a:ea typeface="Meiryo UI" panose="020B0604030504040204" pitchFamily="50" charset="-128"/>
            </a:endParaRPr>
          </a:p>
          <a:p>
            <a:pPr algn="ctr"/>
            <a:r>
              <a:rPr kumimoji="1" lang="ja-JP" altLang="en-US" sz="800">
                <a:solidFill>
                  <a:srgbClr val="FF0000"/>
                </a:solidFill>
                <a:latin typeface="Meiryo UI" panose="020B0604030504040204" pitchFamily="50" charset="-128"/>
                <a:ea typeface="Meiryo UI" panose="020B0604030504040204" pitchFamily="50" charset="-128"/>
              </a:rPr>
              <a:t>安保情報</a:t>
            </a:r>
          </a:p>
        </p:txBody>
      </p:sp>
      <p:cxnSp>
        <p:nvCxnSpPr>
          <p:cNvPr id="79" name="直線コネクタ 78">
            <a:extLst>
              <a:ext uri="{FF2B5EF4-FFF2-40B4-BE49-F238E27FC236}">
                <a16:creationId xmlns:a16="http://schemas.microsoft.com/office/drawing/2014/main" id="{51AD0B49-4244-CB33-3B08-F84FDC80204A}"/>
              </a:ext>
            </a:extLst>
          </p:cNvPr>
          <p:cNvCxnSpPr>
            <a:cxnSpLocks/>
          </p:cNvCxnSpPr>
          <p:nvPr/>
        </p:nvCxnSpPr>
        <p:spPr>
          <a:xfrm>
            <a:off x="985588" y="5157552"/>
            <a:ext cx="4068000" cy="0"/>
          </a:xfrm>
          <a:prstGeom prst="line">
            <a:avLst/>
          </a:prstGeom>
          <a:ln w="19050">
            <a:prstDash val="lgDashDot"/>
          </a:ln>
        </p:spPr>
        <p:style>
          <a:lnRef idx="2">
            <a:schemeClr val="accent1"/>
          </a:lnRef>
          <a:fillRef idx="0">
            <a:schemeClr val="accent1"/>
          </a:fillRef>
          <a:effectRef idx="1">
            <a:schemeClr val="accent1"/>
          </a:effectRef>
          <a:fontRef idx="minor">
            <a:schemeClr val="tx1"/>
          </a:fontRef>
        </p:style>
      </p:cxnSp>
      <p:pic>
        <p:nvPicPr>
          <p:cNvPr id="26" name="グラフィックス 25" descr="安全 単色塗りつぶし">
            <a:extLst>
              <a:ext uri="{FF2B5EF4-FFF2-40B4-BE49-F238E27FC236}">
                <a16:creationId xmlns:a16="http://schemas.microsoft.com/office/drawing/2014/main" id="{A0CDB33D-3FC9-7A0B-2533-B55503476DC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41672" y="3986504"/>
            <a:ext cx="868680" cy="868680"/>
          </a:xfrm>
          <a:prstGeom prst="rect">
            <a:avLst/>
          </a:prstGeom>
        </p:spPr>
      </p:pic>
      <p:pic>
        <p:nvPicPr>
          <p:cNvPr id="31" name="グラフィックス 30" descr="安全 単色塗りつぶし">
            <a:extLst>
              <a:ext uri="{FF2B5EF4-FFF2-40B4-BE49-F238E27FC236}">
                <a16:creationId xmlns:a16="http://schemas.microsoft.com/office/drawing/2014/main" id="{1D8C7B78-1F7B-43BD-73E5-F519156B396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28130" y="2683191"/>
            <a:ext cx="783765" cy="783765"/>
          </a:xfrm>
          <a:prstGeom prst="rect">
            <a:avLst/>
          </a:prstGeom>
        </p:spPr>
      </p:pic>
      <p:sp>
        <p:nvSpPr>
          <p:cNvPr id="39" name="テキスト ボックス 38">
            <a:extLst>
              <a:ext uri="{FF2B5EF4-FFF2-40B4-BE49-F238E27FC236}">
                <a16:creationId xmlns:a16="http://schemas.microsoft.com/office/drawing/2014/main" id="{96402A0F-5115-5498-BD22-BE25256C9092}"/>
              </a:ext>
            </a:extLst>
          </p:cNvPr>
          <p:cNvSpPr txBox="1"/>
          <p:nvPr/>
        </p:nvSpPr>
        <p:spPr>
          <a:xfrm>
            <a:off x="5415835" y="6225153"/>
            <a:ext cx="4107766" cy="307777"/>
          </a:xfrm>
          <a:prstGeom prst="rect">
            <a:avLst/>
          </a:prstGeom>
          <a:noFill/>
          <a:ln w="28575">
            <a:noFill/>
          </a:ln>
        </p:spPr>
        <p:txBody>
          <a:bodyPr wrap="square" rtlCol="0">
            <a:spAutoFit/>
          </a:bodyPr>
          <a:lstStyle/>
          <a:p>
            <a:r>
              <a:rPr kumimoji="1" lang="ja-JP" altLang="en-US" sz="1400">
                <a:latin typeface="Meiryo UI" panose="020B0604030504040204" pitchFamily="50" charset="-128"/>
                <a:ea typeface="Meiryo UI" panose="020B0604030504040204" pitchFamily="50" charset="-128"/>
              </a:rPr>
              <a:t>（ ⇒ 各管理措置の詳細は</a:t>
            </a:r>
            <a:r>
              <a:rPr kumimoji="1" lang="en-US" altLang="ja-JP" sz="1400">
                <a:latin typeface="Meiryo UI" panose="020B0604030504040204" pitchFamily="50" charset="-128"/>
                <a:ea typeface="Meiryo UI" panose="020B0604030504040204" pitchFamily="50" charset="-128"/>
              </a:rPr>
              <a:t>20</a:t>
            </a:r>
            <a:r>
              <a:rPr kumimoji="1" lang="ja-JP" altLang="en-US" sz="1400">
                <a:latin typeface="Meiryo UI" panose="020B0604030504040204" pitchFamily="50" charset="-128"/>
                <a:ea typeface="Meiryo UI" panose="020B0604030504040204" pitchFamily="50" charset="-128"/>
              </a:rPr>
              <a:t>ページ以降参照。）</a:t>
            </a:r>
          </a:p>
        </p:txBody>
      </p:sp>
      <p:sp>
        <p:nvSpPr>
          <p:cNvPr id="38" name="テキスト ボックス 37">
            <a:extLst>
              <a:ext uri="{FF2B5EF4-FFF2-40B4-BE49-F238E27FC236}">
                <a16:creationId xmlns:a16="http://schemas.microsoft.com/office/drawing/2014/main" id="{C464FD60-65E5-04FE-098B-1142E7F1B5E7}"/>
              </a:ext>
            </a:extLst>
          </p:cNvPr>
          <p:cNvSpPr txBox="1">
            <a:spLocks noChangeAspect="1"/>
          </p:cNvSpPr>
          <p:nvPr/>
        </p:nvSpPr>
        <p:spPr>
          <a:xfrm>
            <a:off x="4434381" y="5638346"/>
            <a:ext cx="550639" cy="307777"/>
          </a:xfrm>
          <a:prstGeom prst="rect">
            <a:avLst/>
          </a:prstGeom>
          <a:solidFill>
            <a:schemeClr val="bg1"/>
          </a:solidFill>
          <a:ln>
            <a:solidFill>
              <a:srgbClr val="FF0000"/>
            </a:solidFill>
          </a:ln>
        </p:spPr>
        <p:txBody>
          <a:bodyPr wrap="square" rtlCol="0">
            <a:spAutoFit/>
          </a:bodyPr>
          <a:lstStyle/>
          <a:p>
            <a:pPr algn="ctr"/>
            <a:r>
              <a:rPr kumimoji="1" lang="ja-JP" altLang="en-US" sz="700" b="1">
                <a:solidFill>
                  <a:srgbClr val="FF0000"/>
                </a:solidFill>
                <a:latin typeface="メイリオ" panose="020B0604030504040204" pitchFamily="50" charset="-128"/>
                <a:ea typeface="メイリオ" panose="020B0604030504040204" pitchFamily="50" charset="-128"/>
              </a:rPr>
              <a:t>重要経済安保情報</a:t>
            </a:r>
          </a:p>
        </p:txBody>
      </p:sp>
      <p:sp>
        <p:nvSpPr>
          <p:cNvPr id="60" name="十字形 59">
            <a:extLst>
              <a:ext uri="{FF2B5EF4-FFF2-40B4-BE49-F238E27FC236}">
                <a16:creationId xmlns:a16="http://schemas.microsoft.com/office/drawing/2014/main" id="{F939EC25-C335-AA6E-CB23-8B03E0DA295E}"/>
              </a:ext>
            </a:extLst>
          </p:cNvPr>
          <p:cNvSpPr>
            <a:spLocks noChangeAspect="1"/>
          </p:cNvSpPr>
          <p:nvPr/>
        </p:nvSpPr>
        <p:spPr>
          <a:xfrm rot="2725210">
            <a:off x="4431410" y="5683504"/>
            <a:ext cx="590711" cy="607207"/>
          </a:xfrm>
          <a:prstGeom prst="plus">
            <a:avLst>
              <a:gd name="adj" fmla="val 44071"/>
            </a:avLst>
          </a:prstGeom>
          <a:solidFill>
            <a:schemeClr val="bg1">
              <a:lumMod val="6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E9AA6DF5-4D3A-D886-0FC5-A13B5AE2F02D}"/>
              </a:ext>
            </a:extLst>
          </p:cNvPr>
          <p:cNvSpPr/>
          <p:nvPr/>
        </p:nvSpPr>
        <p:spPr>
          <a:xfrm>
            <a:off x="12748" y="1357109"/>
            <a:ext cx="904629" cy="33855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a:solidFill>
                  <a:prstClr val="black"/>
                </a:solidFill>
                <a:latin typeface="Meiryo UI" panose="020B0604030504040204" pitchFamily="50" charset="-128"/>
                <a:ea typeface="Meiryo UI" panose="020B0604030504040204" pitchFamily="50" charset="-128"/>
              </a:rPr>
              <a:t>外</a:t>
            </a: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国政府</a:t>
            </a:r>
            <a:endParaRPr kumimoji="1" lang="en-US"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17" name="図 16">
            <a:extLst>
              <a:ext uri="{FF2B5EF4-FFF2-40B4-BE49-F238E27FC236}">
                <a16:creationId xmlns:a16="http://schemas.microsoft.com/office/drawing/2014/main" id="{E2AFAA1C-F8D0-5B2D-B94D-7B8CADF1B98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968" y="1640189"/>
            <a:ext cx="728592" cy="655581"/>
          </a:xfrm>
          <a:prstGeom prst="rect">
            <a:avLst/>
          </a:prstGeom>
        </p:spPr>
      </p:pic>
      <p:sp>
        <p:nvSpPr>
          <p:cNvPr id="19" name="テキスト ボックス 18">
            <a:extLst>
              <a:ext uri="{FF2B5EF4-FFF2-40B4-BE49-F238E27FC236}">
                <a16:creationId xmlns:a16="http://schemas.microsoft.com/office/drawing/2014/main" id="{1F9CE484-439E-B7AC-0A55-9243B1D821C9}"/>
              </a:ext>
            </a:extLst>
          </p:cNvPr>
          <p:cNvSpPr txBox="1"/>
          <p:nvPr/>
        </p:nvSpPr>
        <p:spPr>
          <a:xfrm>
            <a:off x="6089107" y="2216783"/>
            <a:ext cx="958640" cy="307777"/>
          </a:xfrm>
          <a:prstGeom prst="rect">
            <a:avLst/>
          </a:prstGeom>
          <a:noFill/>
        </p:spPr>
        <p:txBody>
          <a:bodyPr wrap="square" rtlCol="0">
            <a:spAutoFit/>
          </a:bodyPr>
          <a:lstStyle/>
          <a:p>
            <a:pPr algn="ctr"/>
            <a:r>
              <a:rPr kumimoji="1" lang="ja-JP" altLang="en-US" sz="1400" b="1">
                <a:latin typeface="Meiryo UI" panose="020B0604030504040204" pitchFamily="50" charset="-128"/>
                <a:ea typeface="Meiryo UI" panose="020B0604030504040204" pitchFamily="50" charset="-128"/>
              </a:rPr>
              <a:t>取扱者</a:t>
            </a:r>
          </a:p>
        </p:txBody>
      </p:sp>
      <p:pic>
        <p:nvPicPr>
          <p:cNvPr id="23" name="グラフィックス 22" descr="ユーザー 単色塗りつぶし">
            <a:extLst>
              <a:ext uri="{FF2B5EF4-FFF2-40B4-BE49-F238E27FC236}">
                <a16:creationId xmlns:a16="http://schemas.microsoft.com/office/drawing/2014/main" id="{AE6F2CC0-7CC6-D591-3089-BC27244B121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33982" y="1580449"/>
            <a:ext cx="859536" cy="859536"/>
          </a:xfrm>
          <a:prstGeom prst="rect">
            <a:avLst/>
          </a:prstGeom>
        </p:spPr>
      </p:pic>
      <p:sp>
        <p:nvSpPr>
          <p:cNvPr id="28" name="四角形: 角を丸くする 27">
            <a:extLst>
              <a:ext uri="{FF2B5EF4-FFF2-40B4-BE49-F238E27FC236}">
                <a16:creationId xmlns:a16="http://schemas.microsoft.com/office/drawing/2014/main" id="{4C1DF03E-B37D-01DC-4D87-501EDF29E276}"/>
              </a:ext>
            </a:extLst>
          </p:cNvPr>
          <p:cNvSpPr/>
          <p:nvPr/>
        </p:nvSpPr>
        <p:spPr>
          <a:xfrm>
            <a:off x="7268844" y="1401863"/>
            <a:ext cx="1800000" cy="3184831"/>
          </a:xfrm>
          <a:prstGeom prst="roundRect">
            <a:avLst>
              <a:gd name="adj" fmla="val 6560"/>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4094A388-8FE6-F381-5182-82C9AF737B58}"/>
              </a:ext>
            </a:extLst>
          </p:cNvPr>
          <p:cNvSpPr txBox="1"/>
          <p:nvPr/>
        </p:nvSpPr>
        <p:spPr>
          <a:xfrm>
            <a:off x="7218290" y="1462071"/>
            <a:ext cx="1964606" cy="338554"/>
          </a:xfrm>
          <a:prstGeom prst="rect">
            <a:avLst/>
          </a:prstGeom>
          <a:noFill/>
        </p:spPr>
        <p:txBody>
          <a:bodyPr wrap="square" rtlCol="0">
            <a:spAutoFit/>
          </a:bodyPr>
          <a:lstStyle/>
          <a:p>
            <a:r>
              <a:rPr kumimoji="1" lang="en-US" altLang="ja-JP" sz="1600" b="1">
                <a:latin typeface="Meiryo UI" panose="020B0604030504040204" pitchFamily="50" charset="-128"/>
                <a:ea typeface="Meiryo UI" panose="020B0604030504040204" pitchFamily="50" charset="-128"/>
              </a:rPr>
              <a:t>C</a:t>
            </a:r>
            <a:r>
              <a:rPr kumimoji="1" lang="ja-JP" altLang="en-US" sz="1600" b="1">
                <a:latin typeface="Meiryo UI" panose="020B0604030504040204" pitchFamily="50" charset="-128"/>
                <a:ea typeface="Meiryo UI" panose="020B0604030504040204" pitchFamily="50" charset="-128"/>
              </a:rPr>
              <a:t>社（適合事業者）</a:t>
            </a:r>
          </a:p>
        </p:txBody>
      </p:sp>
      <p:pic>
        <p:nvPicPr>
          <p:cNvPr id="69" name="グラフィックス 68" descr="ユーザー 単色塗りつぶし">
            <a:extLst>
              <a:ext uri="{FF2B5EF4-FFF2-40B4-BE49-F238E27FC236}">
                <a16:creationId xmlns:a16="http://schemas.microsoft.com/office/drawing/2014/main" id="{06C6082F-6497-B9BC-FCC0-7ABBBD7B34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83085" y="1618958"/>
            <a:ext cx="859536" cy="859536"/>
          </a:xfrm>
          <a:prstGeom prst="rect">
            <a:avLst/>
          </a:prstGeom>
        </p:spPr>
      </p:pic>
      <p:sp>
        <p:nvSpPr>
          <p:cNvPr id="75" name="四角形: 角を丸くする 74">
            <a:extLst>
              <a:ext uri="{FF2B5EF4-FFF2-40B4-BE49-F238E27FC236}">
                <a16:creationId xmlns:a16="http://schemas.microsoft.com/office/drawing/2014/main" id="{289996B7-A6C0-EAFF-10E2-FD66032E6B09}"/>
              </a:ext>
            </a:extLst>
          </p:cNvPr>
          <p:cNvSpPr/>
          <p:nvPr/>
        </p:nvSpPr>
        <p:spPr>
          <a:xfrm>
            <a:off x="7490851" y="2565728"/>
            <a:ext cx="1334291" cy="921994"/>
          </a:xfrm>
          <a:prstGeom prst="roundRect">
            <a:avLst>
              <a:gd name="adj" fmla="val 5959"/>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8" name="グラフィックス 77" descr="安全 単色塗りつぶし">
            <a:extLst>
              <a:ext uri="{FF2B5EF4-FFF2-40B4-BE49-F238E27FC236}">
                <a16:creationId xmlns:a16="http://schemas.microsoft.com/office/drawing/2014/main" id="{E72EEE12-21B6-41FA-5F97-36FA872171B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87079" y="2678391"/>
            <a:ext cx="783765" cy="783765"/>
          </a:xfrm>
          <a:prstGeom prst="rect">
            <a:avLst/>
          </a:prstGeom>
        </p:spPr>
      </p:pic>
      <p:sp>
        <p:nvSpPr>
          <p:cNvPr id="80" name="テキスト ボックス 79">
            <a:extLst>
              <a:ext uri="{FF2B5EF4-FFF2-40B4-BE49-F238E27FC236}">
                <a16:creationId xmlns:a16="http://schemas.microsoft.com/office/drawing/2014/main" id="{DE512D3F-A3DD-02BE-8A6F-55AAB705253D}"/>
              </a:ext>
            </a:extLst>
          </p:cNvPr>
          <p:cNvSpPr txBox="1"/>
          <p:nvPr/>
        </p:nvSpPr>
        <p:spPr>
          <a:xfrm>
            <a:off x="8224256" y="2221508"/>
            <a:ext cx="958640" cy="307777"/>
          </a:xfrm>
          <a:prstGeom prst="rect">
            <a:avLst/>
          </a:prstGeom>
          <a:noFill/>
        </p:spPr>
        <p:txBody>
          <a:bodyPr wrap="square" rtlCol="0">
            <a:spAutoFit/>
          </a:bodyPr>
          <a:lstStyle/>
          <a:p>
            <a:pPr algn="ctr"/>
            <a:r>
              <a:rPr kumimoji="1" lang="ja-JP" altLang="en-US" sz="1400" b="1">
                <a:latin typeface="Meiryo UI" panose="020B0604030504040204" pitchFamily="50" charset="-128"/>
                <a:ea typeface="Meiryo UI" panose="020B0604030504040204" pitchFamily="50" charset="-128"/>
              </a:rPr>
              <a:t>取扱者</a:t>
            </a:r>
          </a:p>
        </p:txBody>
      </p:sp>
      <p:sp>
        <p:nvSpPr>
          <p:cNvPr id="82" name="四角形: メモ 81">
            <a:extLst>
              <a:ext uri="{FF2B5EF4-FFF2-40B4-BE49-F238E27FC236}">
                <a16:creationId xmlns:a16="http://schemas.microsoft.com/office/drawing/2014/main" id="{C79E16E0-0BD5-7952-BDCF-C766A931E0DE}"/>
              </a:ext>
            </a:extLst>
          </p:cNvPr>
          <p:cNvSpPr>
            <a:spLocks noChangeAspect="1"/>
          </p:cNvSpPr>
          <p:nvPr/>
        </p:nvSpPr>
        <p:spPr>
          <a:xfrm>
            <a:off x="1199759" y="3918259"/>
            <a:ext cx="573164" cy="730428"/>
          </a:xfrm>
          <a:prstGeom prst="foldedCorner">
            <a:avLst/>
          </a:prstGeom>
          <a:solidFill>
            <a:srgbClr val="FF0000"/>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テキスト ボックス 82">
            <a:extLst>
              <a:ext uri="{FF2B5EF4-FFF2-40B4-BE49-F238E27FC236}">
                <a16:creationId xmlns:a16="http://schemas.microsoft.com/office/drawing/2014/main" id="{DDA1A4A2-F587-E285-25CE-4A9BC31B9665}"/>
              </a:ext>
            </a:extLst>
          </p:cNvPr>
          <p:cNvSpPr txBox="1"/>
          <p:nvPr/>
        </p:nvSpPr>
        <p:spPr>
          <a:xfrm>
            <a:off x="1145451" y="4022614"/>
            <a:ext cx="662462" cy="338554"/>
          </a:xfrm>
          <a:prstGeom prst="rect">
            <a:avLst/>
          </a:prstGeom>
          <a:solidFill>
            <a:schemeClr val="bg1"/>
          </a:solidFill>
          <a:ln>
            <a:solidFill>
              <a:srgbClr val="FF0000"/>
            </a:solidFill>
          </a:ln>
        </p:spPr>
        <p:txBody>
          <a:bodyPr wrap="square" rtlCol="0" anchor="ctr" anchorCtr="1">
            <a:spAutoFit/>
          </a:bodyPr>
          <a:lstStyle/>
          <a:p>
            <a:pPr algn="ctr"/>
            <a:r>
              <a:rPr kumimoji="1" lang="ja-JP" altLang="en-US" sz="800">
                <a:solidFill>
                  <a:srgbClr val="FF0000"/>
                </a:solidFill>
                <a:latin typeface="Meiryo UI" panose="020B0604030504040204" pitchFamily="50" charset="-128"/>
                <a:ea typeface="Meiryo UI" panose="020B0604030504040204" pitchFamily="50" charset="-128"/>
              </a:rPr>
              <a:t>重要経済</a:t>
            </a:r>
            <a:endParaRPr kumimoji="1" lang="en-US" altLang="ja-JP" sz="800">
              <a:solidFill>
                <a:srgbClr val="FF0000"/>
              </a:solidFill>
              <a:latin typeface="Meiryo UI" panose="020B0604030504040204" pitchFamily="50" charset="-128"/>
              <a:ea typeface="Meiryo UI" panose="020B0604030504040204" pitchFamily="50" charset="-128"/>
            </a:endParaRPr>
          </a:p>
          <a:p>
            <a:pPr algn="ctr"/>
            <a:r>
              <a:rPr kumimoji="1" lang="ja-JP" altLang="en-US" sz="800">
                <a:solidFill>
                  <a:srgbClr val="FF0000"/>
                </a:solidFill>
                <a:latin typeface="Meiryo UI" panose="020B0604030504040204" pitchFamily="50" charset="-128"/>
                <a:ea typeface="Meiryo UI" panose="020B0604030504040204" pitchFamily="50" charset="-128"/>
              </a:rPr>
              <a:t>安保情報</a:t>
            </a:r>
          </a:p>
        </p:txBody>
      </p:sp>
      <p:sp>
        <p:nvSpPr>
          <p:cNvPr id="84" name="四角形: メモ 83">
            <a:extLst>
              <a:ext uri="{FF2B5EF4-FFF2-40B4-BE49-F238E27FC236}">
                <a16:creationId xmlns:a16="http://schemas.microsoft.com/office/drawing/2014/main" id="{82DA0253-9166-DAE0-370F-C51B941100EF}"/>
              </a:ext>
            </a:extLst>
          </p:cNvPr>
          <p:cNvSpPr>
            <a:spLocks noChangeAspect="1"/>
          </p:cNvSpPr>
          <p:nvPr/>
        </p:nvSpPr>
        <p:spPr>
          <a:xfrm>
            <a:off x="5542505" y="2272461"/>
            <a:ext cx="573164" cy="730428"/>
          </a:xfrm>
          <a:prstGeom prst="foldedCorner">
            <a:avLst/>
          </a:prstGeom>
          <a:solidFill>
            <a:srgbClr val="FF0000"/>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テキスト ボックス 84">
            <a:extLst>
              <a:ext uri="{FF2B5EF4-FFF2-40B4-BE49-F238E27FC236}">
                <a16:creationId xmlns:a16="http://schemas.microsoft.com/office/drawing/2014/main" id="{CF356CCB-7521-811C-C88C-CB790823C9FF}"/>
              </a:ext>
            </a:extLst>
          </p:cNvPr>
          <p:cNvSpPr txBox="1"/>
          <p:nvPr/>
        </p:nvSpPr>
        <p:spPr>
          <a:xfrm>
            <a:off x="5488197" y="2424441"/>
            <a:ext cx="662462" cy="338554"/>
          </a:xfrm>
          <a:prstGeom prst="rect">
            <a:avLst/>
          </a:prstGeom>
          <a:solidFill>
            <a:schemeClr val="bg1"/>
          </a:solidFill>
          <a:ln>
            <a:solidFill>
              <a:srgbClr val="FF0000"/>
            </a:solidFill>
          </a:ln>
        </p:spPr>
        <p:txBody>
          <a:bodyPr wrap="square" rtlCol="0" anchor="ctr" anchorCtr="1">
            <a:spAutoFit/>
          </a:bodyPr>
          <a:lstStyle/>
          <a:p>
            <a:pPr algn="ctr"/>
            <a:r>
              <a:rPr kumimoji="1" lang="ja-JP" altLang="en-US" sz="800">
                <a:solidFill>
                  <a:srgbClr val="FF0000"/>
                </a:solidFill>
                <a:latin typeface="Meiryo UI" panose="020B0604030504040204" pitchFamily="50" charset="-128"/>
                <a:ea typeface="Meiryo UI" panose="020B0604030504040204" pitchFamily="50" charset="-128"/>
              </a:rPr>
              <a:t>重要経済</a:t>
            </a:r>
            <a:endParaRPr kumimoji="1" lang="en-US" altLang="ja-JP" sz="800">
              <a:solidFill>
                <a:srgbClr val="FF0000"/>
              </a:solidFill>
              <a:latin typeface="Meiryo UI" panose="020B0604030504040204" pitchFamily="50" charset="-128"/>
              <a:ea typeface="Meiryo UI" panose="020B0604030504040204" pitchFamily="50" charset="-128"/>
            </a:endParaRPr>
          </a:p>
          <a:p>
            <a:pPr algn="ctr"/>
            <a:r>
              <a:rPr kumimoji="1" lang="ja-JP" altLang="en-US" sz="800">
                <a:solidFill>
                  <a:srgbClr val="FF0000"/>
                </a:solidFill>
                <a:latin typeface="Meiryo UI" panose="020B0604030504040204" pitchFamily="50" charset="-128"/>
                <a:ea typeface="Meiryo UI" panose="020B0604030504040204" pitchFamily="50" charset="-128"/>
              </a:rPr>
              <a:t>安保情報</a:t>
            </a:r>
          </a:p>
        </p:txBody>
      </p:sp>
      <p:sp>
        <p:nvSpPr>
          <p:cNvPr id="86" name="四角形: メモ 85">
            <a:extLst>
              <a:ext uri="{FF2B5EF4-FFF2-40B4-BE49-F238E27FC236}">
                <a16:creationId xmlns:a16="http://schemas.microsoft.com/office/drawing/2014/main" id="{C931A308-018A-D820-EB84-1DE56077622D}"/>
              </a:ext>
            </a:extLst>
          </p:cNvPr>
          <p:cNvSpPr>
            <a:spLocks noChangeAspect="1"/>
          </p:cNvSpPr>
          <p:nvPr/>
        </p:nvSpPr>
        <p:spPr>
          <a:xfrm>
            <a:off x="7598602" y="2256327"/>
            <a:ext cx="573164" cy="730428"/>
          </a:xfrm>
          <a:prstGeom prst="foldedCorner">
            <a:avLst/>
          </a:prstGeom>
          <a:solidFill>
            <a:srgbClr val="FF0000"/>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テキスト ボックス 86">
            <a:extLst>
              <a:ext uri="{FF2B5EF4-FFF2-40B4-BE49-F238E27FC236}">
                <a16:creationId xmlns:a16="http://schemas.microsoft.com/office/drawing/2014/main" id="{5C602CB8-719B-E5D2-89B9-8D908B97C4CB}"/>
              </a:ext>
            </a:extLst>
          </p:cNvPr>
          <p:cNvSpPr txBox="1"/>
          <p:nvPr/>
        </p:nvSpPr>
        <p:spPr>
          <a:xfrm>
            <a:off x="7544294" y="2408307"/>
            <a:ext cx="662462" cy="338554"/>
          </a:xfrm>
          <a:prstGeom prst="rect">
            <a:avLst/>
          </a:prstGeom>
          <a:solidFill>
            <a:schemeClr val="bg1"/>
          </a:solidFill>
          <a:ln>
            <a:solidFill>
              <a:srgbClr val="FF0000"/>
            </a:solidFill>
          </a:ln>
        </p:spPr>
        <p:txBody>
          <a:bodyPr wrap="square" rtlCol="0" anchor="ctr" anchorCtr="1">
            <a:spAutoFit/>
          </a:bodyPr>
          <a:lstStyle/>
          <a:p>
            <a:pPr algn="ctr"/>
            <a:r>
              <a:rPr kumimoji="1" lang="ja-JP" altLang="en-US" sz="800">
                <a:solidFill>
                  <a:srgbClr val="FF0000"/>
                </a:solidFill>
                <a:latin typeface="Meiryo UI" panose="020B0604030504040204" pitchFamily="50" charset="-128"/>
                <a:ea typeface="Meiryo UI" panose="020B0604030504040204" pitchFamily="50" charset="-128"/>
              </a:rPr>
              <a:t>重要経済</a:t>
            </a:r>
            <a:endParaRPr kumimoji="1" lang="en-US" altLang="ja-JP" sz="800">
              <a:solidFill>
                <a:srgbClr val="FF0000"/>
              </a:solidFill>
              <a:latin typeface="Meiryo UI" panose="020B0604030504040204" pitchFamily="50" charset="-128"/>
              <a:ea typeface="Meiryo UI" panose="020B0604030504040204" pitchFamily="50" charset="-128"/>
            </a:endParaRPr>
          </a:p>
          <a:p>
            <a:pPr algn="ctr"/>
            <a:r>
              <a:rPr kumimoji="1" lang="ja-JP" altLang="en-US" sz="800">
                <a:solidFill>
                  <a:srgbClr val="FF0000"/>
                </a:solidFill>
                <a:latin typeface="Meiryo UI" panose="020B0604030504040204" pitchFamily="50" charset="-128"/>
                <a:ea typeface="Meiryo UI" panose="020B0604030504040204" pitchFamily="50" charset="-128"/>
              </a:rPr>
              <a:t>安保情報</a:t>
            </a:r>
          </a:p>
        </p:txBody>
      </p:sp>
      <p:sp>
        <p:nvSpPr>
          <p:cNvPr id="89" name="四角形: メモ 88">
            <a:extLst>
              <a:ext uri="{FF2B5EF4-FFF2-40B4-BE49-F238E27FC236}">
                <a16:creationId xmlns:a16="http://schemas.microsoft.com/office/drawing/2014/main" id="{F68BC159-677E-8960-D0EB-5BF6BAB38A41}"/>
              </a:ext>
            </a:extLst>
          </p:cNvPr>
          <p:cNvSpPr>
            <a:spLocks noChangeAspect="1"/>
          </p:cNvSpPr>
          <p:nvPr/>
        </p:nvSpPr>
        <p:spPr>
          <a:xfrm>
            <a:off x="1904312" y="2328843"/>
            <a:ext cx="573164" cy="730428"/>
          </a:xfrm>
          <a:prstGeom prst="foldedCorner">
            <a:avLst/>
          </a:prstGeom>
          <a:solidFill>
            <a:srgbClr val="FF0000"/>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テキスト ボックス 89">
            <a:extLst>
              <a:ext uri="{FF2B5EF4-FFF2-40B4-BE49-F238E27FC236}">
                <a16:creationId xmlns:a16="http://schemas.microsoft.com/office/drawing/2014/main" id="{133B4A3C-04CB-5B0F-9F25-A24854440DA1}"/>
              </a:ext>
            </a:extLst>
          </p:cNvPr>
          <p:cNvSpPr txBox="1"/>
          <p:nvPr/>
        </p:nvSpPr>
        <p:spPr>
          <a:xfrm>
            <a:off x="1850004" y="2480823"/>
            <a:ext cx="662462" cy="338554"/>
          </a:xfrm>
          <a:prstGeom prst="rect">
            <a:avLst/>
          </a:prstGeom>
          <a:solidFill>
            <a:schemeClr val="bg1"/>
          </a:solidFill>
          <a:ln>
            <a:solidFill>
              <a:srgbClr val="FF0000"/>
            </a:solidFill>
          </a:ln>
        </p:spPr>
        <p:txBody>
          <a:bodyPr wrap="square" rtlCol="0" anchor="ctr" anchorCtr="1">
            <a:spAutoFit/>
          </a:bodyPr>
          <a:lstStyle/>
          <a:p>
            <a:pPr algn="ctr"/>
            <a:r>
              <a:rPr kumimoji="1" lang="ja-JP" altLang="en-US" sz="800">
                <a:solidFill>
                  <a:srgbClr val="FF0000"/>
                </a:solidFill>
                <a:latin typeface="Meiryo UI" panose="020B0604030504040204" pitchFamily="50" charset="-128"/>
                <a:ea typeface="Meiryo UI" panose="020B0604030504040204" pitchFamily="50" charset="-128"/>
              </a:rPr>
              <a:t>重要経済</a:t>
            </a:r>
            <a:endParaRPr kumimoji="1" lang="en-US" altLang="ja-JP" sz="800">
              <a:solidFill>
                <a:srgbClr val="FF0000"/>
              </a:solidFill>
              <a:latin typeface="Meiryo UI" panose="020B0604030504040204" pitchFamily="50" charset="-128"/>
              <a:ea typeface="Meiryo UI" panose="020B0604030504040204" pitchFamily="50" charset="-128"/>
            </a:endParaRPr>
          </a:p>
          <a:p>
            <a:pPr algn="ctr"/>
            <a:r>
              <a:rPr kumimoji="1" lang="ja-JP" altLang="en-US" sz="800">
                <a:solidFill>
                  <a:srgbClr val="FF0000"/>
                </a:solidFill>
                <a:latin typeface="Meiryo UI" panose="020B0604030504040204" pitchFamily="50" charset="-128"/>
                <a:ea typeface="Meiryo UI" panose="020B0604030504040204" pitchFamily="50" charset="-128"/>
              </a:rPr>
              <a:t>安保情報</a:t>
            </a:r>
          </a:p>
        </p:txBody>
      </p:sp>
      <p:sp>
        <p:nvSpPr>
          <p:cNvPr id="91" name="矢印: 右 90">
            <a:extLst>
              <a:ext uri="{FF2B5EF4-FFF2-40B4-BE49-F238E27FC236}">
                <a16:creationId xmlns:a16="http://schemas.microsoft.com/office/drawing/2014/main" id="{7B76709D-B43C-1616-E64B-6563F40372EA}"/>
              </a:ext>
            </a:extLst>
          </p:cNvPr>
          <p:cNvSpPr>
            <a:spLocks/>
          </p:cNvSpPr>
          <p:nvPr/>
        </p:nvSpPr>
        <p:spPr>
          <a:xfrm rot="5400000">
            <a:off x="1994981" y="3024369"/>
            <a:ext cx="288000" cy="3600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四角形: メモ 91">
            <a:extLst>
              <a:ext uri="{FF2B5EF4-FFF2-40B4-BE49-F238E27FC236}">
                <a16:creationId xmlns:a16="http://schemas.microsoft.com/office/drawing/2014/main" id="{E2543684-2BA2-2B28-61EB-94D78CCB05C7}"/>
              </a:ext>
            </a:extLst>
          </p:cNvPr>
          <p:cNvSpPr>
            <a:spLocks noChangeAspect="1"/>
          </p:cNvSpPr>
          <p:nvPr/>
        </p:nvSpPr>
        <p:spPr>
          <a:xfrm>
            <a:off x="1312660" y="4166262"/>
            <a:ext cx="573164" cy="730428"/>
          </a:xfrm>
          <a:prstGeom prst="foldedCorner">
            <a:avLst/>
          </a:prstGeom>
          <a:solidFill>
            <a:srgbClr val="FF0000"/>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テキスト ボックス 92">
            <a:extLst>
              <a:ext uri="{FF2B5EF4-FFF2-40B4-BE49-F238E27FC236}">
                <a16:creationId xmlns:a16="http://schemas.microsoft.com/office/drawing/2014/main" id="{8F1A581A-9041-A7A7-1B9C-4C972DF51CF4}"/>
              </a:ext>
            </a:extLst>
          </p:cNvPr>
          <p:cNvSpPr txBox="1"/>
          <p:nvPr/>
        </p:nvSpPr>
        <p:spPr>
          <a:xfrm>
            <a:off x="1258352" y="4251567"/>
            <a:ext cx="662462" cy="338554"/>
          </a:xfrm>
          <a:prstGeom prst="rect">
            <a:avLst/>
          </a:prstGeom>
          <a:solidFill>
            <a:schemeClr val="bg1"/>
          </a:solidFill>
          <a:ln>
            <a:solidFill>
              <a:srgbClr val="FF0000"/>
            </a:solidFill>
          </a:ln>
        </p:spPr>
        <p:txBody>
          <a:bodyPr wrap="square" rtlCol="0" anchor="ctr" anchorCtr="1">
            <a:spAutoFit/>
          </a:bodyPr>
          <a:lstStyle/>
          <a:p>
            <a:pPr algn="ctr"/>
            <a:r>
              <a:rPr kumimoji="1" lang="ja-JP" altLang="en-US" sz="800">
                <a:solidFill>
                  <a:srgbClr val="FF0000"/>
                </a:solidFill>
                <a:latin typeface="Meiryo UI" panose="020B0604030504040204" pitchFamily="50" charset="-128"/>
                <a:ea typeface="Meiryo UI" panose="020B0604030504040204" pitchFamily="50" charset="-128"/>
              </a:rPr>
              <a:t>重要経済</a:t>
            </a:r>
            <a:endParaRPr kumimoji="1" lang="en-US" altLang="ja-JP" sz="800">
              <a:solidFill>
                <a:srgbClr val="FF0000"/>
              </a:solidFill>
              <a:latin typeface="Meiryo UI" panose="020B0604030504040204" pitchFamily="50" charset="-128"/>
              <a:ea typeface="Meiryo UI" panose="020B0604030504040204" pitchFamily="50" charset="-128"/>
            </a:endParaRPr>
          </a:p>
          <a:p>
            <a:pPr algn="ctr"/>
            <a:r>
              <a:rPr kumimoji="1" lang="ja-JP" altLang="en-US" sz="800">
                <a:solidFill>
                  <a:srgbClr val="FF0000"/>
                </a:solidFill>
                <a:latin typeface="Meiryo UI" panose="020B0604030504040204" pitchFamily="50" charset="-128"/>
                <a:ea typeface="Meiryo UI" panose="020B0604030504040204" pitchFamily="50" charset="-128"/>
              </a:rPr>
              <a:t>安保情報</a:t>
            </a:r>
          </a:p>
        </p:txBody>
      </p:sp>
      <p:sp>
        <p:nvSpPr>
          <p:cNvPr id="96" name="テキスト ボックス 95">
            <a:extLst>
              <a:ext uri="{FF2B5EF4-FFF2-40B4-BE49-F238E27FC236}">
                <a16:creationId xmlns:a16="http://schemas.microsoft.com/office/drawing/2014/main" id="{85D6EB01-6A08-C97F-54E3-DDA0BC2666B6}"/>
              </a:ext>
            </a:extLst>
          </p:cNvPr>
          <p:cNvSpPr txBox="1">
            <a:spLocks noChangeAspect="1"/>
          </p:cNvSpPr>
          <p:nvPr/>
        </p:nvSpPr>
        <p:spPr>
          <a:xfrm>
            <a:off x="4376298" y="5951866"/>
            <a:ext cx="700938" cy="437912"/>
          </a:xfrm>
          <a:prstGeom prst="rect">
            <a:avLst/>
          </a:prstGeom>
          <a:noFill/>
        </p:spPr>
        <p:txBody>
          <a:bodyPr wrap="square" rtlCol="0">
            <a:spAutoFit/>
          </a:bodyPr>
          <a:lstStyle/>
          <a:p>
            <a:r>
              <a:rPr kumimoji="1" lang="ja-JP" altLang="en-US" sz="600" b="1"/>
              <a:t>・・・・・・・・・・・・・・・・・・・・・・・・</a:t>
            </a:r>
          </a:p>
        </p:txBody>
      </p:sp>
      <p:sp>
        <p:nvSpPr>
          <p:cNvPr id="100" name="四角形: 角を丸くする 99">
            <a:extLst>
              <a:ext uri="{FF2B5EF4-FFF2-40B4-BE49-F238E27FC236}">
                <a16:creationId xmlns:a16="http://schemas.microsoft.com/office/drawing/2014/main" id="{118227F4-9B7C-7E89-CDA2-CDE39CA3495F}"/>
              </a:ext>
            </a:extLst>
          </p:cNvPr>
          <p:cNvSpPr/>
          <p:nvPr/>
        </p:nvSpPr>
        <p:spPr>
          <a:xfrm>
            <a:off x="5293223" y="4687460"/>
            <a:ext cx="3761753" cy="1476000"/>
          </a:xfrm>
          <a:prstGeom prst="roundRect">
            <a:avLst>
              <a:gd name="adj" fmla="val 6560"/>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テキスト ボックス 100">
            <a:extLst>
              <a:ext uri="{FF2B5EF4-FFF2-40B4-BE49-F238E27FC236}">
                <a16:creationId xmlns:a16="http://schemas.microsoft.com/office/drawing/2014/main" id="{EC3E1B3E-D083-9159-7214-3A75A4722794}"/>
              </a:ext>
            </a:extLst>
          </p:cNvPr>
          <p:cNvSpPr txBox="1"/>
          <p:nvPr/>
        </p:nvSpPr>
        <p:spPr>
          <a:xfrm>
            <a:off x="5278378" y="4697599"/>
            <a:ext cx="3761753" cy="1415772"/>
          </a:xfrm>
          <a:prstGeom prst="rect">
            <a:avLst/>
          </a:prstGeom>
          <a:noFill/>
        </p:spPr>
        <p:txBody>
          <a:bodyPr wrap="square" rtlCol="0">
            <a:spAutoFit/>
          </a:bodyPr>
          <a:lstStyle/>
          <a:p>
            <a:r>
              <a:rPr kumimoji="1" lang="ja-JP" altLang="en-US" sz="1600" b="1">
                <a:latin typeface="Meiryo UI" panose="020B0604030504040204" pitchFamily="50" charset="-128"/>
                <a:ea typeface="Meiryo UI" panose="020B0604030504040204" pitchFamily="50" charset="-128"/>
              </a:rPr>
              <a:t> </a:t>
            </a:r>
            <a:r>
              <a:rPr kumimoji="1" lang="en-US" altLang="ja-JP" sz="1600" b="1">
                <a:latin typeface="Meiryo UI" panose="020B0604030504040204" pitchFamily="50" charset="-128"/>
                <a:ea typeface="Meiryo UI" panose="020B0604030504040204" pitchFamily="50" charset="-128"/>
              </a:rPr>
              <a:t>【</a:t>
            </a:r>
            <a:r>
              <a:rPr kumimoji="1" lang="ja-JP" altLang="en-US" sz="1600" b="1">
                <a:latin typeface="Meiryo UI" panose="020B0604030504040204" pitchFamily="50" charset="-128"/>
                <a:ea typeface="Meiryo UI" panose="020B0604030504040204" pitchFamily="50" charset="-128"/>
              </a:rPr>
              <a:t>公益提供</a:t>
            </a:r>
            <a:r>
              <a:rPr kumimoji="1" lang="en-US" altLang="ja-JP" sz="1600" b="1">
                <a:latin typeface="Meiryo UI" panose="020B0604030504040204" pitchFamily="50" charset="-128"/>
                <a:ea typeface="Meiryo UI" panose="020B0604030504040204" pitchFamily="50" charset="-128"/>
              </a:rPr>
              <a:t>】</a:t>
            </a:r>
          </a:p>
          <a:p>
            <a:pPr marL="180975" indent="-180975">
              <a:buFont typeface="Arial" panose="020B0604020202020204" pitchFamily="34" charset="0"/>
              <a:buChar char="•"/>
            </a:pPr>
            <a:r>
              <a:rPr kumimoji="1" lang="ja-JP" altLang="en-US" sz="1400">
                <a:latin typeface="Meiryo UI" panose="020B0604030504040204" pitchFamily="50" charset="-128"/>
                <a:ea typeface="Meiryo UI" panose="020B0604030504040204" pitchFamily="50" charset="-128"/>
              </a:rPr>
              <a:t>（一定の条件の下で）国会各議院等、裁判所（刑訴手続）又は公益上特に必要がある場合</a:t>
            </a:r>
            <a:endParaRPr kumimoji="1" lang="en-US" altLang="ja-JP" sz="1400">
              <a:latin typeface="Meiryo UI" panose="020B0604030504040204" pitchFamily="50" charset="-128"/>
              <a:ea typeface="Meiryo UI" panose="020B0604030504040204" pitchFamily="50" charset="-128"/>
            </a:endParaRPr>
          </a:p>
          <a:p>
            <a:pPr marL="180975" indent="-180975">
              <a:buFont typeface="Arial" panose="020B0604020202020204" pitchFamily="34" charset="0"/>
              <a:buChar char="•"/>
            </a:pPr>
            <a:r>
              <a:rPr kumimoji="1" lang="ja-JP" altLang="en-US" sz="1400">
                <a:latin typeface="Meiryo UI" panose="020B0604030504040204" pitchFamily="50" charset="-128"/>
                <a:ea typeface="Meiryo UI" panose="020B0604030504040204" pitchFamily="50" charset="-128"/>
              </a:rPr>
              <a:t>裁判所（民訴手続）</a:t>
            </a:r>
            <a:endParaRPr kumimoji="1" lang="en-US" altLang="ja-JP" sz="1400">
              <a:latin typeface="Meiryo UI" panose="020B0604030504040204" pitchFamily="50" charset="-128"/>
              <a:ea typeface="Meiryo UI" panose="020B0604030504040204" pitchFamily="50" charset="-128"/>
            </a:endParaRPr>
          </a:p>
          <a:p>
            <a:pPr marL="180975" indent="-180975">
              <a:buFont typeface="Arial" panose="020B0604020202020204" pitchFamily="34" charset="0"/>
              <a:buChar char="•"/>
            </a:pPr>
            <a:r>
              <a:rPr kumimoji="1" lang="ja-JP" altLang="en-US" sz="1400">
                <a:latin typeface="Meiryo UI" panose="020B0604030504040204" pitchFamily="50" charset="-128"/>
                <a:ea typeface="Meiryo UI" panose="020B0604030504040204" pitchFamily="50" charset="-128"/>
              </a:rPr>
              <a:t>情報公開・個人情報保護審査会</a:t>
            </a:r>
            <a:endParaRPr kumimoji="1" lang="en-US" altLang="ja-JP" sz="1400">
              <a:latin typeface="Meiryo UI" panose="020B0604030504040204" pitchFamily="50" charset="-128"/>
              <a:ea typeface="Meiryo UI" panose="020B0604030504040204" pitchFamily="50" charset="-128"/>
            </a:endParaRPr>
          </a:p>
          <a:p>
            <a:pPr marL="180975" indent="-180975">
              <a:buFont typeface="Arial" panose="020B0604020202020204" pitchFamily="34" charset="0"/>
              <a:buChar char="•"/>
            </a:pPr>
            <a:r>
              <a:rPr kumimoji="1" lang="ja-JP" altLang="en-US" sz="1400">
                <a:latin typeface="Meiryo UI" panose="020B0604030504040204" pitchFamily="50" charset="-128"/>
                <a:ea typeface="Meiryo UI" panose="020B0604030504040204" pitchFamily="50" charset="-128"/>
              </a:rPr>
              <a:t>会計検査院情報公開・個人情報保護審査会</a:t>
            </a:r>
            <a:endParaRPr kumimoji="1" lang="en-US" altLang="ja-JP" sz="1400">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07431172-9EFE-DAEF-2ECE-944FE1076E1E}"/>
              </a:ext>
            </a:extLst>
          </p:cNvPr>
          <p:cNvSpPr txBox="1"/>
          <p:nvPr/>
        </p:nvSpPr>
        <p:spPr>
          <a:xfrm>
            <a:off x="5280263" y="3618265"/>
            <a:ext cx="1846416" cy="954107"/>
          </a:xfrm>
          <a:prstGeom prst="rect">
            <a:avLst/>
          </a:prstGeom>
          <a:noFill/>
        </p:spPr>
        <p:txBody>
          <a:bodyPr wrap="square" rtlCol="0">
            <a:spAutoFit/>
          </a:bodyPr>
          <a:lstStyle/>
          <a:p>
            <a:pPr marL="285750" indent="-285750">
              <a:buFont typeface="Wingdings" panose="05000000000000000000" pitchFamily="2" charset="2"/>
              <a:buChar char="ü"/>
            </a:pPr>
            <a:r>
              <a:rPr kumimoji="1" lang="ja-JP" altLang="en-US" sz="1400">
                <a:latin typeface="Meiryo UI" panose="020B0604030504040204" pitchFamily="50" charset="-128"/>
                <a:ea typeface="Meiryo UI" panose="020B0604030504040204" pitchFamily="50" charset="-128"/>
              </a:rPr>
              <a:t>保護措置に係る事前協議（職員の適性評価取得状況の確認を含む）</a:t>
            </a:r>
            <a:endParaRPr kumimoji="1" lang="en-US" altLang="ja-JP" sz="1400">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B7F52D22-29DE-0FA6-54F4-3CE62D213EBF}"/>
              </a:ext>
            </a:extLst>
          </p:cNvPr>
          <p:cNvSpPr txBox="1"/>
          <p:nvPr/>
        </p:nvSpPr>
        <p:spPr>
          <a:xfrm>
            <a:off x="7233576" y="3618265"/>
            <a:ext cx="1862799" cy="738664"/>
          </a:xfrm>
          <a:prstGeom prst="rect">
            <a:avLst/>
          </a:prstGeom>
          <a:noFill/>
        </p:spPr>
        <p:txBody>
          <a:bodyPr wrap="square" rtlCol="0">
            <a:spAutoFit/>
          </a:bodyPr>
          <a:lstStyle/>
          <a:p>
            <a:pPr marL="285750" indent="-285750">
              <a:buFont typeface="Wingdings" panose="05000000000000000000" pitchFamily="2" charset="2"/>
              <a:buChar char="ü"/>
            </a:pPr>
            <a:r>
              <a:rPr kumimoji="1" lang="ja-JP" altLang="en-US" sz="1400">
                <a:latin typeface="Meiryo UI" panose="020B0604030504040204" pitchFamily="50" charset="-128"/>
                <a:ea typeface="Meiryo UI" panose="020B0604030504040204" pitchFamily="50" charset="-128"/>
              </a:rPr>
              <a:t>適合事業者認定</a:t>
            </a:r>
            <a:endParaRPr kumimoji="1" lang="en-US" altLang="ja-JP" sz="140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ü"/>
            </a:pPr>
            <a:r>
              <a:rPr kumimoji="1" lang="ja-JP" altLang="en-US" sz="1400">
                <a:latin typeface="Meiryo UI" panose="020B0604030504040204" pitchFamily="50" charset="-128"/>
                <a:ea typeface="Meiryo UI" panose="020B0604030504040204" pitchFamily="50" charset="-128"/>
              </a:rPr>
              <a:t>契約</a:t>
            </a:r>
            <a:endParaRPr kumimoji="1" lang="en-US" altLang="ja-JP" sz="140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ü"/>
            </a:pPr>
            <a:r>
              <a:rPr kumimoji="1" lang="ja-JP" altLang="en-US" sz="1400">
                <a:latin typeface="Meiryo UI" panose="020B0604030504040204" pitchFamily="50" charset="-128"/>
                <a:ea typeface="Meiryo UI" panose="020B0604030504040204" pitchFamily="50" charset="-128"/>
              </a:rPr>
              <a:t>従業者の適性評価</a:t>
            </a:r>
            <a:endParaRPr kumimoji="1" lang="en-US" altLang="ja-JP" sz="140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13763FEA-9FA8-67F4-B9A0-31CD6CDC6158}"/>
              </a:ext>
            </a:extLst>
          </p:cNvPr>
          <p:cNvSpPr txBox="1"/>
          <p:nvPr/>
        </p:nvSpPr>
        <p:spPr>
          <a:xfrm>
            <a:off x="1019158" y="1442065"/>
            <a:ext cx="711379" cy="338554"/>
          </a:xfrm>
          <a:prstGeom prst="rect">
            <a:avLst/>
          </a:prstGeom>
          <a:noFill/>
        </p:spPr>
        <p:txBody>
          <a:bodyPr wrap="square" lIns="36000" rIns="36000" rtlCol="0">
            <a:spAutoFit/>
          </a:bodyPr>
          <a:lstStyle/>
          <a:p>
            <a:r>
              <a:rPr kumimoji="1" lang="ja-JP" altLang="en-US" sz="1600" b="1" dirty="0">
                <a:latin typeface="Meiryo UI" panose="020B0604030504040204" pitchFamily="50" charset="-128"/>
                <a:ea typeface="Meiryo UI" panose="020B0604030504040204" pitchFamily="50" charset="-128"/>
              </a:rPr>
              <a:t>　</a:t>
            </a:r>
            <a:r>
              <a:rPr kumimoji="1" lang="en-US" altLang="ja-JP" sz="1600" b="1" dirty="0">
                <a:latin typeface="Meiryo UI" panose="020B0604030504040204" pitchFamily="50" charset="-128"/>
                <a:ea typeface="Meiryo UI" panose="020B0604030504040204" pitchFamily="50" charset="-128"/>
              </a:rPr>
              <a:t>A</a:t>
            </a:r>
            <a:r>
              <a:rPr kumimoji="1" lang="ja-JP" altLang="en-US" sz="1600" b="1" dirty="0">
                <a:latin typeface="Meiryo UI" panose="020B0604030504040204" pitchFamily="50" charset="-128"/>
                <a:ea typeface="Meiryo UI" panose="020B0604030504040204" pitchFamily="50" charset="-128"/>
              </a:rPr>
              <a:t>省</a:t>
            </a:r>
            <a:endParaRPr kumimoji="1" lang="en-US" altLang="ja-JP" sz="1600" b="1" dirty="0">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05A73009-2074-B355-F969-CFBC1F11E334}"/>
              </a:ext>
            </a:extLst>
          </p:cNvPr>
          <p:cNvSpPr txBox="1"/>
          <p:nvPr/>
        </p:nvSpPr>
        <p:spPr>
          <a:xfrm>
            <a:off x="932722" y="3350715"/>
            <a:ext cx="2068789" cy="584775"/>
          </a:xfrm>
          <a:prstGeom prst="rect">
            <a:avLst/>
          </a:prstGeom>
          <a:noFill/>
        </p:spPr>
        <p:txBody>
          <a:bodyPr wrap="square" rtlCol="0">
            <a:spAutoFit/>
          </a:bodyPr>
          <a:lstStyle/>
          <a:p>
            <a:pPr algn="ctr"/>
            <a:r>
              <a:rPr kumimoji="1" lang="ja-JP" altLang="en-US" sz="1600" b="1">
                <a:latin typeface="Meiryo UI" panose="020B0604030504040204" pitchFamily="50" charset="-128"/>
                <a:ea typeface="Meiryo UI" panose="020B0604030504040204" pitchFamily="50" charset="-128"/>
              </a:rPr>
              <a:t>重要経済安保情報を取り扱う執務室等</a:t>
            </a:r>
          </a:p>
        </p:txBody>
      </p:sp>
      <p:sp>
        <p:nvSpPr>
          <p:cNvPr id="3" name="テキスト ボックス 2">
            <a:extLst>
              <a:ext uri="{FF2B5EF4-FFF2-40B4-BE49-F238E27FC236}">
                <a16:creationId xmlns:a16="http://schemas.microsoft.com/office/drawing/2014/main" id="{26CB5EDB-AFAA-5C3F-58AB-0F1F5FC79D84}"/>
              </a:ext>
            </a:extLst>
          </p:cNvPr>
          <p:cNvSpPr txBox="1"/>
          <p:nvPr/>
        </p:nvSpPr>
        <p:spPr>
          <a:xfrm>
            <a:off x="1140237" y="1905066"/>
            <a:ext cx="1034775" cy="338554"/>
          </a:xfrm>
          <a:prstGeom prst="rect">
            <a:avLst/>
          </a:prstGeom>
          <a:solidFill>
            <a:srgbClr val="FFFF00"/>
          </a:solidFill>
          <a:ln>
            <a:solidFill>
              <a:srgbClr val="C00000"/>
            </a:solidFill>
          </a:ln>
        </p:spPr>
        <p:txBody>
          <a:bodyPr wrap="square" rtlCol="0">
            <a:spAutoFit/>
          </a:bodyPr>
          <a:lstStyle/>
          <a:p>
            <a:pPr algn="ctr"/>
            <a:r>
              <a:rPr kumimoji="1" lang="ja-JP" altLang="en-US" sz="1600" b="1">
                <a:solidFill>
                  <a:srgbClr val="C00000"/>
                </a:solidFill>
                <a:latin typeface="Meiryo UI" panose="020B0604030504040204" pitchFamily="50" charset="-128"/>
                <a:ea typeface="Meiryo UI" panose="020B0604030504040204" pitchFamily="50" charset="-128"/>
              </a:rPr>
              <a:t>情報指定</a:t>
            </a:r>
            <a:endParaRPr kumimoji="1" lang="en-US" altLang="ja-JP" sz="160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BB1CCF45-A613-257F-4EED-DA61D40FCC50}"/>
              </a:ext>
            </a:extLst>
          </p:cNvPr>
          <p:cNvSpPr txBox="1"/>
          <p:nvPr/>
        </p:nvSpPr>
        <p:spPr>
          <a:xfrm>
            <a:off x="2677878" y="2821144"/>
            <a:ext cx="1403217" cy="338554"/>
          </a:xfrm>
          <a:prstGeom prst="rect">
            <a:avLst/>
          </a:prstGeom>
          <a:solidFill>
            <a:srgbClr val="FFFF00"/>
          </a:solidFill>
          <a:ln>
            <a:solidFill>
              <a:srgbClr val="C00000"/>
            </a:solidFill>
          </a:ln>
        </p:spPr>
        <p:txBody>
          <a:bodyPr wrap="square" rtlCol="0">
            <a:spAutoFit/>
          </a:bodyPr>
          <a:lstStyle/>
          <a:p>
            <a:pPr algn="ctr"/>
            <a:r>
              <a:rPr kumimoji="1" lang="ja-JP" altLang="en-US" sz="1600" b="1">
                <a:solidFill>
                  <a:srgbClr val="C00000"/>
                </a:solidFill>
                <a:latin typeface="Meiryo UI" panose="020B0604030504040204" pitchFamily="50" charset="-128"/>
                <a:ea typeface="Meiryo UI" panose="020B0604030504040204" pitchFamily="50" charset="-128"/>
              </a:rPr>
              <a:t>取扱者の制限</a:t>
            </a:r>
            <a:endParaRPr kumimoji="1" lang="en-US" altLang="ja-JP" sz="160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E75BECAF-9648-78A7-1283-D9AA4D4B2179}"/>
              </a:ext>
            </a:extLst>
          </p:cNvPr>
          <p:cNvSpPr txBox="1"/>
          <p:nvPr/>
        </p:nvSpPr>
        <p:spPr>
          <a:xfrm>
            <a:off x="3137081" y="3436779"/>
            <a:ext cx="1848630" cy="769441"/>
          </a:xfrm>
          <a:prstGeom prst="rect">
            <a:avLst/>
          </a:prstGeom>
          <a:solidFill>
            <a:srgbClr val="FFFF00"/>
          </a:solidFill>
          <a:ln>
            <a:solidFill>
              <a:srgbClr val="C00000"/>
            </a:solidFill>
          </a:ln>
        </p:spPr>
        <p:txBody>
          <a:bodyPr wrap="square" rtlCol="0">
            <a:spAutoFit/>
          </a:bodyPr>
          <a:lstStyle/>
          <a:p>
            <a:pPr algn="ctr"/>
            <a:r>
              <a:rPr kumimoji="1" lang="ja-JP" altLang="en-US" sz="1600" b="1">
                <a:solidFill>
                  <a:srgbClr val="C00000"/>
                </a:solidFill>
                <a:latin typeface="Meiryo UI" panose="020B0604030504040204" pitchFamily="50" charset="-128"/>
                <a:ea typeface="Meiryo UI" panose="020B0604030504040204" pitchFamily="50" charset="-128"/>
              </a:rPr>
              <a:t>環境整備</a:t>
            </a:r>
          </a:p>
          <a:p>
            <a:pPr algn="just"/>
            <a:r>
              <a:rPr kumimoji="1" lang="ja-JP" altLang="en-US" sz="1400">
                <a:latin typeface="Meiryo UI" panose="020B0604030504040204" pitchFamily="50" charset="-128"/>
                <a:ea typeface="Meiryo UI" panose="020B0604030504040204" pitchFamily="50" charset="-128"/>
              </a:rPr>
              <a:t>紛失、窃視、盗聴、盗難の防止</a:t>
            </a:r>
            <a:endParaRPr kumimoji="1" lang="en-US" altLang="ja-JP" sz="1400">
              <a:latin typeface="Meiryo UI" panose="020B0604030504040204" pitchFamily="50" charset="-128"/>
              <a:ea typeface="Meiryo UI" panose="020B0604030504040204" pitchFamily="50" charset="-128"/>
            </a:endParaRPr>
          </a:p>
        </p:txBody>
      </p:sp>
      <p:sp>
        <p:nvSpPr>
          <p:cNvPr id="21" name="正方形/長方形 20">
            <a:extLst>
              <a:ext uri="{FF2B5EF4-FFF2-40B4-BE49-F238E27FC236}">
                <a16:creationId xmlns:a16="http://schemas.microsoft.com/office/drawing/2014/main" id="{2916EAF1-CC4D-01FD-3EE1-632824432606}"/>
              </a:ext>
            </a:extLst>
          </p:cNvPr>
          <p:cNvSpPr/>
          <p:nvPr/>
        </p:nvSpPr>
        <p:spPr>
          <a:xfrm>
            <a:off x="41964" y="1410278"/>
            <a:ext cx="939778" cy="1966187"/>
          </a:xfrm>
          <a:prstGeom prst="rect">
            <a:avLst/>
          </a:prstGeom>
          <a:noFill/>
          <a:ln w="9525">
            <a:solidFill>
              <a:schemeClr val="bg1">
                <a:lumMod val="50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C978FFAC-61B6-C7AB-D07C-D9F85D0C99C9}"/>
              </a:ext>
            </a:extLst>
          </p:cNvPr>
          <p:cNvSpPr txBox="1"/>
          <p:nvPr/>
        </p:nvSpPr>
        <p:spPr>
          <a:xfrm>
            <a:off x="1772923" y="5580968"/>
            <a:ext cx="1903727" cy="738664"/>
          </a:xfrm>
          <a:prstGeom prst="rect">
            <a:avLst/>
          </a:prstGeom>
          <a:noFill/>
        </p:spPr>
        <p:txBody>
          <a:bodyPr wrap="square" rtlCol="0">
            <a:spAutoFit/>
          </a:bodyPr>
          <a:lstStyle/>
          <a:p>
            <a:r>
              <a:rPr kumimoji="1" lang="ja-JP" altLang="en-US" sz="1400">
                <a:latin typeface="Meiryo UI" panose="020B0604030504040204" pitchFamily="50" charset="-128"/>
                <a:ea typeface="Meiryo UI" panose="020B0604030504040204" pitchFamily="50" charset="-128"/>
              </a:rPr>
              <a:t>→ 行政文書として保存期間満了まで適切に保存（物件を除く。）。</a:t>
            </a:r>
          </a:p>
        </p:txBody>
      </p:sp>
      <p:sp>
        <p:nvSpPr>
          <p:cNvPr id="98" name="矢印: 下カーブ 97">
            <a:extLst>
              <a:ext uri="{FF2B5EF4-FFF2-40B4-BE49-F238E27FC236}">
                <a16:creationId xmlns:a16="http://schemas.microsoft.com/office/drawing/2014/main" id="{13C31FE5-ABAF-C7EB-20BA-94CD417726FE}"/>
              </a:ext>
            </a:extLst>
          </p:cNvPr>
          <p:cNvSpPr/>
          <p:nvPr/>
        </p:nvSpPr>
        <p:spPr>
          <a:xfrm>
            <a:off x="2290671" y="1425397"/>
            <a:ext cx="5578362" cy="887661"/>
          </a:xfrm>
          <a:prstGeom prst="curvedDownArrow">
            <a:avLst>
              <a:gd name="adj1" fmla="val 20745"/>
              <a:gd name="adj2" fmla="val 42429"/>
              <a:gd name="adj3" fmla="val 18562"/>
            </a:avLst>
          </a:prstGeom>
          <a:solidFill>
            <a:schemeClr val="accent1">
              <a:alpha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7" name="矢印: 下カーブ 96">
            <a:extLst>
              <a:ext uri="{FF2B5EF4-FFF2-40B4-BE49-F238E27FC236}">
                <a16:creationId xmlns:a16="http://schemas.microsoft.com/office/drawing/2014/main" id="{C6AB7F43-B06C-2B5F-DC45-B0ED556C0C8C}"/>
              </a:ext>
            </a:extLst>
          </p:cNvPr>
          <p:cNvSpPr/>
          <p:nvPr/>
        </p:nvSpPr>
        <p:spPr>
          <a:xfrm>
            <a:off x="2319247" y="1577162"/>
            <a:ext cx="3507061" cy="730428"/>
          </a:xfrm>
          <a:prstGeom prst="curvedDownArrow">
            <a:avLst/>
          </a:prstGeom>
          <a:solidFill>
            <a:schemeClr val="accent1">
              <a:alpha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4" name="正方形/長方形 33">
            <a:extLst>
              <a:ext uri="{FF2B5EF4-FFF2-40B4-BE49-F238E27FC236}">
                <a16:creationId xmlns:a16="http://schemas.microsoft.com/office/drawing/2014/main" id="{6A8978C4-14A9-AD5F-2525-555B15FB59F6}"/>
              </a:ext>
            </a:extLst>
          </p:cNvPr>
          <p:cNvSpPr/>
          <p:nvPr/>
        </p:nvSpPr>
        <p:spPr>
          <a:xfrm>
            <a:off x="82847" y="6527874"/>
            <a:ext cx="8912506" cy="288000"/>
          </a:xfrm>
          <a:prstGeom prst="rect">
            <a:avLst/>
          </a:prstGeom>
          <a:noFill/>
          <a:ln w="12700" cap="flat" cmpd="sng" algn="ctr">
            <a:solidFill>
              <a:srgbClr val="0070C0"/>
            </a:solidFill>
            <a:prstDash val="solid"/>
            <a:miter lim="800000"/>
          </a:ln>
          <a:effectLst/>
        </p:spPr>
        <p:txBody>
          <a:bodyPr tIns="0" bIns="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　</a:t>
            </a:r>
            <a:endParaRPr kumimoji="1" lang="en-US" altLang="ja-JP" sz="18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6" name="正方形/長方形 35">
            <a:extLst>
              <a:ext uri="{FF2B5EF4-FFF2-40B4-BE49-F238E27FC236}">
                <a16:creationId xmlns:a16="http://schemas.microsoft.com/office/drawing/2014/main" id="{E0BAF60A-ACBB-97B9-56E0-180C9C488C19}"/>
              </a:ext>
            </a:extLst>
          </p:cNvPr>
          <p:cNvSpPr/>
          <p:nvPr/>
        </p:nvSpPr>
        <p:spPr>
          <a:xfrm>
            <a:off x="100074" y="413907"/>
            <a:ext cx="8912506" cy="936000"/>
          </a:xfrm>
          <a:prstGeom prst="rect">
            <a:avLst/>
          </a:prstGeom>
          <a:noFill/>
          <a:ln>
            <a:solidFill>
              <a:srgbClr val="0070C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55" name="テキスト ボックス 54">
            <a:extLst>
              <a:ext uri="{FF2B5EF4-FFF2-40B4-BE49-F238E27FC236}">
                <a16:creationId xmlns:a16="http://schemas.microsoft.com/office/drawing/2014/main" id="{06B3FD07-A256-B18A-1BC1-96CC71BFAB48}"/>
              </a:ext>
            </a:extLst>
          </p:cNvPr>
          <p:cNvSpPr txBox="1"/>
          <p:nvPr/>
        </p:nvSpPr>
        <p:spPr>
          <a:xfrm>
            <a:off x="2014766" y="5040919"/>
            <a:ext cx="2052000" cy="252000"/>
          </a:xfrm>
          <a:prstGeom prst="rect">
            <a:avLst/>
          </a:prstGeom>
          <a:solidFill>
            <a:schemeClr val="bg1"/>
          </a:solidFill>
          <a:ln>
            <a:solidFill>
              <a:schemeClr val="accent1"/>
            </a:solidFill>
          </a:ln>
        </p:spPr>
        <p:txBody>
          <a:bodyPr wrap="square" rtlCol="0" anchor="ctr" anchorCtr="1">
            <a:spAutoFit/>
          </a:bodyPr>
          <a:lstStyle/>
          <a:p>
            <a:pPr algn="ctr"/>
            <a:r>
              <a:rPr kumimoji="1" lang="ja-JP" altLang="en-US" sz="1400">
                <a:latin typeface="Meiryo UI" panose="020B0604030504040204" pitchFamily="50" charset="-128"/>
                <a:ea typeface="Meiryo UI" panose="020B0604030504040204" pitchFamily="50" charset="-128"/>
              </a:rPr>
              <a:t>期間の経過、状況の変化</a:t>
            </a:r>
          </a:p>
        </p:txBody>
      </p:sp>
      <p:sp>
        <p:nvSpPr>
          <p:cNvPr id="57" name="テキスト ボックス 56">
            <a:extLst>
              <a:ext uri="{FF2B5EF4-FFF2-40B4-BE49-F238E27FC236}">
                <a16:creationId xmlns:a16="http://schemas.microsoft.com/office/drawing/2014/main" id="{5A6CEEB7-DDE2-9124-29A5-B28D828F3261}"/>
              </a:ext>
            </a:extLst>
          </p:cNvPr>
          <p:cNvSpPr txBox="1"/>
          <p:nvPr/>
        </p:nvSpPr>
        <p:spPr>
          <a:xfrm>
            <a:off x="4834628" y="1410806"/>
            <a:ext cx="1067153" cy="307777"/>
          </a:xfrm>
          <a:prstGeom prst="rect">
            <a:avLst/>
          </a:prstGeom>
          <a:noFill/>
        </p:spPr>
        <p:txBody>
          <a:bodyPr wrap="square" rtlCol="0">
            <a:spAutoFit/>
          </a:bodyPr>
          <a:lstStyle/>
          <a:p>
            <a:r>
              <a:rPr kumimoji="1" lang="ja-JP" altLang="en-US" sz="1400" b="1">
                <a:latin typeface="Meiryo UI" panose="020B0604030504040204" pitchFamily="50" charset="-128"/>
                <a:ea typeface="Meiryo UI" panose="020B0604030504040204" pitchFamily="50" charset="-128"/>
              </a:rPr>
              <a:t>提供</a:t>
            </a:r>
          </a:p>
        </p:txBody>
      </p:sp>
      <p:sp>
        <p:nvSpPr>
          <p:cNvPr id="4" name="スライド番号プレースホルダー 3">
            <a:extLst>
              <a:ext uri="{FF2B5EF4-FFF2-40B4-BE49-F238E27FC236}">
                <a16:creationId xmlns:a16="http://schemas.microsoft.com/office/drawing/2014/main" id="{CA7A01C0-2E10-DE9B-9B55-869E1DC0916A}"/>
              </a:ext>
            </a:extLst>
          </p:cNvPr>
          <p:cNvSpPr>
            <a:spLocks noGrp="1"/>
          </p:cNvSpPr>
          <p:nvPr>
            <p:ph type="sldNum" sz="quarter" idx="12"/>
          </p:nvPr>
        </p:nvSpPr>
        <p:spPr>
          <a:xfrm>
            <a:off x="7059622" y="6473879"/>
            <a:ext cx="2057400" cy="365125"/>
          </a:xfrm>
        </p:spPr>
        <p:txBody>
          <a:bodyPr/>
          <a:lstStyle/>
          <a:p>
            <a:fld id="{ED68E87A-1C08-4DEB-996E-5B06F9158F82}" type="slidenum">
              <a:rPr kumimoji="1" lang="ja-JP" altLang="en-US" smtClean="0">
                <a:latin typeface="Meiryo UI" panose="020B0604030504040204" pitchFamily="50" charset="-128"/>
                <a:ea typeface="Meiryo UI" panose="020B0604030504040204" pitchFamily="50" charset="-128"/>
              </a:rPr>
              <a:t>19</a:t>
            </a:fld>
            <a:endParaRPr kumimoji="1" lang="ja-JP" altLang="en-US" dirty="0">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E0738470-7703-A7CD-24F8-27592333FDA7}"/>
              </a:ext>
            </a:extLst>
          </p:cNvPr>
          <p:cNvSpPr txBox="1"/>
          <p:nvPr/>
        </p:nvSpPr>
        <p:spPr>
          <a:xfrm rot="20147077">
            <a:off x="3024479" y="2606387"/>
            <a:ext cx="3016564" cy="1107996"/>
          </a:xfrm>
          <a:prstGeom prst="rect">
            <a:avLst/>
          </a:prstGeom>
          <a:solidFill>
            <a:schemeClr val="lt1">
              <a:alpha val="6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6600" dirty="0">
                <a:solidFill>
                  <a:srgbClr val="FF0000"/>
                </a:solidFill>
                <a:latin typeface="Meiryo UI" panose="020B0604030504040204" pitchFamily="50" charset="-128"/>
                <a:ea typeface="Meiryo UI" panose="020B0604030504040204" pitchFamily="50" charset="-128"/>
              </a:rPr>
              <a:t>サンプル</a:t>
            </a:r>
          </a:p>
        </p:txBody>
      </p:sp>
    </p:spTree>
    <p:extLst>
      <p:ext uri="{BB962C8B-B14F-4D97-AF65-F5344CB8AC3E}">
        <p14:creationId xmlns:p14="http://schemas.microsoft.com/office/powerpoint/2010/main" val="2902329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1BF7A349-AD21-3673-4AE4-4FB9ED7F02E3}"/>
              </a:ext>
            </a:extLst>
          </p:cNvPr>
          <p:cNvSpPr>
            <a:spLocks noGrp="1"/>
          </p:cNvSpPr>
          <p:nvPr>
            <p:ph idx="1"/>
          </p:nvPr>
        </p:nvSpPr>
        <p:spPr>
          <a:xfrm>
            <a:off x="628650" y="1270704"/>
            <a:ext cx="7886700" cy="5085647"/>
          </a:xfrm>
        </p:spPr>
        <p:txBody>
          <a:bodyPr anchor="ctr" anchorCtr="1">
            <a:noAutofit/>
          </a:bodyPr>
          <a:lstStyle/>
          <a:p>
            <a:pPr marL="0" indent="0" algn="ctr">
              <a:buNone/>
            </a:pPr>
            <a:r>
              <a:rPr lang="ja-JP" altLang="en-US" sz="4000">
                <a:latin typeface="Meiryo UI" panose="020B0604030504040204" pitchFamily="50" charset="-128"/>
                <a:ea typeface="Meiryo UI" panose="020B0604030504040204" pitchFamily="50" charset="-128"/>
              </a:rPr>
              <a:t>セキュリティ・クリアランス制度及び</a:t>
            </a:r>
            <a:endParaRPr lang="en-US" altLang="ja-JP" sz="4000">
              <a:latin typeface="Meiryo UI" panose="020B0604030504040204" pitchFamily="50" charset="-128"/>
              <a:ea typeface="Meiryo UI" panose="020B0604030504040204" pitchFamily="50" charset="-128"/>
            </a:endParaRPr>
          </a:p>
          <a:p>
            <a:pPr marL="0" indent="0" algn="ctr">
              <a:buNone/>
            </a:pPr>
            <a:r>
              <a:rPr lang="ja-JP" altLang="en-US" sz="4000">
                <a:latin typeface="Meiryo UI" panose="020B0604030504040204" pitchFamily="50" charset="-128"/>
                <a:ea typeface="Meiryo UI" panose="020B0604030504040204" pitchFamily="50" charset="-128"/>
              </a:rPr>
              <a:t>重要経済安保情報保護活用法</a:t>
            </a:r>
            <a:endParaRPr lang="en-US" altLang="ja-JP" sz="4000">
              <a:latin typeface="Meiryo UI" panose="020B0604030504040204" pitchFamily="50" charset="-128"/>
              <a:ea typeface="Meiryo UI" panose="020B0604030504040204" pitchFamily="50" charset="-128"/>
            </a:endParaRPr>
          </a:p>
          <a:p>
            <a:pPr marL="0" indent="0" algn="ctr">
              <a:buNone/>
            </a:pPr>
            <a:r>
              <a:rPr lang="ja-JP" altLang="en-US" sz="4000">
                <a:latin typeface="Meiryo UI" panose="020B0604030504040204" pitchFamily="50" charset="-128"/>
                <a:ea typeface="Meiryo UI" panose="020B0604030504040204" pitchFamily="50" charset="-128"/>
              </a:rPr>
              <a:t>概要</a:t>
            </a:r>
            <a:endParaRPr lang="en-US" altLang="ja-JP" sz="4000">
              <a:latin typeface="Meiryo UI" panose="020B0604030504040204" pitchFamily="50" charset="-128"/>
              <a:ea typeface="Meiryo UI" panose="020B0604030504040204" pitchFamily="50" charset="-128"/>
            </a:endParaRPr>
          </a:p>
          <a:p>
            <a:pPr marL="0" marR="0" lvl="0" indent="0" algn="ctr" defTabSz="422041" rtl="0" eaLnBrk="1" fontAlgn="auto" latinLnBrk="0" hangingPunct="1">
              <a:lnSpc>
                <a:spcPts val="1939"/>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情報保全と「セキュリティ・クリアランス」</a:t>
            </a:r>
          </a:p>
          <a:p>
            <a:pPr marL="895350" indent="-533400">
              <a:buFont typeface="Wingdings" panose="05000000000000000000" pitchFamily="2" charset="2"/>
              <a:buChar char="l"/>
            </a:pPr>
            <a:r>
              <a:rPr lang="ja-JP" altLang="en-US" sz="2000">
                <a:latin typeface="Meiryo UI" panose="020B0604030504040204" pitchFamily="50" charset="-128"/>
                <a:ea typeface="Meiryo UI" panose="020B0604030504040204" pitchFamily="50" charset="-128"/>
              </a:rPr>
              <a:t>情報保全と「セキュリティ・クリアランス」</a:t>
            </a:r>
            <a:endParaRPr lang="en-US" altLang="ja-JP" sz="4800">
              <a:latin typeface="Meiryo UI" panose="020B0604030504040204" pitchFamily="50" charset="-128"/>
              <a:ea typeface="Meiryo UI" panose="020B0604030504040204" pitchFamily="50" charset="-128"/>
            </a:endParaRPr>
          </a:p>
          <a:p>
            <a:pPr marL="895350" indent="-533400">
              <a:buFont typeface="Wingdings" panose="05000000000000000000" pitchFamily="2" charset="2"/>
              <a:buChar char="l"/>
            </a:pPr>
            <a:r>
              <a:rPr lang="ja-JP" altLang="en-US" sz="2000">
                <a:latin typeface="Meiryo UI" panose="020B0604030504040204" pitchFamily="50" charset="-128"/>
                <a:ea typeface="Meiryo UI" panose="020B0604030504040204" pitchFamily="50" charset="-128"/>
              </a:rPr>
              <a:t>重要経済安保情報保護活用法の概要</a:t>
            </a:r>
            <a:endParaRPr lang="en-US" altLang="ja-JP" sz="2000">
              <a:latin typeface="Meiryo UI" panose="020B0604030504040204" pitchFamily="50" charset="-128"/>
              <a:ea typeface="Meiryo UI" panose="020B0604030504040204" pitchFamily="50" charset="-128"/>
            </a:endParaRPr>
          </a:p>
          <a:p>
            <a:pPr marL="895350" indent="-533400">
              <a:buFont typeface="Wingdings" panose="05000000000000000000" pitchFamily="2" charset="2"/>
              <a:buChar char="l"/>
            </a:pPr>
            <a:r>
              <a:rPr lang="ja-JP" altLang="en-US" sz="2000">
                <a:latin typeface="Meiryo UI" panose="020B0604030504040204" pitchFamily="50" charset="-128"/>
                <a:ea typeface="Meiryo UI" panose="020B0604030504040204" pitchFamily="50" charset="-128"/>
              </a:rPr>
              <a:t>経済安全保障分野の「セキュリティ・クリアランス」制度の必要性</a:t>
            </a:r>
          </a:p>
        </p:txBody>
      </p:sp>
      <p:sp>
        <p:nvSpPr>
          <p:cNvPr id="4" name="スライド番号プレースホルダー 3">
            <a:extLst>
              <a:ext uri="{FF2B5EF4-FFF2-40B4-BE49-F238E27FC236}">
                <a16:creationId xmlns:a16="http://schemas.microsoft.com/office/drawing/2014/main" id="{3770BE17-D382-A171-4C92-CE81EB2DFADF}"/>
              </a:ext>
            </a:extLst>
          </p:cNvPr>
          <p:cNvSpPr>
            <a:spLocks noGrp="1"/>
          </p:cNvSpPr>
          <p:nvPr>
            <p:ph type="sldNum" sz="quarter" idx="12"/>
          </p:nvPr>
        </p:nvSpPr>
        <p:spPr>
          <a:xfrm>
            <a:off x="7059622" y="6473879"/>
            <a:ext cx="2057400" cy="365125"/>
          </a:xfrm>
        </p:spPr>
        <p:txBody>
          <a:bodyPr/>
          <a:lstStyle/>
          <a:p>
            <a:fld id="{ED68E87A-1C08-4DEB-996E-5B06F9158F82}" type="slidenum">
              <a:rPr kumimoji="1" lang="ja-JP" altLang="en-US" smtClean="0">
                <a:latin typeface="Meiryo UI" panose="020B0604030504040204" pitchFamily="50" charset="-128"/>
                <a:ea typeface="Meiryo UI" panose="020B0604030504040204" pitchFamily="50" charset="-128"/>
              </a:rPr>
              <a:t>2</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873066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吹き出し: 角を丸めた四角形 14">
            <a:extLst>
              <a:ext uri="{FF2B5EF4-FFF2-40B4-BE49-F238E27FC236}">
                <a16:creationId xmlns:a16="http://schemas.microsoft.com/office/drawing/2014/main" id="{21F5CEBD-794B-C943-675F-7CDB14433858}"/>
              </a:ext>
            </a:extLst>
          </p:cNvPr>
          <p:cNvSpPr/>
          <p:nvPr/>
        </p:nvSpPr>
        <p:spPr>
          <a:xfrm>
            <a:off x="1845245" y="2181642"/>
            <a:ext cx="1078610" cy="760118"/>
          </a:xfrm>
          <a:prstGeom prst="wedgeRoundRectCallout">
            <a:avLst>
              <a:gd name="adj1" fmla="val -82539"/>
              <a:gd name="adj2" fmla="val -76799"/>
              <a:gd name="adj3" fmla="val 16667"/>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6" name="グラフィックス 35" descr="エレベーター 単色塗りつぶし">
            <a:extLst>
              <a:ext uri="{FF2B5EF4-FFF2-40B4-BE49-F238E27FC236}">
                <a16:creationId xmlns:a16="http://schemas.microsoft.com/office/drawing/2014/main" id="{15485520-0C76-BC3F-C3E9-6B8890536D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59685" y="1820424"/>
            <a:ext cx="435777" cy="435777"/>
          </a:xfrm>
          <a:prstGeom prst="rect">
            <a:avLst/>
          </a:prstGeom>
        </p:spPr>
      </p:pic>
      <p:sp>
        <p:nvSpPr>
          <p:cNvPr id="42" name="正方形/長方形 41">
            <a:extLst>
              <a:ext uri="{FF2B5EF4-FFF2-40B4-BE49-F238E27FC236}">
                <a16:creationId xmlns:a16="http://schemas.microsoft.com/office/drawing/2014/main" id="{92BC1D9C-3EFA-48CF-CA9E-656F12188C22}"/>
              </a:ext>
            </a:extLst>
          </p:cNvPr>
          <p:cNvSpPr/>
          <p:nvPr/>
        </p:nvSpPr>
        <p:spPr>
          <a:xfrm>
            <a:off x="3211032" y="3927874"/>
            <a:ext cx="5832000" cy="2844000"/>
          </a:xfrm>
          <a:prstGeom prst="rect">
            <a:avLst/>
          </a:prstGeom>
          <a:noFill/>
          <a:ln>
            <a:solidFill>
              <a:schemeClr val="accent1"/>
            </a:solidFill>
          </a:ln>
        </p:spPr>
        <p:txBody>
          <a:bodyPr wrap="square" tIns="108000" bIns="108000">
            <a:spAutoFit/>
          </a:bodyPr>
          <a:lstStyle/>
          <a:p>
            <a:pPr>
              <a:spcBef>
                <a:spcPts val="600"/>
              </a:spcBef>
            </a:pPr>
            <a:r>
              <a:rPr kumimoji="1" lang="ja-JP" altLang="en-US" sz="1600" b="1">
                <a:latin typeface="Meiryo UI" panose="020B0604030504040204" pitchFamily="50" charset="-128"/>
                <a:ea typeface="Meiryo UI" panose="020B0604030504040204" pitchFamily="50" charset="-128"/>
              </a:rPr>
              <a:t>天井、壁、床</a:t>
            </a:r>
            <a:r>
              <a:rPr kumimoji="1" lang="ja-JP" altLang="en-US" sz="1600">
                <a:latin typeface="Meiryo UI" panose="020B0604030504040204" pitchFamily="50" charset="-128"/>
                <a:ea typeface="Meiryo UI" panose="020B0604030504040204" pitchFamily="50" charset="-128"/>
              </a:rPr>
              <a:t>：容易に破壊されなような鉄筋コンクリート又は頑丈な不燃性素材を用いるなど</a:t>
            </a:r>
            <a:endParaRPr kumimoji="1" lang="en-US" altLang="ja-JP" sz="1600">
              <a:latin typeface="Meiryo UI" panose="020B0604030504040204" pitchFamily="50" charset="-128"/>
              <a:ea typeface="Meiryo UI" panose="020B0604030504040204" pitchFamily="50" charset="-128"/>
            </a:endParaRPr>
          </a:p>
          <a:p>
            <a:pPr>
              <a:spcBef>
                <a:spcPts val="600"/>
              </a:spcBef>
            </a:pPr>
            <a:r>
              <a:rPr kumimoji="1" lang="ja-JP" altLang="en-US" sz="1600" b="1">
                <a:latin typeface="Meiryo UI" panose="020B0604030504040204" pitchFamily="50" charset="-128"/>
                <a:ea typeface="Meiryo UI" panose="020B0604030504040204" pitchFamily="50" charset="-128"/>
              </a:rPr>
              <a:t>出入口</a:t>
            </a:r>
            <a:r>
              <a:rPr kumimoji="1" lang="ja-JP" altLang="en-US" sz="1600">
                <a:latin typeface="Meiryo UI" panose="020B0604030504040204" pitchFamily="50" charset="-128"/>
                <a:ea typeface="Meiryo UI" panose="020B0604030504040204" pitchFamily="50" charset="-128"/>
              </a:rPr>
              <a:t>：原則１カ所（複数箇所とする場合は不用意に開閉可能とならない）。常夜灯の設置（緊急時に照明が確保できるよう、停電時でも作動するもの）。</a:t>
            </a:r>
            <a:endParaRPr kumimoji="1" lang="en-US" altLang="ja-JP" sz="1600">
              <a:latin typeface="Meiryo UI" panose="020B0604030504040204" pitchFamily="50" charset="-128"/>
              <a:ea typeface="Meiryo UI" panose="020B0604030504040204" pitchFamily="50" charset="-128"/>
            </a:endParaRPr>
          </a:p>
          <a:p>
            <a:pPr>
              <a:spcBef>
                <a:spcPts val="600"/>
              </a:spcBef>
            </a:pPr>
            <a:r>
              <a:rPr kumimoji="1" lang="ja-JP" altLang="en-US" sz="1600" b="1">
                <a:latin typeface="Meiryo UI" panose="020B0604030504040204" pitchFamily="50" charset="-128"/>
                <a:ea typeface="Meiryo UI" panose="020B0604030504040204" pitchFamily="50" charset="-128"/>
              </a:rPr>
              <a:t>窓</a:t>
            </a:r>
            <a:r>
              <a:rPr kumimoji="1" lang="ja-JP" altLang="en-US" sz="1600">
                <a:latin typeface="Meiryo UI" panose="020B0604030504040204" pitchFamily="50" charset="-128"/>
                <a:ea typeface="Meiryo UI" panose="020B0604030504040204" pitchFamily="50" charset="-128"/>
              </a:rPr>
              <a:t>：窓がない部屋が推奨。仮に設置されている場合は、窓の強度を補強し警戒装置を含め容易に破壊侵入されないようにし、外部から盗み見られないよう遮蔽措置を講じる（ブラインドを常時閉めるなど）</a:t>
            </a:r>
            <a:endParaRPr kumimoji="1" lang="en-US" altLang="ja-JP" sz="1600">
              <a:latin typeface="Meiryo UI" panose="020B0604030504040204" pitchFamily="50" charset="-128"/>
              <a:ea typeface="Meiryo UI" panose="020B0604030504040204" pitchFamily="50" charset="-128"/>
            </a:endParaRPr>
          </a:p>
          <a:p>
            <a:pPr>
              <a:spcBef>
                <a:spcPts val="600"/>
              </a:spcBef>
            </a:pPr>
            <a:r>
              <a:rPr kumimoji="1" lang="ja-JP" altLang="en-US" sz="1600" b="1">
                <a:latin typeface="Meiryo UI" panose="020B0604030504040204" pitchFamily="50" charset="-128"/>
                <a:ea typeface="Meiryo UI" panose="020B0604030504040204" pitchFamily="50" charset="-128"/>
              </a:rPr>
              <a:t>開口部</a:t>
            </a:r>
            <a:r>
              <a:rPr kumimoji="1" lang="ja-JP" altLang="en-US" sz="1600">
                <a:latin typeface="Meiryo UI" panose="020B0604030504040204" pitchFamily="50" charset="-128"/>
                <a:ea typeface="Meiryo UI" panose="020B0604030504040204" pitchFamily="50" charset="-128"/>
              </a:rPr>
              <a:t>：ダクト、天窓等の開口部に不法侵入、盗見、盗聴のおそれがある場合には、金網や鉄格子を取り付ける。</a:t>
            </a:r>
            <a:endParaRPr kumimoji="1" lang="en-US" altLang="ja-JP" sz="1600">
              <a:latin typeface="Meiryo UI" panose="020B0604030504040204" pitchFamily="50" charset="-128"/>
              <a:ea typeface="Meiryo UI" panose="020B0604030504040204" pitchFamily="50" charset="-128"/>
            </a:endParaRPr>
          </a:p>
        </p:txBody>
      </p:sp>
      <p:sp>
        <p:nvSpPr>
          <p:cNvPr id="34" name="正方形/長方形 33">
            <a:extLst>
              <a:ext uri="{FF2B5EF4-FFF2-40B4-BE49-F238E27FC236}">
                <a16:creationId xmlns:a16="http://schemas.microsoft.com/office/drawing/2014/main" id="{C17AA006-0672-754B-9940-35E67E09AEE1}"/>
              </a:ext>
            </a:extLst>
          </p:cNvPr>
          <p:cNvSpPr/>
          <p:nvPr/>
        </p:nvSpPr>
        <p:spPr>
          <a:xfrm>
            <a:off x="4735271" y="1342633"/>
            <a:ext cx="3672000" cy="1440000"/>
          </a:xfrm>
          <a:prstGeom prst="rect">
            <a:avLst/>
          </a:prstGeom>
          <a:noFill/>
          <a:ln w="539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EEB2F8A2-1C19-2938-734A-21A733AD0EDF}"/>
              </a:ext>
            </a:extLst>
          </p:cNvPr>
          <p:cNvSpPr txBox="1"/>
          <p:nvPr/>
        </p:nvSpPr>
        <p:spPr>
          <a:xfrm>
            <a:off x="3221664" y="3145605"/>
            <a:ext cx="5814623" cy="800219"/>
          </a:xfrm>
          <a:prstGeom prst="rect">
            <a:avLst/>
          </a:prstGeom>
          <a:solidFill>
            <a:schemeClr val="bg1"/>
          </a:solidFill>
          <a:ln w="38100">
            <a:solidFill>
              <a:schemeClr val="accent1"/>
            </a:solidFill>
          </a:ln>
        </p:spPr>
        <p:txBody>
          <a:bodyPr wrap="square">
            <a:spAutoFit/>
          </a:bodyPr>
          <a:lstStyle/>
          <a:p>
            <a:r>
              <a:rPr kumimoji="1" lang="ja-JP" altLang="en-US" sz="1800" b="1">
                <a:latin typeface="Meiryo UI" panose="020B0604030504040204" pitchFamily="50" charset="-128"/>
                <a:ea typeface="Meiryo UI" panose="020B0604030504040204" pitchFamily="50" charset="-128"/>
              </a:rPr>
              <a:t>情報の保護のための環境整備</a:t>
            </a:r>
            <a:endParaRPr kumimoji="1" lang="en-US" altLang="ja-JP" sz="1800" b="1">
              <a:latin typeface="Meiryo UI" panose="020B0604030504040204" pitchFamily="50" charset="-128"/>
              <a:ea typeface="Meiryo UI" panose="020B0604030504040204" pitchFamily="50" charset="-128"/>
            </a:endParaRPr>
          </a:p>
          <a:p>
            <a:r>
              <a:rPr kumimoji="1" lang="en-US" altLang="ja-JP" sz="1400">
                <a:solidFill>
                  <a:schemeClr val="tx1"/>
                </a:solidFill>
                <a:latin typeface="Meiryo UI" panose="020B0604030504040204" pitchFamily="50" charset="-128"/>
                <a:ea typeface="Meiryo UI" panose="020B0604030504040204" pitchFamily="50" charset="-128"/>
              </a:rPr>
              <a:t>※</a:t>
            </a:r>
            <a:r>
              <a:rPr kumimoji="1" lang="ja-JP" altLang="en-US" sz="1400">
                <a:solidFill>
                  <a:schemeClr val="tx1"/>
                </a:solidFill>
                <a:latin typeface="Meiryo UI" panose="020B0604030504040204" pitchFamily="50" charset="-128"/>
                <a:ea typeface="Meiryo UI" panose="020B0604030504040204" pitchFamily="50" charset="-128"/>
              </a:rPr>
              <a:t>一時的な閲覧を行う会議室を含め、重要経済安保情報を取り扱う全ての場所において満たすべき条件</a:t>
            </a:r>
          </a:p>
        </p:txBody>
      </p:sp>
      <p:sp>
        <p:nvSpPr>
          <p:cNvPr id="13" name="正方形/長方形 12">
            <a:extLst>
              <a:ext uri="{FF2B5EF4-FFF2-40B4-BE49-F238E27FC236}">
                <a16:creationId xmlns:a16="http://schemas.microsoft.com/office/drawing/2014/main" id="{3CA09096-91E6-3341-1DCB-A0B82EBECDC0}"/>
              </a:ext>
            </a:extLst>
          </p:cNvPr>
          <p:cNvSpPr/>
          <p:nvPr/>
        </p:nvSpPr>
        <p:spPr>
          <a:xfrm>
            <a:off x="-1109" y="0"/>
            <a:ext cx="9144000" cy="360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p>
            <a:pPr algn="ctr"/>
            <a:r>
              <a:rPr kumimoji="1" lang="ja-JP" altLang="en-US" b="1">
                <a:latin typeface="Meiryo UI" panose="020B0604030504040204" pitchFamily="50" charset="-128"/>
                <a:ea typeface="Meiryo UI" panose="020B0604030504040204" pitchFamily="50" charset="-128"/>
              </a:rPr>
              <a:t>　　　重要経済安保情報を取り扱う執務室等のイメージ①</a:t>
            </a:r>
          </a:p>
        </p:txBody>
      </p:sp>
      <p:sp>
        <p:nvSpPr>
          <p:cNvPr id="23" name="テキスト ボックス 22">
            <a:extLst>
              <a:ext uri="{FF2B5EF4-FFF2-40B4-BE49-F238E27FC236}">
                <a16:creationId xmlns:a16="http://schemas.microsoft.com/office/drawing/2014/main" id="{2C3E645E-1122-1F01-F14F-60A60DBC3544}"/>
              </a:ext>
            </a:extLst>
          </p:cNvPr>
          <p:cNvSpPr txBox="1"/>
          <p:nvPr/>
        </p:nvSpPr>
        <p:spPr>
          <a:xfrm>
            <a:off x="43720" y="966528"/>
            <a:ext cx="2095731"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適切な入場制限措置</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例：身分証明書等による認証</a:t>
            </a:r>
          </a:p>
        </p:txBody>
      </p:sp>
      <p:pic>
        <p:nvPicPr>
          <p:cNvPr id="4" name="グラフィックス 3" descr="建物 枠線">
            <a:extLst>
              <a:ext uri="{FF2B5EF4-FFF2-40B4-BE49-F238E27FC236}">
                <a16:creationId xmlns:a16="http://schemas.microsoft.com/office/drawing/2014/main" id="{874F0274-10A3-DB9D-7CA5-32D74E34B92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47449" y="526843"/>
            <a:ext cx="1836000" cy="1836000"/>
          </a:xfrm>
          <a:prstGeom prst="rect">
            <a:avLst/>
          </a:prstGeom>
        </p:spPr>
      </p:pic>
      <p:sp>
        <p:nvSpPr>
          <p:cNvPr id="5" name="正方形/長方形 4">
            <a:extLst>
              <a:ext uri="{FF2B5EF4-FFF2-40B4-BE49-F238E27FC236}">
                <a16:creationId xmlns:a16="http://schemas.microsoft.com/office/drawing/2014/main" id="{80127AAD-5BD5-6432-900D-E19233BE4436}"/>
              </a:ext>
            </a:extLst>
          </p:cNvPr>
          <p:cNvSpPr/>
          <p:nvPr/>
        </p:nvSpPr>
        <p:spPr>
          <a:xfrm>
            <a:off x="215449" y="625910"/>
            <a:ext cx="1512000" cy="360000"/>
          </a:xfrm>
          <a:prstGeom prst="rect">
            <a:avLst/>
          </a:prstGeom>
          <a:noFill/>
          <a:ln w="38100">
            <a:noFill/>
          </a:ln>
        </p:spPr>
        <p:style>
          <a:lnRef idx="2">
            <a:schemeClr val="accent2">
              <a:shade val="50000"/>
            </a:schemeClr>
          </a:lnRef>
          <a:fillRef idx="1">
            <a:schemeClr val="accent2"/>
          </a:fillRef>
          <a:effectRef idx="0">
            <a:schemeClr val="accent2"/>
          </a:effectRef>
          <a:fontRef idx="minor">
            <a:schemeClr val="lt1"/>
          </a:fontRef>
        </p:style>
        <p:txBody>
          <a:bodyPr rtlCol="0" anchor="t" anchorCtr="0"/>
          <a:lstStyle/>
          <a:p>
            <a:r>
              <a:rPr kumimoji="1" lang="ja-JP" altLang="en-US" b="1">
                <a:solidFill>
                  <a:schemeClr val="tx1"/>
                </a:solidFill>
                <a:latin typeface="Meiryo UI" panose="020B0604030504040204" pitchFamily="50" charset="-128"/>
                <a:ea typeface="Meiryo UI" panose="020B0604030504040204" pitchFamily="50" charset="-128"/>
              </a:rPr>
              <a:t>①　庁舎</a:t>
            </a:r>
          </a:p>
        </p:txBody>
      </p:sp>
      <p:sp>
        <p:nvSpPr>
          <p:cNvPr id="29" name="正方形/長方形 28">
            <a:extLst>
              <a:ext uri="{FF2B5EF4-FFF2-40B4-BE49-F238E27FC236}">
                <a16:creationId xmlns:a16="http://schemas.microsoft.com/office/drawing/2014/main" id="{13AAE8C0-82EE-B94F-EE99-104B37D25EBD}"/>
              </a:ext>
            </a:extLst>
          </p:cNvPr>
          <p:cNvSpPr/>
          <p:nvPr/>
        </p:nvSpPr>
        <p:spPr>
          <a:xfrm>
            <a:off x="3786913" y="629495"/>
            <a:ext cx="4363685" cy="423070"/>
          </a:xfrm>
          <a:prstGeom prst="rect">
            <a:avLst/>
          </a:prstGeom>
          <a:noFill/>
          <a:ln w="38100">
            <a:noFill/>
          </a:ln>
        </p:spPr>
        <p:style>
          <a:lnRef idx="2">
            <a:schemeClr val="accent2">
              <a:shade val="50000"/>
            </a:schemeClr>
          </a:lnRef>
          <a:fillRef idx="1">
            <a:schemeClr val="accent2"/>
          </a:fillRef>
          <a:effectRef idx="0">
            <a:schemeClr val="accent2"/>
          </a:effectRef>
          <a:fontRef idx="minor">
            <a:schemeClr val="lt1"/>
          </a:fontRef>
        </p:style>
        <p:txBody>
          <a:bodyPr rtlCol="0" anchor="t" anchorCtr="0"/>
          <a:lstStyle/>
          <a:p>
            <a:r>
              <a:rPr kumimoji="1" lang="ja-JP" altLang="en-US" b="1">
                <a:solidFill>
                  <a:schemeClr val="tx1"/>
                </a:solidFill>
                <a:latin typeface="Meiryo UI" panose="020B0604030504040204" pitchFamily="50" charset="-128"/>
                <a:ea typeface="Meiryo UI" panose="020B0604030504040204" pitchFamily="50" charset="-128"/>
              </a:rPr>
              <a:t>②　</a:t>
            </a:r>
            <a:r>
              <a:rPr kumimoji="1" lang="ja-JP" altLang="en-US" sz="1800" b="1"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重要経済安保情報を取り扱う執務室等</a:t>
            </a:r>
            <a:endParaRPr kumimoji="1" lang="en-US" altLang="ja-JP" sz="1800" b="1"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sp>
        <p:nvSpPr>
          <p:cNvPr id="30" name="吹き出し: 四角形 29">
            <a:extLst>
              <a:ext uri="{FF2B5EF4-FFF2-40B4-BE49-F238E27FC236}">
                <a16:creationId xmlns:a16="http://schemas.microsoft.com/office/drawing/2014/main" id="{E6C8CAC7-8B15-76C8-4FCE-7F4482994639}"/>
              </a:ext>
            </a:extLst>
          </p:cNvPr>
          <p:cNvSpPr/>
          <p:nvPr/>
        </p:nvSpPr>
        <p:spPr>
          <a:xfrm>
            <a:off x="4028165" y="1105760"/>
            <a:ext cx="4752000" cy="1836000"/>
          </a:xfrm>
          <a:prstGeom prst="wedgeRectCallout">
            <a:avLst>
              <a:gd name="adj1" fmla="val -77642"/>
              <a:gd name="adj2" fmla="val -21089"/>
            </a:avLst>
          </a:prstGeom>
          <a:noFill/>
          <a:ln w="3810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3E7F568A-C7C6-5710-A686-0BA3E5C3B97F}"/>
              </a:ext>
            </a:extLst>
          </p:cNvPr>
          <p:cNvSpPr/>
          <p:nvPr/>
        </p:nvSpPr>
        <p:spPr>
          <a:xfrm>
            <a:off x="5311271" y="1702633"/>
            <a:ext cx="2520000" cy="720000"/>
          </a:xfrm>
          <a:prstGeom prst="rect">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9F9EDB60-10F9-ACCF-4EE1-8FE4624661D7}"/>
              </a:ext>
            </a:extLst>
          </p:cNvPr>
          <p:cNvSpPr txBox="1"/>
          <p:nvPr/>
        </p:nvSpPr>
        <p:spPr>
          <a:xfrm>
            <a:off x="4048924" y="1348980"/>
            <a:ext cx="660748" cy="261610"/>
          </a:xfrm>
          <a:prstGeom prst="rect">
            <a:avLst/>
          </a:prstGeom>
          <a:noFill/>
          <a:ln>
            <a:noFill/>
          </a:ln>
        </p:spPr>
        <p:txBody>
          <a:bodyPr wrap="square" rtlCol="0">
            <a:spAutoFit/>
          </a:bodyPr>
          <a:lstStyle/>
          <a:p>
            <a:pPr algn="ctr"/>
            <a:r>
              <a:rPr kumimoji="1" lang="ja-JP" altLang="en-US" sz="1100">
                <a:latin typeface="Meiryo UI" panose="020B0604030504040204" pitchFamily="50" charset="-128"/>
                <a:ea typeface="Meiryo UI" panose="020B0604030504040204" pitchFamily="50" charset="-128"/>
              </a:rPr>
              <a:t>〇階</a:t>
            </a:r>
          </a:p>
        </p:txBody>
      </p:sp>
      <p:sp>
        <p:nvSpPr>
          <p:cNvPr id="49" name="正方形/長方形 48">
            <a:extLst>
              <a:ext uri="{FF2B5EF4-FFF2-40B4-BE49-F238E27FC236}">
                <a16:creationId xmlns:a16="http://schemas.microsoft.com/office/drawing/2014/main" id="{D34961BA-A355-78E9-A99F-F7A0352D5217}"/>
              </a:ext>
            </a:extLst>
          </p:cNvPr>
          <p:cNvSpPr/>
          <p:nvPr/>
        </p:nvSpPr>
        <p:spPr>
          <a:xfrm>
            <a:off x="5577971" y="1880433"/>
            <a:ext cx="360000" cy="360000"/>
          </a:xfrm>
          <a:prstGeom prst="rect">
            <a:avLst/>
          </a:pr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00">
                <a:solidFill>
                  <a:schemeClr val="tx1"/>
                </a:solidFill>
                <a:latin typeface="Meiryo UI" panose="020B0604030504040204" pitchFamily="50" charset="-128"/>
                <a:ea typeface="Meiryo UI" panose="020B0604030504040204" pitchFamily="50" charset="-128"/>
              </a:rPr>
              <a:t>WC</a:t>
            </a:r>
            <a:endParaRPr kumimoji="1" lang="ja-JP" altLang="en-US" sz="800">
              <a:solidFill>
                <a:schemeClr val="tx1"/>
              </a:solidFill>
              <a:latin typeface="Meiryo UI" panose="020B0604030504040204" pitchFamily="50" charset="-128"/>
              <a:ea typeface="Meiryo UI" panose="020B0604030504040204" pitchFamily="50" charset="-128"/>
            </a:endParaRPr>
          </a:p>
        </p:txBody>
      </p:sp>
      <p:sp>
        <p:nvSpPr>
          <p:cNvPr id="50" name="正方形/長方形 49">
            <a:extLst>
              <a:ext uri="{FF2B5EF4-FFF2-40B4-BE49-F238E27FC236}">
                <a16:creationId xmlns:a16="http://schemas.microsoft.com/office/drawing/2014/main" id="{AA949278-EF3B-E28D-7337-2BDF8DF0BE0C}"/>
              </a:ext>
            </a:extLst>
          </p:cNvPr>
          <p:cNvSpPr/>
          <p:nvPr/>
        </p:nvSpPr>
        <p:spPr>
          <a:xfrm>
            <a:off x="7127371" y="1880433"/>
            <a:ext cx="360000" cy="360000"/>
          </a:xfrm>
          <a:prstGeom prst="rect">
            <a:avLst/>
          </a:prstGeom>
          <a:no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00">
                <a:solidFill>
                  <a:schemeClr val="tx1"/>
                </a:solidFill>
                <a:latin typeface="Meiryo UI" panose="020B0604030504040204" pitchFamily="50" charset="-128"/>
                <a:ea typeface="Meiryo UI" panose="020B0604030504040204" pitchFamily="50" charset="-128"/>
              </a:rPr>
              <a:t>WC</a:t>
            </a:r>
            <a:endParaRPr kumimoji="1" lang="ja-JP" altLang="en-US" sz="800">
              <a:solidFill>
                <a:schemeClr val="tx1"/>
              </a:solidFill>
              <a:latin typeface="Meiryo UI" panose="020B0604030504040204" pitchFamily="50" charset="-128"/>
              <a:ea typeface="Meiryo UI" panose="020B0604030504040204" pitchFamily="50" charset="-128"/>
            </a:endParaRPr>
          </a:p>
        </p:txBody>
      </p:sp>
      <p:sp>
        <p:nvSpPr>
          <p:cNvPr id="52" name="テキスト ボックス 51">
            <a:extLst>
              <a:ext uri="{FF2B5EF4-FFF2-40B4-BE49-F238E27FC236}">
                <a16:creationId xmlns:a16="http://schemas.microsoft.com/office/drawing/2014/main" id="{B136AC79-0F37-BA1A-5BAC-A60DC2DEFC10}"/>
              </a:ext>
            </a:extLst>
          </p:cNvPr>
          <p:cNvSpPr txBox="1"/>
          <p:nvPr/>
        </p:nvSpPr>
        <p:spPr>
          <a:xfrm>
            <a:off x="4780991" y="1389917"/>
            <a:ext cx="660748" cy="261610"/>
          </a:xfrm>
          <a:prstGeom prst="rect">
            <a:avLst/>
          </a:prstGeom>
          <a:noFill/>
          <a:ln>
            <a:noFill/>
          </a:ln>
        </p:spPr>
        <p:txBody>
          <a:bodyPr wrap="square" rtlCol="0">
            <a:spAutoFit/>
          </a:bodyPr>
          <a:lstStyle/>
          <a:p>
            <a:pPr algn="ctr"/>
            <a:r>
              <a:rPr kumimoji="1" lang="en-US" altLang="ja-JP" sz="1100">
                <a:latin typeface="Meiryo UI" panose="020B0604030504040204" pitchFamily="50" charset="-128"/>
                <a:ea typeface="Meiryo UI" panose="020B0604030504040204" pitchFamily="50" charset="-128"/>
              </a:rPr>
              <a:t>A</a:t>
            </a:r>
            <a:r>
              <a:rPr kumimoji="1" lang="ja-JP" altLang="en-US" sz="1100">
                <a:latin typeface="Meiryo UI" panose="020B0604030504040204" pitchFamily="50" charset="-128"/>
                <a:ea typeface="Meiryo UI" panose="020B0604030504040204" pitchFamily="50" charset="-128"/>
              </a:rPr>
              <a:t>課</a:t>
            </a:r>
          </a:p>
        </p:txBody>
      </p:sp>
      <p:sp>
        <p:nvSpPr>
          <p:cNvPr id="54" name="テキスト ボックス 53">
            <a:extLst>
              <a:ext uri="{FF2B5EF4-FFF2-40B4-BE49-F238E27FC236}">
                <a16:creationId xmlns:a16="http://schemas.microsoft.com/office/drawing/2014/main" id="{D11E3039-56DB-6190-EE41-5CF2003659E8}"/>
              </a:ext>
            </a:extLst>
          </p:cNvPr>
          <p:cNvSpPr txBox="1"/>
          <p:nvPr/>
        </p:nvSpPr>
        <p:spPr>
          <a:xfrm>
            <a:off x="7630437" y="2461196"/>
            <a:ext cx="660748" cy="261610"/>
          </a:xfrm>
          <a:prstGeom prst="rect">
            <a:avLst/>
          </a:prstGeom>
          <a:noFill/>
          <a:ln>
            <a:noFill/>
          </a:ln>
        </p:spPr>
        <p:txBody>
          <a:bodyPr wrap="square" rtlCol="0">
            <a:spAutoFit/>
          </a:bodyPr>
          <a:lstStyle/>
          <a:p>
            <a:pPr algn="ctr"/>
            <a:r>
              <a:rPr kumimoji="1" lang="ja-JP" altLang="en-US" sz="1100">
                <a:latin typeface="Meiryo UI" panose="020B0604030504040204" pitchFamily="50" charset="-128"/>
                <a:ea typeface="Meiryo UI" panose="020B0604030504040204" pitchFamily="50" charset="-128"/>
              </a:rPr>
              <a:t>会議室</a:t>
            </a:r>
          </a:p>
        </p:txBody>
      </p:sp>
      <p:sp>
        <p:nvSpPr>
          <p:cNvPr id="56" name="テキスト ボックス 55">
            <a:extLst>
              <a:ext uri="{FF2B5EF4-FFF2-40B4-BE49-F238E27FC236}">
                <a16:creationId xmlns:a16="http://schemas.microsoft.com/office/drawing/2014/main" id="{85A45285-8FCC-5429-A439-3AADBE54D1C7}"/>
              </a:ext>
            </a:extLst>
          </p:cNvPr>
          <p:cNvSpPr txBox="1"/>
          <p:nvPr/>
        </p:nvSpPr>
        <p:spPr>
          <a:xfrm>
            <a:off x="6810124" y="1398236"/>
            <a:ext cx="660748" cy="261610"/>
          </a:xfrm>
          <a:prstGeom prst="rect">
            <a:avLst/>
          </a:prstGeom>
          <a:noFill/>
          <a:ln>
            <a:noFill/>
          </a:ln>
        </p:spPr>
        <p:txBody>
          <a:bodyPr wrap="square" rtlCol="0">
            <a:spAutoFit/>
          </a:bodyPr>
          <a:lstStyle/>
          <a:p>
            <a:pPr algn="ctr"/>
            <a:r>
              <a:rPr kumimoji="1" lang="en-US" altLang="ja-JP" sz="1100">
                <a:latin typeface="Meiryo UI" panose="020B0604030504040204" pitchFamily="50" charset="-128"/>
                <a:ea typeface="Meiryo UI" panose="020B0604030504040204" pitchFamily="50" charset="-128"/>
              </a:rPr>
              <a:t>B</a:t>
            </a:r>
            <a:r>
              <a:rPr kumimoji="1" lang="ja-JP" altLang="en-US" sz="1100">
                <a:latin typeface="Meiryo UI" panose="020B0604030504040204" pitchFamily="50" charset="-128"/>
                <a:ea typeface="Meiryo UI" panose="020B0604030504040204" pitchFamily="50" charset="-128"/>
              </a:rPr>
              <a:t>課</a:t>
            </a:r>
          </a:p>
        </p:txBody>
      </p:sp>
      <p:sp>
        <p:nvSpPr>
          <p:cNvPr id="57" name="テキスト ボックス 56">
            <a:extLst>
              <a:ext uri="{FF2B5EF4-FFF2-40B4-BE49-F238E27FC236}">
                <a16:creationId xmlns:a16="http://schemas.microsoft.com/office/drawing/2014/main" id="{38EB3D83-038B-E9E1-B430-59D1D6727E8A}"/>
              </a:ext>
            </a:extLst>
          </p:cNvPr>
          <p:cNvSpPr txBox="1"/>
          <p:nvPr/>
        </p:nvSpPr>
        <p:spPr>
          <a:xfrm>
            <a:off x="7778693" y="1994591"/>
            <a:ext cx="660748" cy="261610"/>
          </a:xfrm>
          <a:prstGeom prst="rect">
            <a:avLst/>
          </a:prstGeom>
          <a:noFill/>
          <a:ln>
            <a:noFill/>
          </a:ln>
        </p:spPr>
        <p:txBody>
          <a:bodyPr wrap="square" rtlCol="0">
            <a:spAutoFit/>
          </a:bodyPr>
          <a:lstStyle/>
          <a:p>
            <a:pPr algn="ctr"/>
            <a:r>
              <a:rPr kumimoji="1" lang="en-US" altLang="ja-JP" sz="1100">
                <a:latin typeface="Meiryo UI" panose="020B0604030504040204" pitchFamily="50" charset="-128"/>
                <a:ea typeface="Meiryo UI" panose="020B0604030504040204" pitchFamily="50" charset="-128"/>
              </a:rPr>
              <a:t>C</a:t>
            </a:r>
            <a:r>
              <a:rPr kumimoji="1" lang="ja-JP" altLang="en-US" sz="1100">
                <a:latin typeface="Meiryo UI" panose="020B0604030504040204" pitchFamily="50" charset="-128"/>
                <a:ea typeface="Meiryo UI" panose="020B0604030504040204" pitchFamily="50" charset="-128"/>
              </a:rPr>
              <a:t>課</a:t>
            </a:r>
          </a:p>
        </p:txBody>
      </p:sp>
      <p:sp>
        <p:nvSpPr>
          <p:cNvPr id="58" name="部分円 57">
            <a:extLst>
              <a:ext uri="{FF2B5EF4-FFF2-40B4-BE49-F238E27FC236}">
                <a16:creationId xmlns:a16="http://schemas.microsoft.com/office/drawing/2014/main" id="{5E4B1783-0E78-BF55-0080-F8051B16A91B}"/>
              </a:ext>
            </a:extLst>
          </p:cNvPr>
          <p:cNvSpPr/>
          <p:nvPr/>
        </p:nvSpPr>
        <p:spPr>
          <a:xfrm rot="10800000">
            <a:off x="5307187" y="1558633"/>
            <a:ext cx="288000" cy="288000"/>
          </a:xfrm>
          <a:prstGeom prst="pie">
            <a:avLst>
              <a:gd name="adj1" fmla="val 0"/>
              <a:gd name="adj2" fmla="val 5297074"/>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9" name="部分円 58">
            <a:extLst>
              <a:ext uri="{FF2B5EF4-FFF2-40B4-BE49-F238E27FC236}">
                <a16:creationId xmlns:a16="http://schemas.microsoft.com/office/drawing/2014/main" id="{3E2C00C5-FAB4-6C7E-4ABD-D93C2185E0C9}"/>
              </a:ext>
            </a:extLst>
          </p:cNvPr>
          <p:cNvSpPr/>
          <p:nvPr/>
        </p:nvSpPr>
        <p:spPr>
          <a:xfrm rot="10800000">
            <a:off x="6740710" y="1558628"/>
            <a:ext cx="288000" cy="288000"/>
          </a:xfrm>
          <a:prstGeom prst="pie">
            <a:avLst>
              <a:gd name="adj1" fmla="val 0"/>
              <a:gd name="adj2" fmla="val 5297074"/>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0" name="部分円 59">
            <a:extLst>
              <a:ext uri="{FF2B5EF4-FFF2-40B4-BE49-F238E27FC236}">
                <a16:creationId xmlns:a16="http://schemas.microsoft.com/office/drawing/2014/main" id="{99D6B229-1C4F-FE92-93F8-1DE589C759EC}"/>
              </a:ext>
            </a:extLst>
          </p:cNvPr>
          <p:cNvSpPr/>
          <p:nvPr/>
        </p:nvSpPr>
        <p:spPr>
          <a:xfrm rot="16200000">
            <a:off x="7690035" y="1701503"/>
            <a:ext cx="288000" cy="288000"/>
          </a:xfrm>
          <a:prstGeom prst="pie">
            <a:avLst>
              <a:gd name="adj1" fmla="val 0"/>
              <a:gd name="adj2" fmla="val 5297074"/>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1" name="部分円 60">
            <a:extLst>
              <a:ext uri="{FF2B5EF4-FFF2-40B4-BE49-F238E27FC236}">
                <a16:creationId xmlns:a16="http://schemas.microsoft.com/office/drawing/2014/main" id="{824D4A3A-585C-7CC4-87E5-686B28432BDC}"/>
              </a:ext>
            </a:extLst>
          </p:cNvPr>
          <p:cNvSpPr/>
          <p:nvPr/>
        </p:nvSpPr>
        <p:spPr>
          <a:xfrm rot="21600000">
            <a:off x="7496360" y="2276972"/>
            <a:ext cx="288000" cy="288000"/>
          </a:xfrm>
          <a:prstGeom prst="pie">
            <a:avLst>
              <a:gd name="adj1" fmla="val 0"/>
              <a:gd name="adj2" fmla="val 5297074"/>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2" name="部分円 61">
            <a:extLst>
              <a:ext uri="{FF2B5EF4-FFF2-40B4-BE49-F238E27FC236}">
                <a16:creationId xmlns:a16="http://schemas.microsoft.com/office/drawing/2014/main" id="{47F7AB5B-D99F-9C0F-AE5E-935727A69DA3}"/>
              </a:ext>
            </a:extLst>
          </p:cNvPr>
          <p:cNvSpPr/>
          <p:nvPr/>
        </p:nvSpPr>
        <p:spPr>
          <a:xfrm rot="21600000">
            <a:off x="5583740" y="2280940"/>
            <a:ext cx="288000" cy="288000"/>
          </a:xfrm>
          <a:prstGeom prst="pie">
            <a:avLst>
              <a:gd name="adj1" fmla="val 0"/>
              <a:gd name="adj2" fmla="val 5297074"/>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3" name="正方形/長方形 62">
            <a:extLst>
              <a:ext uri="{FF2B5EF4-FFF2-40B4-BE49-F238E27FC236}">
                <a16:creationId xmlns:a16="http://schemas.microsoft.com/office/drawing/2014/main" id="{311D8DE8-6277-DB45-E5B0-9EC17AE2B608}"/>
              </a:ext>
            </a:extLst>
          </p:cNvPr>
          <p:cNvSpPr/>
          <p:nvPr/>
        </p:nvSpPr>
        <p:spPr>
          <a:xfrm>
            <a:off x="4774008" y="2428801"/>
            <a:ext cx="1188000" cy="324000"/>
          </a:xfrm>
          <a:prstGeom prst="rect">
            <a:avLst/>
          </a:prstGeom>
          <a:solidFill>
            <a:schemeClr val="accent1">
              <a:lumMod val="20000"/>
              <a:lumOff val="80000"/>
            </a:schemeClr>
          </a:solid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テキスト ボックス 63">
            <a:extLst>
              <a:ext uri="{FF2B5EF4-FFF2-40B4-BE49-F238E27FC236}">
                <a16:creationId xmlns:a16="http://schemas.microsoft.com/office/drawing/2014/main" id="{F05D2BC3-C91F-B218-8E17-0ADC10B82826}"/>
              </a:ext>
            </a:extLst>
          </p:cNvPr>
          <p:cNvSpPr txBox="1"/>
          <p:nvPr/>
        </p:nvSpPr>
        <p:spPr>
          <a:xfrm>
            <a:off x="6470420" y="2453013"/>
            <a:ext cx="660748" cy="261610"/>
          </a:xfrm>
          <a:prstGeom prst="rect">
            <a:avLst/>
          </a:prstGeom>
          <a:noFill/>
          <a:ln>
            <a:noFill/>
          </a:ln>
        </p:spPr>
        <p:txBody>
          <a:bodyPr wrap="square" rtlCol="0">
            <a:spAutoFit/>
          </a:bodyPr>
          <a:lstStyle/>
          <a:p>
            <a:pPr algn="ctr"/>
            <a:r>
              <a:rPr kumimoji="1" lang="en-US" altLang="ja-JP" sz="1100">
                <a:latin typeface="Meiryo UI" panose="020B0604030504040204" pitchFamily="50" charset="-128"/>
                <a:ea typeface="Meiryo UI" panose="020B0604030504040204" pitchFamily="50" charset="-128"/>
              </a:rPr>
              <a:t>D</a:t>
            </a:r>
            <a:r>
              <a:rPr kumimoji="1" lang="ja-JP" altLang="en-US" sz="1100">
                <a:latin typeface="Meiryo UI" panose="020B0604030504040204" pitchFamily="50" charset="-128"/>
                <a:ea typeface="Meiryo UI" panose="020B0604030504040204" pitchFamily="50" charset="-128"/>
              </a:rPr>
              <a:t>課</a:t>
            </a:r>
          </a:p>
        </p:txBody>
      </p:sp>
      <p:sp>
        <p:nvSpPr>
          <p:cNvPr id="65" name="部分円 64">
            <a:extLst>
              <a:ext uri="{FF2B5EF4-FFF2-40B4-BE49-F238E27FC236}">
                <a16:creationId xmlns:a16="http://schemas.microsoft.com/office/drawing/2014/main" id="{30B02437-1865-7B64-F374-A3B7028A06FE}"/>
              </a:ext>
            </a:extLst>
          </p:cNvPr>
          <p:cNvSpPr/>
          <p:nvPr/>
        </p:nvSpPr>
        <p:spPr>
          <a:xfrm rot="21600000">
            <a:off x="6029504" y="2276972"/>
            <a:ext cx="288000" cy="288000"/>
          </a:xfrm>
          <a:prstGeom prst="pie">
            <a:avLst>
              <a:gd name="adj1" fmla="val 0"/>
              <a:gd name="adj2" fmla="val 5297074"/>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67" name="直線コネクタ 66">
            <a:extLst>
              <a:ext uri="{FF2B5EF4-FFF2-40B4-BE49-F238E27FC236}">
                <a16:creationId xmlns:a16="http://schemas.microsoft.com/office/drawing/2014/main" id="{0D1EB780-345E-7A91-A420-7831B976E21B}"/>
              </a:ext>
            </a:extLst>
          </p:cNvPr>
          <p:cNvCxnSpPr/>
          <p:nvPr/>
        </p:nvCxnSpPr>
        <p:spPr>
          <a:xfrm>
            <a:off x="6224350" y="1338703"/>
            <a:ext cx="0" cy="36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a:extLst>
              <a:ext uri="{FF2B5EF4-FFF2-40B4-BE49-F238E27FC236}">
                <a16:creationId xmlns:a16="http://schemas.microsoft.com/office/drawing/2014/main" id="{3CE511A2-82A2-EDED-8F98-660F988CDC10}"/>
              </a:ext>
            </a:extLst>
          </p:cNvPr>
          <p:cNvCxnSpPr/>
          <p:nvPr/>
        </p:nvCxnSpPr>
        <p:spPr>
          <a:xfrm>
            <a:off x="7832176" y="1344894"/>
            <a:ext cx="0" cy="36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a:extLst>
              <a:ext uri="{FF2B5EF4-FFF2-40B4-BE49-F238E27FC236}">
                <a16:creationId xmlns:a16="http://schemas.microsoft.com/office/drawing/2014/main" id="{3E7FCFC3-E0F1-42BB-196E-9DA41299CE4E}"/>
              </a:ext>
            </a:extLst>
          </p:cNvPr>
          <p:cNvCxnSpPr/>
          <p:nvPr/>
        </p:nvCxnSpPr>
        <p:spPr>
          <a:xfrm>
            <a:off x="7305911" y="2419998"/>
            <a:ext cx="0" cy="36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コネクタ 69">
            <a:extLst>
              <a:ext uri="{FF2B5EF4-FFF2-40B4-BE49-F238E27FC236}">
                <a16:creationId xmlns:a16="http://schemas.microsoft.com/office/drawing/2014/main" id="{C3E302D8-FAEA-2C91-292B-BF090FD7C36D}"/>
              </a:ext>
            </a:extLst>
          </p:cNvPr>
          <p:cNvCxnSpPr/>
          <p:nvPr/>
        </p:nvCxnSpPr>
        <p:spPr>
          <a:xfrm>
            <a:off x="5968756" y="2419998"/>
            <a:ext cx="0" cy="36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5A9E5ABF-7050-C4EA-DB1E-74FD4B670F5D}"/>
              </a:ext>
            </a:extLst>
          </p:cNvPr>
          <p:cNvCxnSpPr>
            <a:cxnSpLocks/>
          </p:cNvCxnSpPr>
          <p:nvPr/>
        </p:nvCxnSpPr>
        <p:spPr>
          <a:xfrm rot="5400000">
            <a:off x="8113418" y="2129436"/>
            <a:ext cx="0" cy="576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525DE191-4B92-A692-9E23-07C29C624B7A}"/>
              </a:ext>
            </a:extLst>
          </p:cNvPr>
          <p:cNvCxnSpPr>
            <a:cxnSpLocks/>
          </p:cNvCxnSpPr>
          <p:nvPr/>
        </p:nvCxnSpPr>
        <p:spPr>
          <a:xfrm rot="5400000">
            <a:off x="5028033" y="2132535"/>
            <a:ext cx="0" cy="576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990C774A-0010-D4A6-930B-F2E9D2302D36}"/>
              </a:ext>
            </a:extLst>
          </p:cNvPr>
          <p:cNvCxnSpPr>
            <a:cxnSpLocks/>
          </p:cNvCxnSpPr>
          <p:nvPr/>
        </p:nvCxnSpPr>
        <p:spPr>
          <a:xfrm flipH="1">
            <a:off x="4953000" y="2664244"/>
            <a:ext cx="323787" cy="534526"/>
          </a:xfrm>
          <a:prstGeom prst="line">
            <a:avLst/>
          </a:prstGeom>
          <a:ln w="28575">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nvGrpSpPr>
          <p:cNvPr id="9" name="グループ化 8">
            <a:extLst>
              <a:ext uri="{FF2B5EF4-FFF2-40B4-BE49-F238E27FC236}">
                <a16:creationId xmlns:a16="http://schemas.microsoft.com/office/drawing/2014/main" id="{BEC545D3-A06F-75C0-7E83-6172B128876E}"/>
              </a:ext>
            </a:extLst>
          </p:cNvPr>
          <p:cNvGrpSpPr/>
          <p:nvPr/>
        </p:nvGrpSpPr>
        <p:grpSpPr>
          <a:xfrm>
            <a:off x="461919" y="1353864"/>
            <a:ext cx="1010432" cy="1018635"/>
            <a:chOff x="291328" y="1362557"/>
            <a:chExt cx="1010432" cy="1018635"/>
          </a:xfrm>
        </p:grpSpPr>
        <p:grpSp>
          <p:nvGrpSpPr>
            <p:cNvPr id="6" name="グループ化 5">
              <a:extLst>
                <a:ext uri="{FF2B5EF4-FFF2-40B4-BE49-F238E27FC236}">
                  <a16:creationId xmlns:a16="http://schemas.microsoft.com/office/drawing/2014/main" id="{E3C0CB5D-3FB8-F4EF-D1EF-6F7DC4BB6275}"/>
                </a:ext>
              </a:extLst>
            </p:cNvPr>
            <p:cNvGrpSpPr/>
            <p:nvPr/>
          </p:nvGrpSpPr>
          <p:grpSpPr>
            <a:xfrm>
              <a:off x="291328" y="1362557"/>
              <a:ext cx="1010432" cy="1018635"/>
              <a:chOff x="-806091" y="1321660"/>
              <a:chExt cx="2128696" cy="1836000"/>
            </a:xfrm>
          </p:grpSpPr>
          <p:pic>
            <p:nvPicPr>
              <p:cNvPr id="8" name="図 7"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97D21B16-9961-ADAC-D50C-55B6F9606E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091" y="1321660"/>
                <a:ext cx="2128696" cy="1836000"/>
              </a:xfrm>
              <a:prstGeom prst="rect">
                <a:avLst/>
              </a:prstGeom>
            </p:spPr>
          </p:pic>
          <p:sp>
            <p:nvSpPr>
              <p:cNvPr id="2" name="テキスト ボックス 1">
                <a:extLst>
                  <a:ext uri="{FF2B5EF4-FFF2-40B4-BE49-F238E27FC236}">
                    <a16:creationId xmlns:a16="http://schemas.microsoft.com/office/drawing/2014/main" id="{C91F77BD-BEF3-0954-62D6-D5C11D0DA537}"/>
                  </a:ext>
                </a:extLst>
              </p:cNvPr>
              <p:cNvSpPr txBox="1"/>
              <p:nvPr/>
            </p:nvSpPr>
            <p:spPr>
              <a:xfrm>
                <a:off x="-641508" y="1579180"/>
                <a:ext cx="1761204" cy="307035"/>
              </a:xfrm>
              <a:prstGeom prst="rect">
                <a:avLst/>
              </a:prstGeom>
              <a:solidFill>
                <a:schemeClr val="accent1">
                  <a:lumMod val="75000"/>
                </a:schemeClr>
              </a:solidFill>
            </p:spPr>
            <p:txBody>
              <a:bodyPr wrap="square" rtlCol="0">
                <a:spAutoFit/>
              </a:bodyPr>
              <a:lstStyle/>
              <a:p>
                <a:pPr algn="ctr"/>
                <a:r>
                  <a:rPr kumimoji="1" lang="ja-JP" altLang="en-US" sz="900" b="1">
                    <a:solidFill>
                      <a:schemeClr val="bg1"/>
                    </a:solidFill>
                    <a:latin typeface="HGP創英角ﾎﾟｯﾌﾟ体" panose="040B0A00000000000000" pitchFamily="50" charset="-128"/>
                    <a:ea typeface="HGP創英角ﾎﾟｯﾌﾟ体" panose="040B0A00000000000000" pitchFamily="50" charset="-128"/>
                    <a:cs typeface="ADLaM Display" panose="02010000000000000000" pitchFamily="2" charset="0"/>
                  </a:rPr>
                  <a:t>身分証明書</a:t>
                </a:r>
              </a:p>
            </p:txBody>
          </p:sp>
        </p:grpSp>
        <p:sp>
          <p:nvSpPr>
            <p:cNvPr id="7" name="正方形/長方形 6">
              <a:extLst>
                <a:ext uri="{FF2B5EF4-FFF2-40B4-BE49-F238E27FC236}">
                  <a16:creationId xmlns:a16="http://schemas.microsoft.com/office/drawing/2014/main" id="{C777A99D-25EE-94BE-6F7D-53EB447C8873}"/>
                </a:ext>
              </a:extLst>
            </p:cNvPr>
            <p:cNvSpPr/>
            <p:nvPr/>
          </p:nvSpPr>
          <p:spPr>
            <a:xfrm>
              <a:off x="363492" y="2073112"/>
              <a:ext cx="154762" cy="13525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grpSp>
      <p:pic>
        <p:nvPicPr>
          <p:cNvPr id="14" name="図 13">
            <a:extLst>
              <a:ext uri="{FF2B5EF4-FFF2-40B4-BE49-F238E27FC236}">
                <a16:creationId xmlns:a16="http://schemas.microsoft.com/office/drawing/2014/main" id="{859B9C1B-79A6-7C35-1395-3CFC7985C254}"/>
              </a:ext>
            </a:extLst>
          </p:cNvPr>
          <p:cNvPicPr>
            <a:picLocks noChangeAspect="1"/>
          </p:cNvPicPr>
          <p:nvPr/>
        </p:nvPicPr>
        <p:blipFill>
          <a:blip r:embed="rId7"/>
          <a:stretch>
            <a:fillRect/>
          </a:stretch>
        </p:blipFill>
        <p:spPr>
          <a:xfrm>
            <a:off x="2059153" y="2240433"/>
            <a:ext cx="635725" cy="539565"/>
          </a:xfrm>
          <a:prstGeom prst="rect">
            <a:avLst/>
          </a:prstGeom>
        </p:spPr>
      </p:pic>
      <p:sp>
        <p:nvSpPr>
          <p:cNvPr id="12" name="テキスト ボックス 11">
            <a:extLst>
              <a:ext uri="{FF2B5EF4-FFF2-40B4-BE49-F238E27FC236}">
                <a16:creationId xmlns:a16="http://schemas.microsoft.com/office/drawing/2014/main" id="{D3925496-B287-F06A-B37F-186CDA63250A}"/>
              </a:ext>
            </a:extLst>
          </p:cNvPr>
          <p:cNvSpPr txBox="1"/>
          <p:nvPr/>
        </p:nvSpPr>
        <p:spPr>
          <a:xfrm>
            <a:off x="-77633" y="-8655"/>
            <a:ext cx="2934535" cy="461665"/>
          </a:xfrm>
          <a:prstGeom prst="rect">
            <a:avLst/>
          </a:prstGeom>
          <a:noFill/>
        </p:spPr>
        <p:txBody>
          <a:bodyPr wrap="square" rtlCol="0">
            <a:spAutoFit/>
          </a:bodyPr>
          <a:lstStyle/>
          <a:p>
            <a:r>
              <a:rPr kumimoji="1" lang="en-US" altLang="ja-JP" sz="1200">
                <a:solidFill>
                  <a:schemeClr val="bg1"/>
                </a:solidFill>
              </a:rPr>
              <a:t>【</a:t>
            </a:r>
            <a:r>
              <a:rPr kumimoji="1" lang="ja-JP" altLang="en-US" sz="1200">
                <a:solidFill>
                  <a:schemeClr val="bg1"/>
                </a:solidFill>
              </a:rPr>
              <a:t>本頁の内容は管理者</a:t>
            </a:r>
            <a:r>
              <a:rPr kumimoji="1" lang="en-US" altLang="ja-JP" sz="1200">
                <a:solidFill>
                  <a:schemeClr val="bg1"/>
                </a:solidFill>
              </a:rPr>
              <a:t>/</a:t>
            </a:r>
          </a:p>
          <a:p>
            <a:r>
              <a:rPr kumimoji="1" lang="ja-JP" altLang="en-US" sz="1200">
                <a:solidFill>
                  <a:schemeClr val="bg1"/>
                </a:solidFill>
              </a:rPr>
              <a:t>保全責任者の方を想定</a:t>
            </a:r>
            <a:r>
              <a:rPr kumimoji="1" lang="en-US" altLang="ja-JP" sz="1200">
                <a:solidFill>
                  <a:schemeClr val="bg1"/>
                </a:solidFill>
              </a:rPr>
              <a:t>】</a:t>
            </a:r>
            <a:endParaRPr kumimoji="1" lang="ja-JP" altLang="en-US" sz="1200">
              <a:solidFill>
                <a:schemeClr val="bg1"/>
              </a:solidFill>
            </a:endParaRPr>
          </a:p>
        </p:txBody>
      </p:sp>
      <p:sp>
        <p:nvSpPr>
          <p:cNvPr id="16" name="スライド番号プレースホルダー 3">
            <a:extLst>
              <a:ext uri="{FF2B5EF4-FFF2-40B4-BE49-F238E27FC236}">
                <a16:creationId xmlns:a16="http://schemas.microsoft.com/office/drawing/2014/main" id="{C216886B-C96F-84C3-9277-86CB1AF90522}"/>
              </a:ext>
            </a:extLst>
          </p:cNvPr>
          <p:cNvSpPr>
            <a:spLocks noGrp="1"/>
          </p:cNvSpPr>
          <p:nvPr>
            <p:ph type="sldNum" sz="quarter" idx="12"/>
          </p:nvPr>
        </p:nvSpPr>
        <p:spPr>
          <a:xfrm>
            <a:off x="7059622" y="6473879"/>
            <a:ext cx="2057400" cy="365125"/>
          </a:xfrm>
        </p:spPr>
        <p:txBody>
          <a:bodyPr/>
          <a:lstStyle/>
          <a:p>
            <a:fld id="{ED68E87A-1C08-4DEB-996E-5B06F9158F82}" type="slidenum">
              <a:rPr kumimoji="1" lang="ja-JP" altLang="en-US" smtClean="0">
                <a:latin typeface="Meiryo UI" panose="020B0604030504040204" pitchFamily="50" charset="-128"/>
                <a:ea typeface="Meiryo UI" panose="020B0604030504040204" pitchFamily="50" charset="-128"/>
              </a:rPr>
              <a:t>20</a:t>
            </a:fld>
            <a:endParaRPr kumimoji="1" lang="ja-JP" altLang="en-US"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63375FD9-98C9-699E-F060-CD8291ED04EF}"/>
              </a:ext>
            </a:extLst>
          </p:cNvPr>
          <p:cNvSpPr txBox="1"/>
          <p:nvPr/>
        </p:nvSpPr>
        <p:spPr>
          <a:xfrm rot="20147077">
            <a:off x="3024479" y="2606387"/>
            <a:ext cx="3016564" cy="1107996"/>
          </a:xfrm>
          <a:prstGeom prst="rect">
            <a:avLst/>
          </a:prstGeom>
          <a:solidFill>
            <a:schemeClr val="lt1">
              <a:alpha val="6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6600" dirty="0">
                <a:solidFill>
                  <a:srgbClr val="FF0000"/>
                </a:solidFill>
                <a:latin typeface="Meiryo UI" panose="020B0604030504040204" pitchFamily="50" charset="-128"/>
                <a:ea typeface="Meiryo UI" panose="020B0604030504040204" pitchFamily="50" charset="-128"/>
              </a:rPr>
              <a:t>サンプル</a:t>
            </a:r>
          </a:p>
        </p:txBody>
      </p:sp>
      <p:sp>
        <p:nvSpPr>
          <p:cNvPr id="17" name="テキスト ボックス 16">
            <a:extLst>
              <a:ext uri="{FF2B5EF4-FFF2-40B4-BE49-F238E27FC236}">
                <a16:creationId xmlns:a16="http://schemas.microsoft.com/office/drawing/2014/main" id="{031C4A0D-624F-C8B1-9085-32F196F985B2}"/>
              </a:ext>
            </a:extLst>
          </p:cNvPr>
          <p:cNvSpPr txBox="1"/>
          <p:nvPr/>
        </p:nvSpPr>
        <p:spPr>
          <a:xfrm>
            <a:off x="121673" y="3525573"/>
            <a:ext cx="2818919" cy="1987825"/>
          </a:xfrm>
          <a:prstGeom prst="rect">
            <a:avLst/>
          </a:prstGeom>
          <a:solidFill>
            <a:schemeClr val="bg1"/>
          </a:solidFill>
          <a:ln w="19050">
            <a:solidFill>
              <a:schemeClr val="accent2"/>
            </a:solidFill>
          </a:ln>
        </p:spPr>
        <p:txBody>
          <a:bodyPr wrap="square" tIns="216000" rtlCol="0">
            <a:spAutoFit/>
          </a:bodyPr>
          <a:lstStyle/>
          <a:p>
            <a:pPr algn="just"/>
            <a:r>
              <a:rPr kumimoji="1" lang="ja-JP" altLang="en-US" sz="1600" dirty="0">
                <a:latin typeface="Meiryo UI" panose="020B0604030504040204" pitchFamily="50" charset="-128"/>
                <a:ea typeface="Meiryo UI" panose="020B0604030504040204" pitchFamily="50" charset="-128"/>
              </a:rPr>
              <a:t>　執務室を含む社屋の入出場時に身分証明書等による認証がなされるなど、入場を制限。</a:t>
            </a:r>
            <a:endParaRPr kumimoji="1" lang="en-US" altLang="ja-JP" sz="1600" dirty="0">
              <a:latin typeface="Meiryo UI" panose="020B0604030504040204" pitchFamily="50" charset="-128"/>
              <a:ea typeface="Meiryo UI" panose="020B0604030504040204" pitchFamily="50" charset="-128"/>
            </a:endParaRPr>
          </a:p>
          <a:p>
            <a:pPr algn="just"/>
            <a:r>
              <a:rPr kumimoji="1" lang="ja-JP" altLang="en-US" sz="1600" dirty="0">
                <a:latin typeface="Meiryo UI" panose="020B0604030504040204" pitchFamily="50" charset="-128"/>
                <a:ea typeface="Meiryo UI" panose="020B0604030504040204" pitchFamily="50" charset="-128"/>
              </a:rPr>
              <a:t>（アクセスの制限がない場合は、建物の敷地全体を金網等で囲んだ上で、適切な入場制限措置を講じること。）</a:t>
            </a:r>
          </a:p>
        </p:txBody>
      </p:sp>
      <p:sp>
        <p:nvSpPr>
          <p:cNvPr id="18" name="正方形/長方形 17">
            <a:extLst>
              <a:ext uri="{FF2B5EF4-FFF2-40B4-BE49-F238E27FC236}">
                <a16:creationId xmlns:a16="http://schemas.microsoft.com/office/drawing/2014/main" id="{F52E16F5-715C-90C9-8BD8-20D91B829419}"/>
              </a:ext>
            </a:extLst>
          </p:cNvPr>
          <p:cNvSpPr/>
          <p:nvPr/>
        </p:nvSpPr>
        <p:spPr>
          <a:xfrm>
            <a:off x="125240" y="3162169"/>
            <a:ext cx="2804720" cy="360000"/>
          </a:xfrm>
          <a:prstGeom prst="rect">
            <a:avLst/>
          </a:prstGeom>
          <a:solidFill>
            <a:schemeClr val="bg1"/>
          </a:solidFill>
          <a:ln w="3810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t" anchorCtr="0"/>
          <a:lstStyle/>
          <a:p>
            <a:r>
              <a:rPr kumimoji="1" lang="ja-JP" altLang="en-US" b="1" dirty="0">
                <a:solidFill>
                  <a:schemeClr val="tx1"/>
                </a:solidFill>
                <a:latin typeface="Meiryo UI" panose="020B0604030504040204" pitchFamily="50" charset="-128"/>
                <a:ea typeface="Meiryo UI" panose="020B0604030504040204" pitchFamily="50" charset="-128"/>
              </a:rPr>
              <a:t>部外からのアクセス制限</a:t>
            </a:r>
          </a:p>
        </p:txBody>
      </p:sp>
    </p:spTree>
    <p:extLst>
      <p:ext uri="{BB962C8B-B14F-4D97-AF65-F5344CB8AC3E}">
        <p14:creationId xmlns:p14="http://schemas.microsoft.com/office/powerpoint/2010/main" val="1610024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3CA09096-91E6-3341-1DCB-A0B82EBECDC0}"/>
              </a:ext>
            </a:extLst>
          </p:cNvPr>
          <p:cNvSpPr/>
          <p:nvPr/>
        </p:nvSpPr>
        <p:spPr>
          <a:xfrm>
            <a:off x="9524" y="0"/>
            <a:ext cx="9144000" cy="360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p>
            <a:pPr algn="ctr"/>
            <a:r>
              <a:rPr kumimoji="1" lang="ja-JP" altLang="en-US" b="1">
                <a:latin typeface="Meiryo UI" panose="020B0604030504040204" pitchFamily="50" charset="-128"/>
                <a:ea typeface="Meiryo UI" panose="020B0604030504040204" pitchFamily="50" charset="-128"/>
              </a:rPr>
              <a:t>　　　</a:t>
            </a:r>
            <a:r>
              <a:rPr kumimoji="1" lang="en-US" altLang="ja-JP" b="1">
                <a:solidFill>
                  <a:srgbClr val="FFFF00"/>
                </a:solidFill>
                <a:latin typeface="Meiryo UI" panose="020B0604030504040204" pitchFamily="50" charset="-128"/>
                <a:ea typeface="Meiryo UI" panose="020B0604030504040204" pitchFamily="50" charset="-128"/>
              </a:rPr>
              <a:t> </a:t>
            </a:r>
            <a:r>
              <a:rPr kumimoji="1" lang="ja-JP" altLang="en-US" b="1">
                <a:latin typeface="Meiryo UI" panose="020B0604030504040204" pitchFamily="50" charset="-128"/>
                <a:ea typeface="Meiryo UI" panose="020B0604030504040204" pitchFamily="50" charset="-128"/>
              </a:rPr>
              <a:t>重要経済安保情報を取り扱う執務室等のイメージ②</a:t>
            </a:r>
          </a:p>
        </p:txBody>
      </p:sp>
      <p:sp>
        <p:nvSpPr>
          <p:cNvPr id="5" name="正方形/長方形 4">
            <a:extLst>
              <a:ext uri="{FF2B5EF4-FFF2-40B4-BE49-F238E27FC236}">
                <a16:creationId xmlns:a16="http://schemas.microsoft.com/office/drawing/2014/main" id="{80127AAD-5BD5-6432-900D-E19233BE4436}"/>
              </a:ext>
            </a:extLst>
          </p:cNvPr>
          <p:cNvSpPr/>
          <p:nvPr/>
        </p:nvSpPr>
        <p:spPr>
          <a:xfrm>
            <a:off x="194298" y="565939"/>
            <a:ext cx="4994389" cy="360000"/>
          </a:xfrm>
          <a:prstGeom prst="rect">
            <a:avLst/>
          </a:prstGeom>
          <a:noFill/>
          <a:ln w="38100">
            <a:noFill/>
          </a:ln>
        </p:spPr>
        <p:style>
          <a:lnRef idx="2">
            <a:schemeClr val="accent2">
              <a:shade val="50000"/>
            </a:schemeClr>
          </a:lnRef>
          <a:fillRef idx="1">
            <a:schemeClr val="accent2"/>
          </a:fillRef>
          <a:effectRef idx="0">
            <a:schemeClr val="accent2"/>
          </a:effectRef>
          <a:fontRef idx="minor">
            <a:schemeClr val="lt1"/>
          </a:fontRef>
        </p:style>
        <p:txBody>
          <a:bodyPr rtlCol="0" anchor="t" anchorCtr="0"/>
          <a:lstStyle/>
          <a:p>
            <a:r>
              <a:rPr kumimoji="1" lang="ja-JP" altLang="en-US" b="1">
                <a:solidFill>
                  <a:schemeClr val="tx1"/>
                </a:solidFill>
                <a:latin typeface="Meiryo UI" panose="020B0604030504040204" pitchFamily="50" charset="-128"/>
                <a:ea typeface="Meiryo UI" panose="020B0604030504040204" pitchFamily="50" charset="-128"/>
              </a:rPr>
              <a:t>③重要経済安保情報を取り扱う執務室等の内部　</a:t>
            </a:r>
          </a:p>
        </p:txBody>
      </p:sp>
      <p:sp>
        <p:nvSpPr>
          <p:cNvPr id="62" name="部分円 61">
            <a:extLst>
              <a:ext uri="{FF2B5EF4-FFF2-40B4-BE49-F238E27FC236}">
                <a16:creationId xmlns:a16="http://schemas.microsoft.com/office/drawing/2014/main" id="{47F7AB5B-D99F-9C0F-AE5E-935727A69DA3}"/>
              </a:ext>
            </a:extLst>
          </p:cNvPr>
          <p:cNvSpPr/>
          <p:nvPr/>
        </p:nvSpPr>
        <p:spPr>
          <a:xfrm rot="21600000">
            <a:off x="2049058" y="1862166"/>
            <a:ext cx="720000" cy="720000"/>
          </a:xfrm>
          <a:prstGeom prst="pie">
            <a:avLst>
              <a:gd name="adj1" fmla="val 0"/>
              <a:gd name="adj2" fmla="val 5297074"/>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3" name="正方形/長方形 62">
            <a:extLst>
              <a:ext uri="{FF2B5EF4-FFF2-40B4-BE49-F238E27FC236}">
                <a16:creationId xmlns:a16="http://schemas.microsoft.com/office/drawing/2014/main" id="{311D8DE8-6277-DB45-E5B0-9EC17AE2B608}"/>
              </a:ext>
            </a:extLst>
          </p:cNvPr>
          <p:cNvSpPr/>
          <p:nvPr/>
        </p:nvSpPr>
        <p:spPr>
          <a:xfrm>
            <a:off x="433786" y="2255652"/>
            <a:ext cx="2880000" cy="234000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82CE52AD-8F63-DE29-08AD-DAC708CEA23D}"/>
              </a:ext>
            </a:extLst>
          </p:cNvPr>
          <p:cNvSpPr txBox="1"/>
          <p:nvPr/>
        </p:nvSpPr>
        <p:spPr>
          <a:xfrm>
            <a:off x="2409058" y="1804350"/>
            <a:ext cx="660748" cy="261610"/>
          </a:xfrm>
          <a:prstGeom prst="rect">
            <a:avLst/>
          </a:prstGeom>
          <a:noFill/>
          <a:ln>
            <a:noFill/>
          </a:ln>
        </p:spPr>
        <p:txBody>
          <a:bodyPr wrap="square" rtlCol="0">
            <a:spAutoFit/>
          </a:bodyPr>
          <a:lstStyle/>
          <a:p>
            <a:pPr algn="ctr"/>
            <a:r>
              <a:rPr kumimoji="1" lang="ja-JP" altLang="en-US" sz="1100">
                <a:latin typeface="Meiryo UI" panose="020B0604030504040204" pitchFamily="50" charset="-128"/>
                <a:ea typeface="Meiryo UI" panose="020B0604030504040204" pitchFamily="50" charset="-128"/>
              </a:rPr>
              <a:t>廊下</a:t>
            </a:r>
          </a:p>
        </p:txBody>
      </p:sp>
      <p:cxnSp>
        <p:nvCxnSpPr>
          <p:cNvPr id="7" name="直線コネクタ 6">
            <a:extLst>
              <a:ext uri="{FF2B5EF4-FFF2-40B4-BE49-F238E27FC236}">
                <a16:creationId xmlns:a16="http://schemas.microsoft.com/office/drawing/2014/main" id="{925DB497-4AB1-3D5A-488A-D57B64C79A65}"/>
              </a:ext>
            </a:extLst>
          </p:cNvPr>
          <p:cNvCxnSpPr>
            <a:cxnSpLocks/>
          </p:cNvCxnSpPr>
          <p:nvPr/>
        </p:nvCxnSpPr>
        <p:spPr>
          <a:xfrm rot="5400000">
            <a:off x="2656198" y="1103384"/>
            <a:ext cx="0" cy="126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4A164D32-280C-227D-03D9-31EB2A2F4377}"/>
              </a:ext>
            </a:extLst>
          </p:cNvPr>
          <p:cNvCxnSpPr/>
          <p:nvPr/>
        </p:nvCxnSpPr>
        <p:spPr>
          <a:xfrm>
            <a:off x="2026198" y="1379864"/>
            <a:ext cx="0" cy="36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99C4CA55-F494-112B-C61A-8A66EAED519F}"/>
              </a:ext>
            </a:extLst>
          </p:cNvPr>
          <p:cNvCxnSpPr/>
          <p:nvPr/>
        </p:nvCxnSpPr>
        <p:spPr>
          <a:xfrm>
            <a:off x="1568998" y="1431497"/>
            <a:ext cx="0" cy="79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26E0D963-BAD7-7AF6-0543-CC56CB432682}"/>
              </a:ext>
            </a:extLst>
          </p:cNvPr>
          <p:cNvCxnSpPr/>
          <p:nvPr/>
        </p:nvCxnSpPr>
        <p:spPr>
          <a:xfrm>
            <a:off x="395518" y="1334339"/>
            <a:ext cx="0" cy="3312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C90A15B8-B041-2DFE-BC1E-3588D6BDC3A0}"/>
              </a:ext>
            </a:extLst>
          </p:cNvPr>
          <p:cNvCxnSpPr>
            <a:cxnSpLocks/>
          </p:cNvCxnSpPr>
          <p:nvPr/>
        </p:nvCxnSpPr>
        <p:spPr>
          <a:xfrm rot="5400000">
            <a:off x="1994750" y="3027214"/>
            <a:ext cx="0" cy="3240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9F7470AF-F75B-9663-52D2-F0622DFBD4A7}"/>
              </a:ext>
            </a:extLst>
          </p:cNvPr>
          <p:cNvCxnSpPr>
            <a:cxnSpLocks/>
          </p:cNvCxnSpPr>
          <p:nvPr/>
        </p:nvCxnSpPr>
        <p:spPr>
          <a:xfrm rot="5400000">
            <a:off x="2505500" y="1050133"/>
            <a:ext cx="0" cy="234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E56FCAE9-7B47-C1AF-1F17-81903AF30AD6}"/>
              </a:ext>
            </a:extLst>
          </p:cNvPr>
          <p:cNvCxnSpPr>
            <a:cxnSpLocks/>
          </p:cNvCxnSpPr>
          <p:nvPr/>
        </p:nvCxnSpPr>
        <p:spPr>
          <a:xfrm rot="5400000">
            <a:off x="990458" y="1637195"/>
            <a:ext cx="0" cy="1152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96994E16-C303-6F84-5314-2AD36DF5B7E8}"/>
              </a:ext>
            </a:extLst>
          </p:cNvPr>
          <p:cNvCxnSpPr>
            <a:cxnSpLocks/>
          </p:cNvCxnSpPr>
          <p:nvPr/>
        </p:nvCxnSpPr>
        <p:spPr>
          <a:xfrm flipV="1">
            <a:off x="3334097" y="2220133"/>
            <a:ext cx="0" cy="2412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正方形/長方形 25">
            <a:extLst>
              <a:ext uri="{FF2B5EF4-FFF2-40B4-BE49-F238E27FC236}">
                <a16:creationId xmlns:a16="http://schemas.microsoft.com/office/drawing/2014/main" id="{8A950196-3AA6-E5E7-DF12-1270BFB52A83}"/>
              </a:ext>
            </a:extLst>
          </p:cNvPr>
          <p:cNvSpPr/>
          <p:nvPr/>
        </p:nvSpPr>
        <p:spPr>
          <a:xfrm>
            <a:off x="452258" y="2688426"/>
            <a:ext cx="2808000" cy="116194"/>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86"/>
          </a:p>
        </p:txBody>
      </p:sp>
      <p:pic>
        <p:nvPicPr>
          <p:cNvPr id="27" name="グラフィックス 26" descr="安全 単色塗りつぶし">
            <a:extLst>
              <a:ext uri="{FF2B5EF4-FFF2-40B4-BE49-F238E27FC236}">
                <a16:creationId xmlns:a16="http://schemas.microsoft.com/office/drawing/2014/main" id="{25FDC5DD-984D-309C-7BE0-F562467474D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11086" y="2796826"/>
            <a:ext cx="1044000" cy="1044000"/>
          </a:xfrm>
          <a:prstGeom prst="rect">
            <a:avLst/>
          </a:prstGeom>
        </p:spPr>
      </p:pic>
      <p:pic>
        <p:nvPicPr>
          <p:cNvPr id="32" name="グラフィックス 31" descr="シュレッダー 単色塗りつぶし">
            <a:extLst>
              <a:ext uri="{FF2B5EF4-FFF2-40B4-BE49-F238E27FC236}">
                <a16:creationId xmlns:a16="http://schemas.microsoft.com/office/drawing/2014/main" id="{CC2BAEAD-66AC-EEE2-EBC7-B59F5D239A7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3447" y="2818003"/>
            <a:ext cx="756000" cy="756000"/>
          </a:xfrm>
          <a:prstGeom prst="rect">
            <a:avLst/>
          </a:prstGeom>
        </p:spPr>
      </p:pic>
      <p:sp>
        <p:nvSpPr>
          <p:cNvPr id="33" name="テキスト ボックス 32">
            <a:extLst>
              <a:ext uri="{FF2B5EF4-FFF2-40B4-BE49-F238E27FC236}">
                <a16:creationId xmlns:a16="http://schemas.microsoft.com/office/drawing/2014/main" id="{9E8F7FE2-4285-4C82-03EC-434C1161C2C3}"/>
              </a:ext>
            </a:extLst>
          </p:cNvPr>
          <p:cNvSpPr txBox="1"/>
          <p:nvPr/>
        </p:nvSpPr>
        <p:spPr>
          <a:xfrm>
            <a:off x="366244" y="3577119"/>
            <a:ext cx="1056897" cy="307777"/>
          </a:xfrm>
          <a:prstGeom prst="rect">
            <a:avLst/>
          </a:prstGeom>
          <a:noFill/>
        </p:spPr>
        <p:txBody>
          <a:bodyPr wrap="square" rtlCol="0">
            <a:spAutoFit/>
          </a:bodyPr>
          <a:lstStyle/>
          <a:p>
            <a:pPr algn="ctr"/>
            <a:r>
              <a:rPr kumimoji="1" lang="ja-JP" altLang="en-US" sz="1400">
                <a:latin typeface="Meiryo UI" panose="020B0604030504040204" pitchFamily="50" charset="-128"/>
                <a:ea typeface="Meiryo UI" panose="020B0604030504040204" pitchFamily="50" charset="-128"/>
              </a:rPr>
              <a:t>裁断機</a:t>
            </a:r>
          </a:p>
        </p:txBody>
      </p:sp>
      <p:sp>
        <p:nvSpPr>
          <p:cNvPr id="35" name="テキスト ボックス 34">
            <a:extLst>
              <a:ext uri="{FF2B5EF4-FFF2-40B4-BE49-F238E27FC236}">
                <a16:creationId xmlns:a16="http://schemas.microsoft.com/office/drawing/2014/main" id="{FBD9F991-6247-0604-3FB1-545B94C8BEBF}"/>
              </a:ext>
            </a:extLst>
          </p:cNvPr>
          <p:cNvSpPr txBox="1"/>
          <p:nvPr/>
        </p:nvSpPr>
        <p:spPr>
          <a:xfrm>
            <a:off x="2143264" y="3768249"/>
            <a:ext cx="1056897" cy="307777"/>
          </a:xfrm>
          <a:prstGeom prst="rect">
            <a:avLst/>
          </a:prstGeom>
          <a:noFill/>
        </p:spPr>
        <p:txBody>
          <a:bodyPr wrap="square" rtlCol="0">
            <a:spAutoFit/>
          </a:bodyPr>
          <a:lstStyle/>
          <a:p>
            <a:pPr algn="ctr"/>
            <a:r>
              <a:rPr kumimoji="1" lang="ja-JP" altLang="en-US" sz="1400">
                <a:latin typeface="Meiryo UI" panose="020B0604030504040204" pitchFamily="50" charset="-128"/>
                <a:ea typeface="Meiryo UI" panose="020B0604030504040204" pitchFamily="50" charset="-128"/>
              </a:rPr>
              <a:t>保管容器</a:t>
            </a:r>
          </a:p>
        </p:txBody>
      </p:sp>
      <p:pic>
        <p:nvPicPr>
          <p:cNvPr id="37" name="グラフィックス 36" descr="コンピューター 単色塗りつぶし">
            <a:extLst>
              <a:ext uri="{FF2B5EF4-FFF2-40B4-BE49-F238E27FC236}">
                <a16:creationId xmlns:a16="http://schemas.microsoft.com/office/drawing/2014/main" id="{1519BF70-A544-AD46-08B2-877E7AB142E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26096" y="3602634"/>
            <a:ext cx="847648" cy="847648"/>
          </a:xfrm>
          <a:prstGeom prst="rect">
            <a:avLst/>
          </a:prstGeom>
        </p:spPr>
      </p:pic>
      <p:sp>
        <p:nvSpPr>
          <p:cNvPr id="38" name="テキスト ボックス 37">
            <a:extLst>
              <a:ext uri="{FF2B5EF4-FFF2-40B4-BE49-F238E27FC236}">
                <a16:creationId xmlns:a16="http://schemas.microsoft.com/office/drawing/2014/main" id="{EF25A23F-AFD8-B77D-A704-AF2085FFBF76}"/>
              </a:ext>
            </a:extLst>
          </p:cNvPr>
          <p:cNvSpPr txBox="1"/>
          <p:nvPr/>
        </p:nvSpPr>
        <p:spPr>
          <a:xfrm>
            <a:off x="1426519" y="4197771"/>
            <a:ext cx="462836" cy="369332"/>
          </a:xfrm>
          <a:prstGeom prst="rect">
            <a:avLst/>
          </a:prstGeom>
          <a:noFill/>
        </p:spPr>
        <p:txBody>
          <a:bodyPr wrap="square" rtlCol="0">
            <a:spAutoFit/>
          </a:bodyPr>
          <a:lstStyle/>
          <a:p>
            <a:r>
              <a:rPr kumimoji="1" lang="en-US" altLang="ja-JP"/>
              <a:t>PC</a:t>
            </a:r>
            <a:endParaRPr kumimoji="1" lang="ja-JP" altLang="en-US"/>
          </a:p>
        </p:txBody>
      </p:sp>
      <p:sp>
        <p:nvSpPr>
          <p:cNvPr id="40" name="テキスト ボックス 39">
            <a:extLst>
              <a:ext uri="{FF2B5EF4-FFF2-40B4-BE49-F238E27FC236}">
                <a16:creationId xmlns:a16="http://schemas.microsoft.com/office/drawing/2014/main" id="{651ADFFD-BA06-FA4A-2FF7-425C1F16783B}"/>
              </a:ext>
            </a:extLst>
          </p:cNvPr>
          <p:cNvSpPr txBox="1"/>
          <p:nvPr/>
        </p:nvSpPr>
        <p:spPr>
          <a:xfrm>
            <a:off x="709679" y="1708561"/>
            <a:ext cx="660748" cy="261610"/>
          </a:xfrm>
          <a:prstGeom prst="rect">
            <a:avLst/>
          </a:prstGeom>
          <a:noFill/>
          <a:ln>
            <a:noFill/>
          </a:ln>
        </p:spPr>
        <p:txBody>
          <a:bodyPr wrap="square" rtlCol="0">
            <a:spAutoFit/>
          </a:bodyPr>
          <a:lstStyle/>
          <a:p>
            <a:pPr algn="ctr"/>
            <a:r>
              <a:rPr kumimoji="1" lang="en-US" altLang="ja-JP" sz="1100">
                <a:latin typeface="Meiryo UI" panose="020B0604030504040204" pitchFamily="50" charset="-128"/>
                <a:ea typeface="Meiryo UI" panose="020B0604030504040204" pitchFamily="50" charset="-128"/>
              </a:rPr>
              <a:t>A</a:t>
            </a:r>
            <a:r>
              <a:rPr kumimoji="1" lang="ja-JP" altLang="en-US" sz="1100">
                <a:latin typeface="Meiryo UI" panose="020B0604030504040204" pitchFamily="50" charset="-128"/>
                <a:ea typeface="Meiryo UI" panose="020B0604030504040204" pitchFamily="50" charset="-128"/>
              </a:rPr>
              <a:t>課</a:t>
            </a:r>
          </a:p>
        </p:txBody>
      </p:sp>
      <p:sp>
        <p:nvSpPr>
          <p:cNvPr id="41" name="テキスト ボックス 40">
            <a:extLst>
              <a:ext uri="{FF2B5EF4-FFF2-40B4-BE49-F238E27FC236}">
                <a16:creationId xmlns:a16="http://schemas.microsoft.com/office/drawing/2014/main" id="{851A80CE-4804-6679-5F61-216730F7DF29}"/>
              </a:ext>
            </a:extLst>
          </p:cNvPr>
          <p:cNvSpPr txBox="1"/>
          <p:nvPr/>
        </p:nvSpPr>
        <p:spPr>
          <a:xfrm>
            <a:off x="3394231" y="3302869"/>
            <a:ext cx="660748" cy="261610"/>
          </a:xfrm>
          <a:prstGeom prst="rect">
            <a:avLst/>
          </a:prstGeom>
          <a:noFill/>
          <a:ln>
            <a:noFill/>
          </a:ln>
        </p:spPr>
        <p:txBody>
          <a:bodyPr wrap="square" rtlCol="0">
            <a:spAutoFit/>
          </a:bodyPr>
          <a:lstStyle/>
          <a:p>
            <a:pPr algn="ctr"/>
            <a:r>
              <a:rPr kumimoji="1" lang="en-US" altLang="ja-JP" sz="1100">
                <a:latin typeface="Meiryo UI" panose="020B0604030504040204" pitchFamily="50" charset="-128"/>
                <a:ea typeface="Meiryo UI" panose="020B0604030504040204" pitchFamily="50" charset="-128"/>
              </a:rPr>
              <a:t>D</a:t>
            </a:r>
            <a:r>
              <a:rPr kumimoji="1" lang="ja-JP" altLang="en-US" sz="1100">
                <a:latin typeface="Meiryo UI" panose="020B0604030504040204" pitchFamily="50" charset="-128"/>
                <a:ea typeface="Meiryo UI" panose="020B0604030504040204" pitchFamily="50" charset="-128"/>
              </a:rPr>
              <a:t>課</a:t>
            </a:r>
          </a:p>
        </p:txBody>
      </p:sp>
      <p:sp>
        <p:nvSpPr>
          <p:cNvPr id="43" name="正方形/長方形 42">
            <a:extLst>
              <a:ext uri="{FF2B5EF4-FFF2-40B4-BE49-F238E27FC236}">
                <a16:creationId xmlns:a16="http://schemas.microsoft.com/office/drawing/2014/main" id="{336470DB-ED96-DB91-0727-6EF6226A5311}"/>
              </a:ext>
            </a:extLst>
          </p:cNvPr>
          <p:cNvSpPr/>
          <p:nvPr/>
        </p:nvSpPr>
        <p:spPr>
          <a:xfrm>
            <a:off x="374750" y="4869895"/>
            <a:ext cx="8646632" cy="1944000"/>
          </a:xfrm>
          <a:prstGeom prst="rect">
            <a:avLst/>
          </a:prstGeom>
          <a:noFill/>
          <a:ln w="28575">
            <a:solidFill>
              <a:schemeClr val="accent6"/>
            </a:solidFill>
          </a:ln>
        </p:spPr>
        <p:txBody>
          <a:bodyPr wrap="square" tIns="36000" bIns="36000">
            <a:spAutoFit/>
          </a:bodyPr>
          <a:lstStyle/>
          <a:p>
            <a:pPr>
              <a:spcBef>
                <a:spcPts val="600"/>
              </a:spcBef>
            </a:pPr>
            <a:r>
              <a:rPr kumimoji="1" lang="ja-JP" altLang="en-US" sz="1600" b="1" dirty="0">
                <a:latin typeface="Meiryo UI" panose="020B0604030504040204" pitchFamily="50" charset="-128"/>
                <a:ea typeface="Meiryo UI" panose="020B0604030504040204" pitchFamily="50" charset="-128"/>
              </a:rPr>
              <a:t>間仕切り等：</a:t>
            </a:r>
            <a:r>
              <a:rPr kumimoji="1" lang="ja-JP" altLang="en-US" sz="1600" dirty="0">
                <a:latin typeface="Meiryo UI" panose="020B0604030504040204" pitchFamily="50" charset="-128"/>
                <a:ea typeface="Meiryo UI" panose="020B0604030504040204" pitchFamily="50" charset="-128"/>
              </a:rPr>
              <a:t>出入口を開けた際に中が見えないよう、また、入室する職員が取扱い可能な重要経済安保情報以外の重要経済安保情報を知覚することがないよう、必要に応じて設置。</a:t>
            </a:r>
            <a:endParaRPr kumimoji="1" lang="en-US" altLang="ja-JP" sz="1600" b="1" dirty="0">
              <a:latin typeface="Meiryo UI" panose="020B0604030504040204" pitchFamily="50" charset="-128"/>
              <a:ea typeface="Meiryo UI" panose="020B0604030504040204" pitchFamily="50" charset="-128"/>
            </a:endParaRPr>
          </a:p>
          <a:p>
            <a:pPr>
              <a:spcBef>
                <a:spcPts val="600"/>
              </a:spcBef>
            </a:pPr>
            <a:r>
              <a:rPr kumimoji="1" lang="ja-JP" altLang="en-US" sz="1600" b="1" dirty="0">
                <a:latin typeface="Meiryo UI" panose="020B0604030504040204" pitchFamily="50" charset="-128"/>
                <a:ea typeface="Meiryo UI" panose="020B0604030504040204" pitchFamily="50" charset="-128"/>
              </a:rPr>
              <a:t>保管容器</a:t>
            </a:r>
            <a:r>
              <a:rPr kumimoji="1" lang="ja-JP" altLang="en-US" sz="1600" dirty="0">
                <a:latin typeface="Meiryo UI" panose="020B0604030504040204" pitchFamily="50" charset="-128"/>
                <a:ea typeface="Meiryo UI" panose="020B0604030504040204" pitchFamily="50" charset="-128"/>
              </a:rPr>
              <a:t>：三段式文字盤鍵のかかる金庫又は鋼鉄製の箱など施錠可能で十分な強度を有するもの。　重要経済安保情報文書等が他の行政文書と同一の行政文書ファイルにまとめられている場合には、ファイリング用具を分けて格納。</a:t>
            </a:r>
            <a:endParaRPr kumimoji="1" lang="en-US" altLang="ja-JP" sz="1600" b="1" dirty="0">
              <a:latin typeface="Meiryo UI" panose="020B0604030504040204" pitchFamily="50" charset="-128"/>
              <a:ea typeface="Meiryo UI" panose="020B0604030504040204" pitchFamily="50" charset="-128"/>
            </a:endParaRPr>
          </a:p>
          <a:p>
            <a:pPr>
              <a:spcBef>
                <a:spcPts val="600"/>
              </a:spcBef>
            </a:pPr>
            <a:r>
              <a:rPr kumimoji="1" lang="ja-JP" altLang="en-US" sz="1600" b="1" dirty="0">
                <a:latin typeface="Meiryo UI" panose="020B0604030504040204" pitchFamily="50" charset="-128"/>
                <a:ea typeface="Meiryo UI" panose="020B0604030504040204" pitchFamily="50" charset="-128"/>
              </a:rPr>
              <a:t>電子計算機（</a:t>
            </a:r>
            <a:r>
              <a:rPr kumimoji="1" lang="en-US" altLang="ja-JP" sz="1600" b="1" dirty="0">
                <a:latin typeface="Meiryo UI" panose="020B0604030504040204" pitchFamily="50" charset="-128"/>
                <a:ea typeface="Meiryo UI" panose="020B0604030504040204" pitchFamily="50" charset="-128"/>
              </a:rPr>
              <a:t>PC</a:t>
            </a:r>
            <a:r>
              <a:rPr kumimoji="1" lang="ja-JP" altLang="en-US" sz="1600" b="1" dirty="0">
                <a:latin typeface="Meiryo UI" panose="020B0604030504040204" pitchFamily="50" charset="-128"/>
                <a:ea typeface="Meiryo UI" panose="020B0604030504040204" pitchFamily="50" charset="-128"/>
              </a:rPr>
              <a:t>等）</a:t>
            </a:r>
            <a:r>
              <a:rPr kumimoji="1" lang="ja-JP" altLang="en-US" sz="1600" dirty="0">
                <a:latin typeface="Meiryo UI" panose="020B0604030504040204" pitchFamily="50" charset="-128"/>
                <a:ea typeface="Meiryo UI" panose="020B0604030504040204" pitchFamily="50" charset="-128"/>
              </a:rPr>
              <a:t>：スタンドアロン又はインターネットに接続しない。保護措置が講じられた区画内で作業を行う。盗難、持ち去り防止等のために端末はワイヤで固定。</a:t>
            </a:r>
          </a:p>
        </p:txBody>
      </p:sp>
      <p:sp>
        <p:nvSpPr>
          <p:cNvPr id="44" name="吹き出し: 円形 43">
            <a:extLst>
              <a:ext uri="{FF2B5EF4-FFF2-40B4-BE49-F238E27FC236}">
                <a16:creationId xmlns:a16="http://schemas.microsoft.com/office/drawing/2014/main" id="{F08FE01E-8BD2-E3E7-5C94-840956F4806A}"/>
              </a:ext>
            </a:extLst>
          </p:cNvPr>
          <p:cNvSpPr/>
          <p:nvPr/>
        </p:nvSpPr>
        <p:spPr>
          <a:xfrm>
            <a:off x="5869653" y="1128935"/>
            <a:ext cx="1908000" cy="1368000"/>
          </a:xfrm>
          <a:prstGeom prst="wedgeEllipseCallout">
            <a:avLst>
              <a:gd name="adj1" fmla="val -66077"/>
              <a:gd name="adj2" fmla="val 30464"/>
            </a:avLst>
          </a:prstGeom>
          <a:noFill/>
          <a:ln w="3175">
            <a:prstDash val="sys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endParaRPr kumimoji="1" lang="ja-JP" altLang="en-US" sz="1400" b="1">
              <a:solidFill>
                <a:srgbClr val="C00000"/>
              </a:solidFill>
            </a:endParaRPr>
          </a:p>
        </p:txBody>
      </p:sp>
      <p:sp>
        <p:nvSpPr>
          <p:cNvPr id="76" name="テキスト ボックス 75">
            <a:extLst>
              <a:ext uri="{FF2B5EF4-FFF2-40B4-BE49-F238E27FC236}">
                <a16:creationId xmlns:a16="http://schemas.microsoft.com/office/drawing/2014/main" id="{9F96CB11-06E5-DE26-FBE9-7778939F9760}"/>
              </a:ext>
            </a:extLst>
          </p:cNvPr>
          <p:cNvSpPr txBox="1"/>
          <p:nvPr/>
        </p:nvSpPr>
        <p:spPr>
          <a:xfrm>
            <a:off x="5118198" y="1694047"/>
            <a:ext cx="180000" cy="612000"/>
          </a:xfrm>
          <a:prstGeom prst="rect">
            <a:avLst/>
          </a:prstGeom>
          <a:solidFill>
            <a:schemeClr val="bg1"/>
          </a:solidFill>
          <a:ln>
            <a:solidFill>
              <a:srgbClr val="FF0000"/>
            </a:solidFill>
          </a:ln>
        </p:spPr>
        <p:txBody>
          <a:bodyPr vert="eaVert" wrap="square" lIns="36000" tIns="36000" rIns="36000" bIns="36000" rtlCol="0" anchor="ctr" anchorCtr="1">
            <a:spAutoFit/>
          </a:bodyPr>
          <a:lstStyle/>
          <a:p>
            <a:r>
              <a:rPr kumimoji="1" lang="ja-JP" altLang="en-US" sz="1050" b="1">
                <a:solidFill>
                  <a:srgbClr val="FF0000"/>
                </a:solidFill>
                <a:latin typeface="Meiryo UI" panose="020B0604030504040204" pitchFamily="50" charset="-128"/>
                <a:ea typeface="Meiryo UI" panose="020B0604030504040204" pitchFamily="50" charset="-128"/>
              </a:rPr>
              <a:t>立入禁止</a:t>
            </a:r>
          </a:p>
        </p:txBody>
      </p:sp>
      <p:sp>
        <p:nvSpPr>
          <p:cNvPr id="78" name="吹き出し: 四角形 77">
            <a:extLst>
              <a:ext uri="{FF2B5EF4-FFF2-40B4-BE49-F238E27FC236}">
                <a16:creationId xmlns:a16="http://schemas.microsoft.com/office/drawing/2014/main" id="{A6EF20A6-4BD1-C970-9DAA-F4868E913782}"/>
              </a:ext>
            </a:extLst>
          </p:cNvPr>
          <p:cNvSpPr/>
          <p:nvPr/>
        </p:nvSpPr>
        <p:spPr>
          <a:xfrm>
            <a:off x="4487264" y="936757"/>
            <a:ext cx="3492839" cy="2099579"/>
          </a:xfrm>
          <a:prstGeom prst="wedgeRectCallout">
            <a:avLst>
              <a:gd name="adj1" fmla="val -92139"/>
              <a:gd name="adj2" fmla="val 8447"/>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0" name="グラフィックス 79" descr="閉じたドア 枠線">
            <a:extLst>
              <a:ext uri="{FF2B5EF4-FFF2-40B4-BE49-F238E27FC236}">
                <a16:creationId xmlns:a16="http://schemas.microsoft.com/office/drawing/2014/main" id="{3EDA5BA1-8EA9-7EBB-B0EB-5168EC82193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474584" y="1344319"/>
            <a:ext cx="1800000" cy="1800000"/>
          </a:xfrm>
          <a:prstGeom prst="rect">
            <a:avLst/>
          </a:prstGeom>
        </p:spPr>
      </p:pic>
      <p:pic>
        <p:nvPicPr>
          <p:cNvPr id="1026" name="Picture 2" descr="LEDベースライトのイラスト（照明）">
            <a:extLst>
              <a:ext uri="{FF2B5EF4-FFF2-40B4-BE49-F238E27FC236}">
                <a16:creationId xmlns:a16="http://schemas.microsoft.com/office/drawing/2014/main" id="{994F0CCC-FAF6-A66C-8B39-FB0EDFFA451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45301" y="899829"/>
            <a:ext cx="903766" cy="540000"/>
          </a:xfrm>
          <a:prstGeom prst="rect">
            <a:avLst/>
          </a:prstGeom>
          <a:noFill/>
          <a:extLst>
            <a:ext uri="{909E8E84-426E-40DD-AFC4-6F175D3DCCD1}">
              <a14:hiddenFill xmlns:a14="http://schemas.microsoft.com/office/drawing/2010/main">
                <a:solidFill>
                  <a:srgbClr val="FFFFFF"/>
                </a:solidFill>
              </a14:hiddenFill>
            </a:ext>
          </a:extLst>
        </p:spPr>
      </p:pic>
      <p:sp>
        <p:nvSpPr>
          <p:cNvPr id="81" name="正方形/長方形 80">
            <a:extLst>
              <a:ext uri="{FF2B5EF4-FFF2-40B4-BE49-F238E27FC236}">
                <a16:creationId xmlns:a16="http://schemas.microsoft.com/office/drawing/2014/main" id="{C95C1C6E-F9F0-61FF-1A71-7CDA399D660C}"/>
              </a:ext>
            </a:extLst>
          </p:cNvPr>
          <p:cNvSpPr/>
          <p:nvPr/>
        </p:nvSpPr>
        <p:spPr>
          <a:xfrm>
            <a:off x="4135425" y="3092355"/>
            <a:ext cx="4885957" cy="1703919"/>
          </a:xfrm>
          <a:prstGeom prst="rect">
            <a:avLst/>
          </a:prstGeom>
          <a:noFill/>
          <a:ln w="28575">
            <a:solidFill>
              <a:schemeClr val="accent1"/>
            </a:solidFill>
          </a:ln>
        </p:spPr>
        <p:txBody>
          <a:bodyPr wrap="square" tIns="36000" bIns="36000">
            <a:spAutoFit/>
          </a:bodyPr>
          <a:lstStyle/>
          <a:p>
            <a:pPr>
              <a:spcBef>
                <a:spcPts val="600"/>
              </a:spcBef>
            </a:pPr>
            <a:r>
              <a:rPr kumimoji="1" lang="ja-JP" altLang="en-US" sz="1600" b="1" dirty="0">
                <a:latin typeface="Meiryo UI" panose="020B0604030504040204" pitchFamily="50" charset="-128"/>
                <a:ea typeface="Meiryo UI" panose="020B0604030504040204" pitchFamily="50" charset="-128"/>
              </a:rPr>
              <a:t>アクセス制限</a:t>
            </a:r>
            <a:r>
              <a:rPr kumimoji="1" lang="ja-JP" altLang="en-US" sz="1600" dirty="0">
                <a:latin typeface="Meiryo UI" panose="020B0604030504040204" pitchFamily="50" charset="-128"/>
                <a:ea typeface="Meiryo UI" panose="020B0604030504040204" pitchFamily="50" charset="-128"/>
              </a:rPr>
              <a:t>：身分証認証や生体認証による開錠措置など、情報取扱者以外が容易に侵入できない施錠設備</a:t>
            </a:r>
            <a:endParaRPr kumimoji="1" lang="en-US" altLang="ja-JP" sz="1600" dirty="0">
              <a:latin typeface="Meiryo UI" panose="020B0604030504040204" pitchFamily="50" charset="-128"/>
              <a:ea typeface="Meiryo UI" panose="020B0604030504040204" pitchFamily="50" charset="-128"/>
            </a:endParaRPr>
          </a:p>
          <a:p>
            <a:pPr>
              <a:spcBef>
                <a:spcPts val="600"/>
              </a:spcBef>
            </a:pPr>
            <a:r>
              <a:rPr kumimoji="1" lang="ja-JP" altLang="en-US" sz="1600" b="1" dirty="0">
                <a:latin typeface="Meiryo UI" panose="020B0604030504040204" pitchFamily="50" charset="-128"/>
                <a:ea typeface="Meiryo UI" panose="020B0604030504040204" pitchFamily="50" charset="-128"/>
              </a:rPr>
              <a:t>掲示：</a:t>
            </a:r>
            <a:r>
              <a:rPr kumimoji="1" lang="ja-JP" altLang="en-US" sz="1600" dirty="0">
                <a:latin typeface="Meiryo UI" panose="020B0604030504040204" pitchFamily="50" charset="-128"/>
                <a:ea typeface="Meiryo UI" panose="020B0604030504040204" pitchFamily="50" charset="-128"/>
              </a:rPr>
              <a:t>立入が禁じられている旨の掲示</a:t>
            </a:r>
            <a:endParaRPr kumimoji="1" lang="en-US" altLang="ja-JP" sz="1600" dirty="0">
              <a:latin typeface="Meiryo UI" panose="020B0604030504040204" pitchFamily="50" charset="-128"/>
              <a:ea typeface="Meiryo UI" panose="020B0604030504040204" pitchFamily="50" charset="-128"/>
            </a:endParaRPr>
          </a:p>
          <a:p>
            <a:pPr>
              <a:spcBef>
                <a:spcPts val="600"/>
              </a:spcBef>
            </a:pPr>
            <a:r>
              <a:rPr kumimoji="1" lang="ja-JP" altLang="en-US" sz="1600" b="1" dirty="0">
                <a:latin typeface="Meiryo UI" panose="020B0604030504040204" pitchFamily="50" charset="-128"/>
                <a:ea typeface="Meiryo UI" panose="020B0604030504040204" pitchFamily="50" charset="-128"/>
              </a:rPr>
              <a:t>通信機器等の持込禁止</a:t>
            </a:r>
            <a:r>
              <a:rPr kumimoji="1" lang="ja-JP" altLang="en-US" sz="1600" dirty="0">
                <a:latin typeface="Meiryo UI" panose="020B0604030504040204" pitchFamily="50" charset="-128"/>
                <a:ea typeface="Meiryo UI" panose="020B0604030504040204" pitchFamily="50" charset="-128"/>
              </a:rPr>
              <a:t>：スマートフォンなど通信可能な携帯型情報通信機器、ビデオカメラなど撮影・録画・録音が可能な記録機器の持込禁止</a:t>
            </a:r>
          </a:p>
        </p:txBody>
      </p:sp>
      <p:pic>
        <p:nvPicPr>
          <p:cNvPr id="1028" name="Picture 4" descr="顔認証システムのイラスト（男性）">
            <a:extLst>
              <a:ext uri="{FF2B5EF4-FFF2-40B4-BE49-F238E27FC236}">
                <a16:creationId xmlns:a16="http://schemas.microsoft.com/office/drawing/2014/main" id="{5E39197D-EE94-6AE5-E1E0-E21E9CB15AE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15375" y="1499652"/>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指紋認証のイラスト">
            <a:extLst>
              <a:ext uri="{FF2B5EF4-FFF2-40B4-BE49-F238E27FC236}">
                <a16:creationId xmlns:a16="http://schemas.microsoft.com/office/drawing/2014/main" id="{05BE8989-6559-5FE0-F8C7-0BF5AE98089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28760" y="1725626"/>
            <a:ext cx="648000" cy="648000"/>
          </a:xfrm>
          <a:prstGeom prst="rect">
            <a:avLst/>
          </a:prstGeom>
          <a:noFill/>
          <a:extLst>
            <a:ext uri="{909E8E84-426E-40DD-AFC4-6F175D3DCCD1}">
              <a14:hiddenFill xmlns:a14="http://schemas.microsoft.com/office/drawing/2010/main">
                <a:solidFill>
                  <a:srgbClr val="FFFFFF"/>
                </a:solidFill>
              </a14:hiddenFill>
            </a:ext>
          </a:extLst>
        </p:spPr>
      </p:pic>
      <p:sp>
        <p:nvSpPr>
          <p:cNvPr id="83" name="テキスト ボックス 82">
            <a:extLst>
              <a:ext uri="{FF2B5EF4-FFF2-40B4-BE49-F238E27FC236}">
                <a16:creationId xmlns:a16="http://schemas.microsoft.com/office/drawing/2014/main" id="{232B1BC8-857D-E67F-16D9-8783DA984A42}"/>
              </a:ext>
            </a:extLst>
          </p:cNvPr>
          <p:cNvSpPr txBox="1"/>
          <p:nvPr/>
        </p:nvSpPr>
        <p:spPr>
          <a:xfrm>
            <a:off x="548873" y="2364856"/>
            <a:ext cx="1056897" cy="307777"/>
          </a:xfrm>
          <a:prstGeom prst="rect">
            <a:avLst/>
          </a:prstGeom>
          <a:noFill/>
        </p:spPr>
        <p:txBody>
          <a:bodyPr wrap="square" rtlCol="0">
            <a:spAutoFit/>
          </a:bodyPr>
          <a:lstStyle/>
          <a:p>
            <a:pPr algn="ctr"/>
            <a:r>
              <a:rPr kumimoji="1" lang="ja-JP" altLang="en-US" sz="1400">
                <a:latin typeface="Meiryo UI" panose="020B0604030504040204" pitchFamily="50" charset="-128"/>
                <a:ea typeface="Meiryo UI" panose="020B0604030504040204" pitchFamily="50" charset="-128"/>
              </a:rPr>
              <a:t>間仕切り</a:t>
            </a:r>
          </a:p>
        </p:txBody>
      </p:sp>
      <p:grpSp>
        <p:nvGrpSpPr>
          <p:cNvPr id="2" name="グループ化 1">
            <a:extLst>
              <a:ext uri="{FF2B5EF4-FFF2-40B4-BE49-F238E27FC236}">
                <a16:creationId xmlns:a16="http://schemas.microsoft.com/office/drawing/2014/main" id="{5C15BC53-50CF-842B-9FFD-BBBB482E8B98}"/>
              </a:ext>
            </a:extLst>
          </p:cNvPr>
          <p:cNvGrpSpPr/>
          <p:nvPr/>
        </p:nvGrpSpPr>
        <p:grpSpPr>
          <a:xfrm>
            <a:off x="6878625" y="1090422"/>
            <a:ext cx="888380" cy="806064"/>
            <a:chOff x="291328" y="1362557"/>
            <a:chExt cx="1010432" cy="1018635"/>
          </a:xfrm>
        </p:grpSpPr>
        <p:grpSp>
          <p:nvGrpSpPr>
            <p:cNvPr id="6" name="グループ化 5">
              <a:extLst>
                <a:ext uri="{FF2B5EF4-FFF2-40B4-BE49-F238E27FC236}">
                  <a16:creationId xmlns:a16="http://schemas.microsoft.com/office/drawing/2014/main" id="{0AB87D92-A2C9-C040-6468-C1D13423638A}"/>
                </a:ext>
              </a:extLst>
            </p:cNvPr>
            <p:cNvGrpSpPr/>
            <p:nvPr/>
          </p:nvGrpSpPr>
          <p:grpSpPr>
            <a:xfrm>
              <a:off x="291328" y="1362557"/>
              <a:ext cx="1010432" cy="1018635"/>
              <a:chOff x="-806091" y="1321660"/>
              <a:chExt cx="2128696" cy="1836000"/>
            </a:xfrm>
          </p:grpSpPr>
          <p:pic>
            <p:nvPicPr>
              <p:cNvPr id="10" name="図 9"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F872015F-5DE5-4499-94C9-CB867D68706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06091" y="1321660"/>
                <a:ext cx="2128696" cy="1836000"/>
              </a:xfrm>
              <a:prstGeom prst="rect">
                <a:avLst/>
              </a:prstGeom>
            </p:spPr>
          </p:pic>
          <p:sp>
            <p:nvSpPr>
              <p:cNvPr id="11" name="テキスト ボックス 10">
                <a:extLst>
                  <a:ext uri="{FF2B5EF4-FFF2-40B4-BE49-F238E27FC236}">
                    <a16:creationId xmlns:a16="http://schemas.microsoft.com/office/drawing/2014/main" id="{5020CC2D-8123-5F20-EFB6-3275925D7232}"/>
                  </a:ext>
                </a:extLst>
              </p:cNvPr>
              <p:cNvSpPr txBox="1"/>
              <p:nvPr/>
            </p:nvSpPr>
            <p:spPr>
              <a:xfrm>
                <a:off x="-725535" y="1545281"/>
                <a:ext cx="1838133" cy="490724"/>
              </a:xfrm>
              <a:prstGeom prst="rect">
                <a:avLst/>
              </a:prstGeom>
              <a:solidFill>
                <a:schemeClr val="accent1">
                  <a:lumMod val="75000"/>
                </a:schemeClr>
              </a:solidFill>
            </p:spPr>
            <p:txBody>
              <a:bodyPr wrap="square" rtlCol="0">
                <a:spAutoFit/>
              </a:bodyPr>
              <a:lstStyle/>
              <a:p>
                <a:pPr algn="ctr"/>
                <a:r>
                  <a:rPr kumimoji="1" lang="ja-JP" altLang="en-US" sz="800">
                    <a:solidFill>
                      <a:schemeClr val="bg1"/>
                    </a:solidFill>
                    <a:latin typeface="HGP創英角ﾎﾟｯﾌﾟ体" panose="040B0A00000000000000" pitchFamily="50" charset="-128"/>
                    <a:ea typeface="HGP創英角ﾎﾟｯﾌﾟ体" panose="040B0A00000000000000" pitchFamily="50" charset="-128"/>
                    <a:cs typeface="ADLaM Display" panose="02010000000000000000" pitchFamily="2" charset="0"/>
                  </a:rPr>
                  <a:t>身分証明書</a:t>
                </a:r>
              </a:p>
            </p:txBody>
          </p:sp>
        </p:grpSp>
        <p:sp>
          <p:nvSpPr>
            <p:cNvPr id="8" name="正方形/長方形 7">
              <a:extLst>
                <a:ext uri="{FF2B5EF4-FFF2-40B4-BE49-F238E27FC236}">
                  <a16:creationId xmlns:a16="http://schemas.microsoft.com/office/drawing/2014/main" id="{AC830343-DF15-4A60-0338-73BE050C7815}"/>
                </a:ext>
              </a:extLst>
            </p:cNvPr>
            <p:cNvSpPr/>
            <p:nvPr/>
          </p:nvSpPr>
          <p:spPr>
            <a:xfrm>
              <a:off x="363492" y="2073112"/>
              <a:ext cx="154762" cy="13525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grpSp>
      <p:sp>
        <p:nvSpPr>
          <p:cNvPr id="19" name="スライド番号プレースホルダー 3">
            <a:extLst>
              <a:ext uri="{FF2B5EF4-FFF2-40B4-BE49-F238E27FC236}">
                <a16:creationId xmlns:a16="http://schemas.microsoft.com/office/drawing/2014/main" id="{2DE65E43-3B9C-E424-9625-8F72880EA50C}"/>
              </a:ext>
            </a:extLst>
          </p:cNvPr>
          <p:cNvSpPr>
            <a:spLocks noGrp="1"/>
          </p:cNvSpPr>
          <p:nvPr>
            <p:ph type="sldNum" sz="quarter" idx="12"/>
          </p:nvPr>
        </p:nvSpPr>
        <p:spPr>
          <a:xfrm>
            <a:off x="7059622" y="6473879"/>
            <a:ext cx="2057400" cy="365125"/>
          </a:xfrm>
        </p:spPr>
        <p:txBody>
          <a:bodyPr/>
          <a:lstStyle/>
          <a:p>
            <a:fld id="{ED68E87A-1C08-4DEB-996E-5B06F9158F82}" type="slidenum">
              <a:rPr kumimoji="1" lang="ja-JP" altLang="en-US" smtClean="0">
                <a:latin typeface="Meiryo UI" panose="020B0604030504040204" pitchFamily="50" charset="-128"/>
                <a:ea typeface="Meiryo UI" panose="020B0604030504040204" pitchFamily="50" charset="-128"/>
              </a:rPr>
              <a:t>21</a:t>
            </a:fld>
            <a:endParaRPr kumimoji="1" lang="ja-JP" altLang="en-US"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9D16DBEA-8FD0-4F63-6D07-87771D860FA2}"/>
              </a:ext>
            </a:extLst>
          </p:cNvPr>
          <p:cNvSpPr txBox="1"/>
          <p:nvPr/>
        </p:nvSpPr>
        <p:spPr>
          <a:xfrm rot="20147077">
            <a:off x="3024479" y="2606387"/>
            <a:ext cx="3016564" cy="1107996"/>
          </a:xfrm>
          <a:prstGeom prst="rect">
            <a:avLst/>
          </a:prstGeom>
          <a:solidFill>
            <a:schemeClr val="lt1">
              <a:alpha val="6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6600" dirty="0">
                <a:solidFill>
                  <a:srgbClr val="FF0000"/>
                </a:solidFill>
                <a:latin typeface="Meiryo UI" panose="020B0604030504040204" pitchFamily="50" charset="-128"/>
                <a:ea typeface="Meiryo UI" panose="020B0604030504040204" pitchFamily="50" charset="-128"/>
              </a:rPr>
              <a:t>サンプル</a:t>
            </a:r>
          </a:p>
        </p:txBody>
      </p:sp>
    </p:spTree>
    <p:extLst>
      <p:ext uri="{BB962C8B-B14F-4D97-AF65-F5344CB8AC3E}">
        <p14:creationId xmlns:p14="http://schemas.microsoft.com/office/powerpoint/2010/main" val="3026126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19">
            <a:extLst>
              <a:ext uri="{FF2B5EF4-FFF2-40B4-BE49-F238E27FC236}">
                <a16:creationId xmlns:a16="http://schemas.microsoft.com/office/drawing/2014/main" id="{8AAC4F4F-D803-DCAD-F949-CEC2D0364D9F}"/>
              </a:ext>
            </a:extLst>
          </p:cNvPr>
          <p:cNvSpPr txBox="1"/>
          <p:nvPr/>
        </p:nvSpPr>
        <p:spPr>
          <a:xfrm>
            <a:off x="2981995" y="2289540"/>
            <a:ext cx="5898948" cy="1554272"/>
          </a:xfrm>
          <a:prstGeom prst="rect">
            <a:avLst/>
          </a:prstGeom>
          <a:noFill/>
        </p:spPr>
        <p:txBody>
          <a:bodyPr wrap="square" rtlCol="0">
            <a:spAutoFit/>
          </a:bodyPr>
          <a:lstStyle/>
          <a:p>
            <a:pPr marL="342900" indent="-342900">
              <a:spcBef>
                <a:spcPts val="600"/>
              </a:spcBef>
              <a:buFont typeface="Wingdings" panose="05000000000000000000" pitchFamily="2" charset="2"/>
              <a:buChar char="ü"/>
            </a:pPr>
            <a:r>
              <a:rPr kumimoji="1" lang="ja-JP" altLang="en-US">
                <a:latin typeface="Meiryo UI" panose="020B0604030504040204" pitchFamily="50" charset="-128"/>
                <a:ea typeface="Meiryo UI" panose="020B0604030504040204" pitchFamily="50" charset="-128"/>
              </a:rPr>
              <a:t>重要経済安保情報を記録するデータを</a:t>
            </a:r>
            <a:r>
              <a:rPr kumimoji="1" lang="en-US" altLang="ja-JP">
                <a:latin typeface="Meiryo UI" panose="020B0604030504040204" pitchFamily="50" charset="-128"/>
                <a:ea typeface="Meiryo UI" panose="020B0604030504040204" pitchFamily="50" charset="-128"/>
              </a:rPr>
              <a:t>USB</a:t>
            </a:r>
            <a:r>
              <a:rPr kumimoji="1" lang="ja-JP" altLang="en-US">
                <a:latin typeface="Meiryo UI" panose="020B0604030504040204" pitchFamily="50" charset="-128"/>
                <a:ea typeface="Meiryo UI" panose="020B0604030504040204" pitchFamily="50" charset="-128"/>
              </a:rPr>
              <a:t>等に記録する場合には、</a:t>
            </a:r>
            <a:r>
              <a:rPr kumimoji="1" lang="ja-JP" altLang="en-US" b="1">
                <a:latin typeface="Meiryo UI" panose="020B0604030504040204" pitchFamily="50" charset="-128"/>
                <a:ea typeface="Meiryo UI" panose="020B0604030504040204" pitchFamily="50" charset="-128"/>
              </a:rPr>
              <a:t>暗号化を行うなどの保護措置</a:t>
            </a:r>
            <a:r>
              <a:rPr kumimoji="1" lang="ja-JP" altLang="en-US">
                <a:latin typeface="Meiryo UI" panose="020B0604030504040204" pitchFamily="50" charset="-128"/>
                <a:ea typeface="Meiryo UI" panose="020B0604030504040204" pitchFamily="50" charset="-128"/>
              </a:rPr>
              <a:t>が必要。（安全が確保されていない</a:t>
            </a:r>
            <a:r>
              <a:rPr kumimoji="1" lang="en-US" altLang="ja-JP">
                <a:latin typeface="Meiryo UI" panose="020B0604030504040204" pitchFamily="50" charset="-128"/>
                <a:ea typeface="Meiryo UI" panose="020B0604030504040204" pitchFamily="50" charset="-128"/>
              </a:rPr>
              <a:t>USB</a:t>
            </a:r>
            <a:r>
              <a:rPr kumimoji="1" lang="ja-JP" altLang="en-US">
                <a:latin typeface="Meiryo UI" panose="020B0604030504040204" pitchFamily="50" charset="-128"/>
                <a:ea typeface="Meiryo UI" panose="020B0604030504040204" pitchFamily="50" charset="-128"/>
              </a:rPr>
              <a:t>等は使用しない。）</a:t>
            </a:r>
            <a:endParaRPr kumimoji="1" lang="en-US" altLang="ja-JP">
              <a:latin typeface="Meiryo UI" panose="020B0604030504040204" pitchFamily="50" charset="-128"/>
              <a:ea typeface="Meiryo UI" panose="020B0604030504040204" pitchFamily="50" charset="-128"/>
            </a:endParaRPr>
          </a:p>
          <a:p>
            <a:pPr marL="342900" indent="-342900">
              <a:spcBef>
                <a:spcPts val="600"/>
              </a:spcBef>
              <a:buFont typeface="Wingdings" panose="05000000000000000000" pitchFamily="2" charset="2"/>
              <a:buChar char="ü"/>
            </a:pPr>
            <a:r>
              <a:rPr kumimoji="1" lang="ja-JP" altLang="en-US">
                <a:latin typeface="Meiryo UI" panose="020B0604030504040204" pitchFamily="50" charset="-128"/>
                <a:ea typeface="Meiryo UI" panose="020B0604030504040204" pitchFamily="50" charset="-128"/>
              </a:rPr>
              <a:t>重要経済安保情報を含むデータの</a:t>
            </a:r>
            <a:r>
              <a:rPr kumimoji="1" lang="en-US" altLang="ja-JP">
                <a:latin typeface="Meiryo UI" panose="020B0604030504040204" pitchFamily="50" charset="-128"/>
                <a:ea typeface="Meiryo UI" panose="020B0604030504040204" pitchFamily="50" charset="-128"/>
              </a:rPr>
              <a:t>USB</a:t>
            </a:r>
            <a:r>
              <a:rPr kumimoji="1" lang="ja-JP" altLang="en-US">
                <a:latin typeface="Meiryo UI" panose="020B0604030504040204" pitchFamily="50" charset="-128"/>
                <a:ea typeface="Meiryo UI" panose="020B0604030504040204" pitchFamily="50" charset="-128"/>
              </a:rPr>
              <a:t>等への</a:t>
            </a:r>
            <a:r>
              <a:rPr kumimoji="1" lang="ja-JP" altLang="en-US" b="1">
                <a:latin typeface="Meiryo UI" panose="020B0604030504040204" pitchFamily="50" charset="-128"/>
                <a:ea typeface="Meiryo UI" panose="020B0604030504040204" pitchFamily="50" charset="-128"/>
              </a:rPr>
              <a:t>書き出しログ及び印刷ログ</a:t>
            </a:r>
            <a:r>
              <a:rPr kumimoji="1" lang="ja-JP" altLang="en-US">
                <a:latin typeface="Meiryo UI" panose="020B0604030504040204" pitchFamily="50" charset="-128"/>
                <a:ea typeface="Meiryo UI" panose="020B0604030504040204" pitchFamily="50" charset="-128"/>
              </a:rPr>
              <a:t>を保存。</a:t>
            </a:r>
            <a:endParaRPr kumimoji="1" lang="en-US" altLang="ja-JP">
              <a:latin typeface="Meiryo UI" panose="020B0604030504040204" pitchFamily="50" charset="-128"/>
              <a:ea typeface="Meiryo UI" panose="020B0604030504040204" pitchFamily="50" charset="-128"/>
            </a:endParaRPr>
          </a:p>
        </p:txBody>
      </p:sp>
      <p:sp>
        <p:nvSpPr>
          <p:cNvPr id="21" name="四角形: 角を丸くする 20">
            <a:extLst>
              <a:ext uri="{FF2B5EF4-FFF2-40B4-BE49-F238E27FC236}">
                <a16:creationId xmlns:a16="http://schemas.microsoft.com/office/drawing/2014/main" id="{A26BCA8B-B5B9-1164-D3B4-8DDBF80A7E69}"/>
              </a:ext>
            </a:extLst>
          </p:cNvPr>
          <p:cNvSpPr/>
          <p:nvPr/>
        </p:nvSpPr>
        <p:spPr>
          <a:xfrm>
            <a:off x="372909" y="2307904"/>
            <a:ext cx="2100262" cy="1572226"/>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8F0D4051-B79E-2B3B-3AFC-D75887FDA69F}"/>
              </a:ext>
            </a:extLst>
          </p:cNvPr>
          <p:cNvSpPr txBox="1"/>
          <p:nvPr/>
        </p:nvSpPr>
        <p:spPr>
          <a:xfrm>
            <a:off x="264614" y="540782"/>
            <a:ext cx="8565357" cy="1631216"/>
          </a:xfrm>
          <a:prstGeom prst="rect">
            <a:avLst/>
          </a:prstGeom>
          <a:noFill/>
          <a:ln>
            <a:solidFill>
              <a:schemeClr val="tx1"/>
            </a:solidFill>
          </a:ln>
        </p:spPr>
        <p:txBody>
          <a:bodyPr wrap="square">
            <a:spAutoFit/>
          </a:bodyPr>
          <a:lstStyle/>
          <a:p>
            <a:pPr marL="361950" indent="-361950">
              <a:tabLst>
                <a:tab pos="361950" algn="l"/>
              </a:tabLst>
            </a:pPr>
            <a:r>
              <a:rPr lang="ja-JP" altLang="en-US" sz="2000" dirty="0">
                <a:latin typeface="Meiryo UI" panose="020B0604030504040204" pitchFamily="50" charset="-128"/>
                <a:ea typeface="Meiryo UI" panose="020B0604030504040204" pitchFamily="50" charset="-128"/>
              </a:rPr>
              <a:t>■　重要経済安保情報は、</a:t>
            </a:r>
            <a:r>
              <a:rPr lang="ja-JP" altLang="en-US" sz="2000" b="1" dirty="0">
                <a:latin typeface="Meiryo UI" panose="020B0604030504040204" pitchFamily="50" charset="-128"/>
                <a:ea typeface="Meiryo UI" panose="020B0604030504040204" pitchFamily="50" charset="-128"/>
              </a:rPr>
              <a:t>適性があると認められた者のみがアクセスできる措置</a:t>
            </a:r>
            <a:r>
              <a:rPr lang="ja-JP" altLang="en-US" sz="2000" dirty="0">
                <a:latin typeface="Meiryo UI" panose="020B0604030504040204" pitchFamily="50" charset="-128"/>
                <a:ea typeface="Meiryo UI" panose="020B0604030504040204" pitchFamily="50" charset="-128"/>
              </a:rPr>
              <a:t>（</a:t>
            </a:r>
            <a:r>
              <a:rPr kumimoji="1" lang="ja-JP" altLang="en-US" sz="2000" dirty="0">
                <a:latin typeface="Meiryo UI" panose="020B0604030504040204" pitchFamily="50" charset="-128"/>
                <a:ea typeface="Meiryo UI" panose="020B0604030504040204" pitchFamily="50" charset="-128"/>
              </a:rPr>
              <a:t>生体認証等）</a:t>
            </a:r>
            <a:r>
              <a:rPr lang="ja-JP" altLang="en-US" sz="2000" dirty="0">
                <a:latin typeface="Meiryo UI" panose="020B0604030504040204" pitchFamily="50" charset="-128"/>
                <a:ea typeface="Meiryo UI" panose="020B0604030504040204" pitchFamily="50" charset="-128"/>
              </a:rPr>
              <a:t>が講じられた、</a:t>
            </a:r>
            <a:r>
              <a:rPr lang="ja-JP" altLang="en-US" sz="2000" b="1" dirty="0">
                <a:latin typeface="Meiryo UI" panose="020B0604030504040204" pitchFamily="50" charset="-128"/>
                <a:ea typeface="Meiryo UI" panose="020B0604030504040204" pitchFamily="50" charset="-128"/>
              </a:rPr>
              <a:t>スタンドアローン又はインターネットに接続していないパソコン等</a:t>
            </a:r>
            <a:r>
              <a:rPr lang="ja-JP" altLang="en-US" sz="2000" dirty="0">
                <a:latin typeface="Meiryo UI" panose="020B0604030504040204" pitchFamily="50" charset="-128"/>
                <a:ea typeface="Meiryo UI" panose="020B0604030504040204" pitchFamily="50" charset="-128"/>
              </a:rPr>
              <a:t>で取り扱うこと。</a:t>
            </a:r>
            <a:endParaRPr lang="en-US" altLang="ja-JP" sz="2000" dirty="0">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n"/>
            </a:pPr>
            <a:r>
              <a:rPr lang="ja-JP" altLang="en-US" sz="2000" dirty="0">
                <a:latin typeface="Meiryo UI" panose="020B0604030504040204" pitchFamily="50" charset="-128"/>
                <a:ea typeface="Meiryo UI" panose="020B0604030504040204" pitchFamily="50" charset="-128"/>
              </a:rPr>
              <a:t>各行政機関の最新の情報セキュリティポリシーに厳格に従った最新の　　　　　　　サイバーセキュリティ措置が取られていること。</a:t>
            </a:r>
            <a:endParaRPr lang="en-US" altLang="ja-JP" sz="2000" dirty="0">
              <a:latin typeface="Meiryo UI" panose="020B0604030504040204" pitchFamily="50" charset="-128"/>
              <a:ea typeface="Meiryo UI" panose="020B0604030504040204" pitchFamily="50" charset="-128"/>
            </a:endParaRPr>
          </a:p>
        </p:txBody>
      </p:sp>
      <p:pic>
        <p:nvPicPr>
          <p:cNvPr id="10" name="グラフィックス 9" descr="USB メモリ 枠線">
            <a:extLst>
              <a:ext uri="{FF2B5EF4-FFF2-40B4-BE49-F238E27FC236}">
                <a16:creationId xmlns:a16="http://schemas.microsoft.com/office/drawing/2014/main" id="{7BA2BDBE-E879-E206-70B0-1BE51A28B76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52315" y="2421866"/>
            <a:ext cx="614362" cy="614362"/>
          </a:xfrm>
          <a:prstGeom prst="rect">
            <a:avLst/>
          </a:prstGeom>
        </p:spPr>
      </p:pic>
      <p:pic>
        <p:nvPicPr>
          <p:cNvPr id="12" name="グラフィックス 11" descr="ストリーム 単色塗りつぶし">
            <a:extLst>
              <a:ext uri="{FF2B5EF4-FFF2-40B4-BE49-F238E27FC236}">
                <a16:creationId xmlns:a16="http://schemas.microsoft.com/office/drawing/2014/main" id="{74ADD600-F7D1-C5F0-4059-74877434E35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771591" y="1111606"/>
            <a:ext cx="987273" cy="987273"/>
          </a:xfrm>
          <a:prstGeom prst="rect">
            <a:avLst/>
          </a:prstGeom>
        </p:spPr>
      </p:pic>
      <p:pic>
        <p:nvPicPr>
          <p:cNvPr id="14" name="グラフィックス 13" descr="光ディスク 単色塗りつぶし">
            <a:extLst>
              <a:ext uri="{FF2B5EF4-FFF2-40B4-BE49-F238E27FC236}">
                <a16:creationId xmlns:a16="http://schemas.microsoft.com/office/drawing/2014/main" id="{18107AA5-7CF3-06B4-CB6B-257F7790B81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40089" y="2963109"/>
            <a:ext cx="643943" cy="643943"/>
          </a:xfrm>
          <a:prstGeom prst="rect">
            <a:avLst/>
          </a:prstGeom>
        </p:spPr>
      </p:pic>
      <p:sp>
        <p:nvSpPr>
          <p:cNvPr id="15" name="テキスト ボックス 14">
            <a:extLst>
              <a:ext uri="{FF2B5EF4-FFF2-40B4-BE49-F238E27FC236}">
                <a16:creationId xmlns:a16="http://schemas.microsoft.com/office/drawing/2014/main" id="{8A31F442-F5F4-9761-FED7-0694E9ADA2D6}"/>
              </a:ext>
            </a:extLst>
          </p:cNvPr>
          <p:cNvSpPr txBox="1"/>
          <p:nvPr/>
        </p:nvSpPr>
        <p:spPr>
          <a:xfrm>
            <a:off x="-13846" y="0"/>
            <a:ext cx="9171692" cy="369282"/>
          </a:xfrm>
          <a:prstGeom prst="rect">
            <a:avLst/>
          </a:prstGeom>
          <a:solidFill>
            <a:srgbClr val="002060"/>
          </a:solidFill>
        </p:spPr>
        <p:txBody>
          <a:bodyPr wrap="square" lIns="84407" tIns="42203" rIns="84407" bIns="42203" rtlCol="0" anchor="t">
            <a:spAutoFit/>
          </a:bodyPr>
          <a:lstStyle/>
          <a:p>
            <a:pPr algn="ctr"/>
            <a:r>
              <a:rPr lang="ja-JP" altLang="en-US" b="1">
                <a:solidFill>
                  <a:schemeClr val="bg1"/>
                </a:solidFill>
                <a:latin typeface="Meiryo UI" panose="020B0604030504040204" pitchFamily="50" charset="-128"/>
                <a:ea typeface="Meiryo UI" panose="020B0604030504040204" pitchFamily="50" charset="-128"/>
              </a:rPr>
              <a:t>電子計算機等による重要経済安保情報の取扱い　</a:t>
            </a:r>
          </a:p>
        </p:txBody>
      </p:sp>
      <p:sp>
        <p:nvSpPr>
          <p:cNvPr id="19" name="右中かっこ 18">
            <a:extLst>
              <a:ext uri="{FF2B5EF4-FFF2-40B4-BE49-F238E27FC236}">
                <a16:creationId xmlns:a16="http://schemas.microsoft.com/office/drawing/2014/main" id="{78D9F21C-FD5A-CA61-C8AF-D3785F2424D3}"/>
              </a:ext>
            </a:extLst>
          </p:cNvPr>
          <p:cNvSpPr/>
          <p:nvPr/>
        </p:nvSpPr>
        <p:spPr>
          <a:xfrm>
            <a:off x="2762442" y="2420950"/>
            <a:ext cx="187752" cy="1348095"/>
          </a:xfrm>
          <a:prstGeom prst="righ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1" name="十字形 30">
            <a:extLst>
              <a:ext uri="{FF2B5EF4-FFF2-40B4-BE49-F238E27FC236}">
                <a16:creationId xmlns:a16="http://schemas.microsoft.com/office/drawing/2014/main" id="{D430FEF3-F296-70CD-20AB-50054591DAE5}"/>
              </a:ext>
            </a:extLst>
          </p:cNvPr>
          <p:cNvSpPr/>
          <p:nvPr/>
        </p:nvSpPr>
        <p:spPr>
          <a:xfrm rot="2906342">
            <a:off x="7743892" y="1171032"/>
            <a:ext cx="987363" cy="962865"/>
          </a:xfrm>
          <a:prstGeom prst="plus">
            <a:avLst>
              <a:gd name="adj" fmla="val 39352"/>
            </a:avLst>
          </a:prstGeom>
          <a:solidFill>
            <a:srgbClr val="FF0000">
              <a:alpha val="10000"/>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4" name="グループ化 43">
            <a:extLst>
              <a:ext uri="{FF2B5EF4-FFF2-40B4-BE49-F238E27FC236}">
                <a16:creationId xmlns:a16="http://schemas.microsoft.com/office/drawing/2014/main" id="{9394445A-577F-D1DD-4D25-DE1C3A06770C}"/>
              </a:ext>
            </a:extLst>
          </p:cNvPr>
          <p:cNvGrpSpPr/>
          <p:nvPr/>
        </p:nvGrpSpPr>
        <p:grpSpPr>
          <a:xfrm>
            <a:off x="708665" y="2526547"/>
            <a:ext cx="914400" cy="1236371"/>
            <a:chOff x="2014537" y="4286250"/>
            <a:chExt cx="914400" cy="1236371"/>
          </a:xfrm>
        </p:grpSpPr>
        <p:pic>
          <p:nvPicPr>
            <p:cNvPr id="45" name="グラフィックス 44" descr="コンピューター 単色塗りつぶし">
              <a:extLst>
                <a:ext uri="{FF2B5EF4-FFF2-40B4-BE49-F238E27FC236}">
                  <a16:creationId xmlns:a16="http://schemas.microsoft.com/office/drawing/2014/main" id="{17EE4FD4-470C-30A1-6658-6F7616F44EF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014537" y="4286250"/>
              <a:ext cx="914400" cy="914400"/>
            </a:xfrm>
            <a:prstGeom prst="rect">
              <a:avLst/>
            </a:prstGeom>
          </p:spPr>
        </p:pic>
        <p:pic>
          <p:nvPicPr>
            <p:cNvPr id="46" name="グラフィックス 45" descr="キーボード 単色塗りつぶし">
              <a:extLst>
                <a:ext uri="{FF2B5EF4-FFF2-40B4-BE49-F238E27FC236}">
                  <a16:creationId xmlns:a16="http://schemas.microsoft.com/office/drawing/2014/main" id="{F2771096-B558-ED66-904D-91594411D4C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flipH="1">
              <a:off x="2014537" y="4878678"/>
              <a:ext cx="714375" cy="643943"/>
            </a:xfrm>
            <a:prstGeom prst="rect">
              <a:avLst/>
            </a:prstGeom>
          </p:spPr>
        </p:pic>
      </p:grpSp>
      <p:sp>
        <p:nvSpPr>
          <p:cNvPr id="4" name="吹き出し: 角を丸めた四角形 3">
            <a:extLst>
              <a:ext uri="{FF2B5EF4-FFF2-40B4-BE49-F238E27FC236}">
                <a16:creationId xmlns:a16="http://schemas.microsoft.com/office/drawing/2014/main" id="{2A51B479-FDCC-62EF-2DFD-C215731E488A}"/>
              </a:ext>
            </a:extLst>
          </p:cNvPr>
          <p:cNvSpPr/>
          <p:nvPr/>
        </p:nvSpPr>
        <p:spPr>
          <a:xfrm>
            <a:off x="5522962" y="5073832"/>
            <a:ext cx="3580640" cy="1383735"/>
          </a:xfrm>
          <a:prstGeom prst="wedgeRoundRectCallout">
            <a:avLst>
              <a:gd name="adj1" fmla="val -67229"/>
              <a:gd name="adj2" fmla="val 15222"/>
              <a:gd name="adj3" fmla="val 16667"/>
            </a:avLst>
          </a:prstGeom>
          <a:solidFill>
            <a:srgbClr val="FFFF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 name="グループ化 4">
            <a:extLst>
              <a:ext uri="{FF2B5EF4-FFF2-40B4-BE49-F238E27FC236}">
                <a16:creationId xmlns:a16="http://schemas.microsoft.com/office/drawing/2014/main" id="{ED342309-0670-0468-1BFC-FD1329D1FA21}"/>
              </a:ext>
            </a:extLst>
          </p:cNvPr>
          <p:cNvGrpSpPr/>
          <p:nvPr/>
        </p:nvGrpSpPr>
        <p:grpSpPr>
          <a:xfrm>
            <a:off x="184485" y="5178365"/>
            <a:ext cx="839972" cy="1043913"/>
            <a:chOff x="2014537" y="4286250"/>
            <a:chExt cx="914400" cy="1236371"/>
          </a:xfrm>
        </p:grpSpPr>
        <p:pic>
          <p:nvPicPr>
            <p:cNvPr id="22" name="グラフィックス 21" descr="コンピューター 単色塗りつぶし">
              <a:extLst>
                <a:ext uri="{FF2B5EF4-FFF2-40B4-BE49-F238E27FC236}">
                  <a16:creationId xmlns:a16="http://schemas.microsoft.com/office/drawing/2014/main" id="{6DFC4D4F-EB41-9521-DAEA-22253BC3017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014537" y="4286250"/>
              <a:ext cx="914400" cy="914400"/>
            </a:xfrm>
            <a:prstGeom prst="rect">
              <a:avLst/>
            </a:prstGeom>
          </p:spPr>
        </p:pic>
        <p:pic>
          <p:nvPicPr>
            <p:cNvPr id="23" name="グラフィックス 22" descr="キーボード 単色塗りつぶし">
              <a:extLst>
                <a:ext uri="{FF2B5EF4-FFF2-40B4-BE49-F238E27FC236}">
                  <a16:creationId xmlns:a16="http://schemas.microsoft.com/office/drawing/2014/main" id="{974062DB-93B1-81DE-8C26-C8FA27A5DC7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flipH="1">
              <a:off x="2014537" y="4878678"/>
              <a:ext cx="714375" cy="643943"/>
            </a:xfrm>
            <a:prstGeom prst="rect">
              <a:avLst/>
            </a:prstGeom>
          </p:spPr>
        </p:pic>
      </p:grpSp>
      <p:sp>
        <p:nvSpPr>
          <p:cNvPr id="24" name="テキスト ボックス 23">
            <a:extLst>
              <a:ext uri="{FF2B5EF4-FFF2-40B4-BE49-F238E27FC236}">
                <a16:creationId xmlns:a16="http://schemas.microsoft.com/office/drawing/2014/main" id="{E96E4B66-DA44-CB07-FA98-60FAC04A5C9E}"/>
              </a:ext>
            </a:extLst>
          </p:cNvPr>
          <p:cNvSpPr txBox="1"/>
          <p:nvPr/>
        </p:nvSpPr>
        <p:spPr>
          <a:xfrm>
            <a:off x="126250" y="4186513"/>
            <a:ext cx="8626478" cy="923330"/>
          </a:xfrm>
          <a:prstGeom prst="rect">
            <a:avLst/>
          </a:prstGeom>
          <a:noFill/>
        </p:spPr>
        <p:txBody>
          <a:bodyPr wrap="square">
            <a:spAutoFit/>
          </a:bodyPr>
          <a:lstStyle/>
          <a:p>
            <a:r>
              <a:rPr lang="en-US" altLang="ja-JP">
                <a:latin typeface="Meiryo UI" panose="020B0604030504040204" pitchFamily="50" charset="-128"/>
                <a:ea typeface="Meiryo UI" panose="020B0604030504040204" pitchFamily="50" charset="-128"/>
              </a:rPr>
              <a:t>※</a:t>
            </a:r>
            <a:r>
              <a:rPr lang="ja-JP" altLang="en-US">
                <a:latin typeface="Meiryo UI" panose="020B0604030504040204" pitchFamily="50" charset="-128"/>
                <a:ea typeface="Meiryo UI" panose="020B0604030504040204" pitchFamily="50" charset="-128"/>
              </a:rPr>
              <a:t>重要経済安保情報の</a:t>
            </a:r>
            <a:r>
              <a:rPr lang="ja-JP" altLang="en-US">
                <a:solidFill>
                  <a:srgbClr val="C00000"/>
                </a:solidFill>
                <a:latin typeface="Meiryo UI" panose="020B0604030504040204" pitchFamily="50" charset="-128"/>
                <a:ea typeface="Meiryo UI" panose="020B0604030504040204" pitchFamily="50" charset="-128"/>
              </a:rPr>
              <a:t>不適切な取扱い</a:t>
            </a:r>
            <a:r>
              <a:rPr lang="ja-JP" altLang="en-US">
                <a:latin typeface="Meiryo UI" panose="020B0604030504040204" pitchFamily="50" charset="-128"/>
                <a:ea typeface="Meiryo UI" panose="020B0604030504040204" pitchFamily="50" charset="-128"/>
              </a:rPr>
              <a:t>例</a:t>
            </a:r>
            <a:endParaRPr lang="en-US" altLang="ja-JP">
              <a:latin typeface="Meiryo UI" panose="020B0604030504040204" pitchFamily="50" charset="-128"/>
              <a:ea typeface="Meiryo UI" panose="020B0604030504040204" pitchFamily="50" charset="-128"/>
            </a:endParaRPr>
          </a:p>
          <a:p>
            <a:r>
              <a:rPr lang="ja-JP" altLang="en-US">
                <a:latin typeface="Meiryo UI" panose="020B0604030504040204" pitchFamily="50" charset="-128"/>
                <a:ea typeface="Meiryo UI" panose="020B0604030504040204" pitchFamily="50" charset="-128"/>
              </a:rPr>
              <a:t>・重要経済安保情報の取扱が認められていないパソコンに同情報に該当するデータを移行した。</a:t>
            </a:r>
            <a:endParaRPr lang="en-US" altLang="ja-JP">
              <a:latin typeface="Meiryo UI" panose="020B0604030504040204" pitchFamily="50" charset="-128"/>
              <a:ea typeface="Meiryo UI" panose="020B0604030504040204" pitchFamily="50" charset="-128"/>
            </a:endParaRPr>
          </a:p>
          <a:p>
            <a:r>
              <a:rPr lang="ja-JP" altLang="en-US">
                <a:latin typeface="Meiryo UI" panose="020B0604030504040204" pitchFamily="50" charset="-128"/>
                <a:ea typeface="Meiryo UI" panose="020B0604030504040204" pitchFamily="50" charset="-128"/>
              </a:rPr>
              <a:t>・当該データをメールで私有パソコンに送信し、自宅で閲覧した 。</a:t>
            </a:r>
          </a:p>
        </p:txBody>
      </p:sp>
      <p:pic>
        <p:nvPicPr>
          <p:cNvPr id="25" name="グラフィックス 24" descr="インターネット 単色塗りつぶし">
            <a:extLst>
              <a:ext uri="{FF2B5EF4-FFF2-40B4-BE49-F238E27FC236}">
                <a16:creationId xmlns:a16="http://schemas.microsoft.com/office/drawing/2014/main" id="{00AFE096-6638-9331-CC21-6597EC93478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240122" y="5205090"/>
            <a:ext cx="872823" cy="872823"/>
          </a:xfrm>
          <a:prstGeom prst="rect">
            <a:avLst/>
          </a:prstGeom>
        </p:spPr>
      </p:pic>
      <p:pic>
        <p:nvPicPr>
          <p:cNvPr id="26" name="グラフィックス 25" descr="電子メール 単色塗りつぶし">
            <a:extLst>
              <a:ext uri="{FF2B5EF4-FFF2-40B4-BE49-F238E27FC236}">
                <a16:creationId xmlns:a16="http://schemas.microsoft.com/office/drawing/2014/main" id="{720D4624-F927-588E-7548-C88C5DC522C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458083" y="5408728"/>
            <a:ext cx="509204" cy="541802"/>
          </a:xfrm>
          <a:prstGeom prst="rect">
            <a:avLst/>
          </a:prstGeom>
        </p:spPr>
      </p:pic>
      <p:pic>
        <p:nvPicPr>
          <p:cNvPr id="27" name="グラフィックス 26" descr="USB メモリ 枠線">
            <a:extLst>
              <a:ext uri="{FF2B5EF4-FFF2-40B4-BE49-F238E27FC236}">
                <a16:creationId xmlns:a16="http://schemas.microsoft.com/office/drawing/2014/main" id="{B6E09673-BAF4-DE16-2BCE-366A75A0D2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32712" y="5379903"/>
            <a:ext cx="543705" cy="543705"/>
          </a:xfrm>
          <a:prstGeom prst="rect">
            <a:avLst/>
          </a:prstGeom>
        </p:spPr>
      </p:pic>
      <p:sp>
        <p:nvSpPr>
          <p:cNvPr id="6" name="テキスト ボックス 5">
            <a:extLst>
              <a:ext uri="{FF2B5EF4-FFF2-40B4-BE49-F238E27FC236}">
                <a16:creationId xmlns:a16="http://schemas.microsoft.com/office/drawing/2014/main" id="{4B76F81B-C2C2-65D3-983D-A41217B2081D}"/>
              </a:ext>
            </a:extLst>
          </p:cNvPr>
          <p:cNvSpPr txBox="1"/>
          <p:nvPr/>
        </p:nvSpPr>
        <p:spPr>
          <a:xfrm>
            <a:off x="1466064" y="5128288"/>
            <a:ext cx="1896542" cy="253916"/>
          </a:xfrm>
          <a:prstGeom prst="rect">
            <a:avLst/>
          </a:prstGeom>
          <a:noFill/>
        </p:spPr>
        <p:txBody>
          <a:bodyPr wrap="square" rtlCol="0">
            <a:spAutoFit/>
          </a:bodyPr>
          <a:lstStyle/>
          <a:p>
            <a:r>
              <a:rPr kumimoji="1" lang="ja-JP" altLang="en-US" sz="1050">
                <a:latin typeface="Meiryo UI" panose="020B0604030504040204" pitchFamily="50" charset="-128"/>
                <a:ea typeface="Meiryo UI" panose="020B0604030504040204" pitchFamily="50" charset="-128"/>
              </a:rPr>
              <a:t>データを移行</a:t>
            </a:r>
          </a:p>
        </p:txBody>
      </p:sp>
      <p:sp>
        <p:nvSpPr>
          <p:cNvPr id="7" name="矢印: 右 6">
            <a:extLst>
              <a:ext uri="{FF2B5EF4-FFF2-40B4-BE49-F238E27FC236}">
                <a16:creationId xmlns:a16="http://schemas.microsoft.com/office/drawing/2014/main" id="{9234F3B4-32D7-E169-63D5-DE89B731D313}"/>
              </a:ext>
            </a:extLst>
          </p:cNvPr>
          <p:cNvSpPr/>
          <p:nvPr/>
        </p:nvSpPr>
        <p:spPr>
          <a:xfrm>
            <a:off x="1642040" y="5872298"/>
            <a:ext cx="414338" cy="39909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A47F4CCC-CDB7-7759-2B17-18EB3DEA38D7}"/>
              </a:ext>
            </a:extLst>
          </p:cNvPr>
          <p:cNvSpPr txBox="1"/>
          <p:nvPr/>
        </p:nvSpPr>
        <p:spPr>
          <a:xfrm>
            <a:off x="2156370" y="5970544"/>
            <a:ext cx="1139817" cy="415498"/>
          </a:xfrm>
          <a:prstGeom prst="rect">
            <a:avLst/>
          </a:prstGeom>
          <a:noFill/>
        </p:spPr>
        <p:txBody>
          <a:bodyPr wrap="square" rtlCol="0">
            <a:spAutoFit/>
          </a:bodyPr>
          <a:lstStyle/>
          <a:p>
            <a:r>
              <a:rPr kumimoji="1" lang="ja-JP" altLang="en-US" sz="1050">
                <a:latin typeface="Meiryo UI" panose="020B0604030504040204" pitchFamily="50" charset="-128"/>
                <a:ea typeface="Meiryo UI" panose="020B0604030504040204" pitchFamily="50" charset="-128"/>
              </a:rPr>
              <a:t>承認を得ていないその他の</a:t>
            </a:r>
            <a:r>
              <a:rPr kumimoji="1" lang="en-US" altLang="ja-JP" sz="1050">
                <a:latin typeface="Meiryo UI" panose="020B0604030504040204" pitchFamily="50" charset="-128"/>
                <a:ea typeface="Meiryo UI" panose="020B0604030504040204" pitchFamily="50" charset="-128"/>
              </a:rPr>
              <a:t>PC</a:t>
            </a:r>
            <a:endParaRPr kumimoji="1" lang="ja-JP" altLang="en-US" sz="1050">
              <a:latin typeface="Meiryo UI" panose="020B0604030504040204" pitchFamily="50" charset="-128"/>
              <a:ea typeface="Meiryo UI" panose="020B0604030504040204" pitchFamily="50" charset="-128"/>
            </a:endParaRPr>
          </a:p>
        </p:txBody>
      </p:sp>
      <p:sp>
        <p:nvSpPr>
          <p:cNvPr id="47" name="テキスト ボックス 46">
            <a:extLst>
              <a:ext uri="{FF2B5EF4-FFF2-40B4-BE49-F238E27FC236}">
                <a16:creationId xmlns:a16="http://schemas.microsoft.com/office/drawing/2014/main" id="{6010FF85-8B6C-DD2F-7F84-9292D2D8572F}"/>
              </a:ext>
            </a:extLst>
          </p:cNvPr>
          <p:cNvSpPr txBox="1"/>
          <p:nvPr/>
        </p:nvSpPr>
        <p:spPr>
          <a:xfrm>
            <a:off x="3188393" y="5110644"/>
            <a:ext cx="1896542" cy="253916"/>
          </a:xfrm>
          <a:prstGeom prst="rect">
            <a:avLst/>
          </a:prstGeom>
          <a:noFill/>
        </p:spPr>
        <p:txBody>
          <a:bodyPr wrap="square" rtlCol="0">
            <a:spAutoFit/>
          </a:bodyPr>
          <a:lstStyle/>
          <a:p>
            <a:r>
              <a:rPr kumimoji="1" lang="ja-JP" altLang="en-US" sz="1050">
                <a:latin typeface="Meiryo UI" panose="020B0604030504040204" pitchFamily="50" charset="-128"/>
                <a:ea typeface="Meiryo UI" panose="020B0604030504040204" pitchFamily="50" charset="-128"/>
              </a:rPr>
              <a:t>メールで送信</a:t>
            </a:r>
          </a:p>
        </p:txBody>
      </p:sp>
      <p:sp>
        <p:nvSpPr>
          <p:cNvPr id="48" name="矢印: 右 47">
            <a:extLst>
              <a:ext uri="{FF2B5EF4-FFF2-40B4-BE49-F238E27FC236}">
                <a16:creationId xmlns:a16="http://schemas.microsoft.com/office/drawing/2014/main" id="{BEDE5B15-C04A-EDD5-312D-0106A5F01588}"/>
              </a:ext>
            </a:extLst>
          </p:cNvPr>
          <p:cNvSpPr/>
          <p:nvPr/>
        </p:nvSpPr>
        <p:spPr>
          <a:xfrm>
            <a:off x="3336796" y="5940424"/>
            <a:ext cx="414338" cy="39909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9" name="グラフィックス 48" descr="家 単色塗りつぶし">
            <a:extLst>
              <a:ext uri="{FF2B5EF4-FFF2-40B4-BE49-F238E27FC236}">
                <a16:creationId xmlns:a16="http://schemas.microsoft.com/office/drawing/2014/main" id="{16849B18-1C3B-2C9D-B945-DB9FE9C5EC2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069802" y="5066476"/>
            <a:ext cx="739374" cy="739374"/>
          </a:xfrm>
          <a:prstGeom prst="rect">
            <a:avLst/>
          </a:prstGeom>
        </p:spPr>
      </p:pic>
      <p:pic>
        <p:nvPicPr>
          <p:cNvPr id="50" name="グラフィックス 49" descr="インターネット 単色塗りつぶし">
            <a:extLst>
              <a:ext uri="{FF2B5EF4-FFF2-40B4-BE49-F238E27FC236}">
                <a16:creationId xmlns:a16="http://schemas.microsoft.com/office/drawing/2014/main" id="{436E3740-68AD-540C-1F83-C9B13139083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371136" y="5481523"/>
            <a:ext cx="643391" cy="643391"/>
          </a:xfrm>
          <a:prstGeom prst="rect">
            <a:avLst/>
          </a:prstGeom>
        </p:spPr>
      </p:pic>
      <p:sp>
        <p:nvSpPr>
          <p:cNvPr id="51" name="テキスト ボックス 50">
            <a:extLst>
              <a:ext uri="{FF2B5EF4-FFF2-40B4-BE49-F238E27FC236}">
                <a16:creationId xmlns:a16="http://schemas.microsoft.com/office/drawing/2014/main" id="{937A8F2F-B9AA-4615-D6C0-7AF534C29622}"/>
              </a:ext>
            </a:extLst>
          </p:cNvPr>
          <p:cNvSpPr txBox="1"/>
          <p:nvPr/>
        </p:nvSpPr>
        <p:spPr>
          <a:xfrm>
            <a:off x="1039919" y="5581094"/>
            <a:ext cx="389382" cy="369332"/>
          </a:xfrm>
          <a:prstGeom prst="rect">
            <a:avLst/>
          </a:prstGeom>
          <a:solidFill>
            <a:srgbClr val="FF0000"/>
          </a:solidFill>
          <a:ln>
            <a:solidFill>
              <a:srgbClr val="FF0000"/>
            </a:solidFill>
          </a:ln>
        </p:spPr>
        <p:txBody>
          <a:bodyPr wrap="square" rtlCol="0">
            <a:spAutoFit/>
          </a:bodyPr>
          <a:lstStyle/>
          <a:p>
            <a:r>
              <a:rPr kumimoji="1" lang="ja-JP" altLang="en-US">
                <a:solidFill>
                  <a:schemeClr val="bg1"/>
                </a:solidFill>
              </a:rPr>
              <a:t>㊙</a:t>
            </a:r>
          </a:p>
        </p:txBody>
      </p:sp>
      <p:sp>
        <p:nvSpPr>
          <p:cNvPr id="52" name="テキスト ボックス 51">
            <a:extLst>
              <a:ext uri="{FF2B5EF4-FFF2-40B4-BE49-F238E27FC236}">
                <a16:creationId xmlns:a16="http://schemas.microsoft.com/office/drawing/2014/main" id="{BCA65E11-5F6E-C748-480E-DFD4332694DF}"/>
              </a:ext>
            </a:extLst>
          </p:cNvPr>
          <p:cNvSpPr txBox="1"/>
          <p:nvPr/>
        </p:nvSpPr>
        <p:spPr>
          <a:xfrm>
            <a:off x="3961100" y="5957379"/>
            <a:ext cx="1067492" cy="415498"/>
          </a:xfrm>
          <a:prstGeom prst="rect">
            <a:avLst/>
          </a:prstGeom>
          <a:noFill/>
        </p:spPr>
        <p:txBody>
          <a:bodyPr wrap="square" rtlCol="0">
            <a:spAutoFit/>
          </a:bodyPr>
          <a:lstStyle/>
          <a:p>
            <a:r>
              <a:rPr kumimoji="1" lang="ja-JP" altLang="en-US" sz="1050">
                <a:latin typeface="Meiryo UI" panose="020B0604030504040204" pitchFamily="50" charset="-128"/>
                <a:ea typeface="Meiryo UI" panose="020B0604030504040204" pitchFamily="50" charset="-128"/>
              </a:rPr>
              <a:t>自宅の私有</a:t>
            </a:r>
            <a:r>
              <a:rPr kumimoji="1" lang="en-US" altLang="ja-JP" sz="1050">
                <a:latin typeface="Meiryo UI" panose="020B0604030504040204" pitchFamily="50" charset="-128"/>
                <a:ea typeface="Meiryo UI" panose="020B0604030504040204" pitchFamily="50" charset="-128"/>
              </a:rPr>
              <a:t>PC</a:t>
            </a:r>
            <a:r>
              <a:rPr kumimoji="1" lang="ja-JP" altLang="en-US" sz="1050">
                <a:latin typeface="Meiryo UI" panose="020B0604030504040204" pitchFamily="50" charset="-128"/>
                <a:ea typeface="Meiryo UI" panose="020B0604030504040204" pitchFamily="50" charset="-128"/>
              </a:rPr>
              <a:t>で閲覧</a:t>
            </a:r>
          </a:p>
        </p:txBody>
      </p:sp>
      <p:pic>
        <p:nvPicPr>
          <p:cNvPr id="53" name="図 52">
            <a:extLst>
              <a:ext uri="{FF2B5EF4-FFF2-40B4-BE49-F238E27FC236}">
                <a16:creationId xmlns:a16="http://schemas.microsoft.com/office/drawing/2014/main" id="{0780BAB5-459F-F5E2-BB38-229D533C3776}"/>
              </a:ext>
            </a:extLst>
          </p:cNvPr>
          <p:cNvPicPr>
            <a:picLocks noChangeAspect="1"/>
          </p:cNvPicPr>
          <p:nvPr/>
        </p:nvPicPr>
        <p:blipFill>
          <a:blip r:embed="rId19"/>
          <a:stretch>
            <a:fillRect/>
          </a:stretch>
        </p:blipFill>
        <p:spPr>
          <a:xfrm>
            <a:off x="5692367" y="5242530"/>
            <a:ext cx="1255681" cy="1036898"/>
          </a:xfrm>
          <a:prstGeom prst="rect">
            <a:avLst/>
          </a:prstGeom>
        </p:spPr>
      </p:pic>
      <p:sp>
        <p:nvSpPr>
          <p:cNvPr id="54" name="テキスト ボックス 53">
            <a:extLst>
              <a:ext uri="{FF2B5EF4-FFF2-40B4-BE49-F238E27FC236}">
                <a16:creationId xmlns:a16="http://schemas.microsoft.com/office/drawing/2014/main" id="{CC6054CA-1917-902C-742F-8A6D2D7FFA0F}"/>
              </a:ext>
            </a:extLst>
          </p:cNvPr>
          <p:cNvSpPr txBox="1"/>
          <p:nvPr/>
        </p:nvSpPr>
        <p:spPr>
          <a:xfrm>
            <a:off x="7013430" y="5169082"/>
            <a:ext cx="2020073" cy="1200329"/>
          </a:xfrm>
          <a:prstGeom prst="rect">
            <a:avLst/>
          </a:prstGeom>
          <a:noFill/>
        </p:spPr>
        <p:txBody>
          <a:bodyPr wrap="square" rtlCol="0">
            <a:spAutoFit/>
          </a:bodyPr>
          <a:lstStyle/>
          <a:p>
            <a:r>
              <a:rPr kumimoji="1" lang="ja-JP" altLang="en-US">
                <a:latin typeface="Meiryo UI" panose="020B0604030504040204" pitchFamily="50" charset="-128"/>
                <a:ea typeface="Meiryo UI" panose="020B0604030504040204" pitchFamily="50" charset="-128"/>
              </a:rPr>
              <a:t>意図せず、自宅の</a:t>
            </a:r>
            <a:r>
              <a:rPr kumimoji="1" lang="en-US" altLang="ja-JP" b="1">
                <a:solidFill>
                  <a:srgbClr val="C00000"/>
                </a:solidFill>
                <a:latin typeface="Meiryo UI" panose="020B0604030504040204" pitchFamily="50" charset="-128"/>
                <a:ea typeface="Meiryo UI" panose="020B0604030504040204" pitchFamily="50" charset="-128"/>
              </a:rPr>
              <a:t>PC</a:t>
            </a:r>
            <a:r>
              <a:rPr kumimoji="1" lang="ja-JP" altLang="en-US" b="1">
                <a:solidFill>
                  <a:srgbClr val="C00000"/>
                </a:solidFill>
                <a:latin typeface="Meiryo UI" panose="020B0604030504040204" pitchFamily="50" charset="-128"/>
                <a:ea typeface="Meiryo UI" panose="020B0604030504040204" pitchFamily="50" charset="-128"/>
              </a:rPr>
              <a:t>がウィルスに感染</a:t>
            </a:r>
            <a:r>
              <a:rPr kumimoji="1" lang="ja-JP" altLang="en-US">
                <a:latin typeface="Meiryo UI" panose="020B0604030504040204" pitchFamily="50" charset="-128"/>
                <a:ea typeface="Meiryo UI" panose="020B0604030504040204" pitchFamily="50" charset="-128"/>
              </a:rPr>
              <a:t>し、情報が抜きとられる危険性有り。</a:t>
            </a:r>
          </a:p>
        </p:txBody>
      </p:sp>
      <p:sp>
        <p:nvSpPr>
          <p:cNvPr id="55" name="テキスト ボックス 54">
            <a:extLst>
              <a:ext uri="{FF2B5EF4-FFF2-40B4-BE49-F238E27FC236}">
                <a16:creationId xmlns:a16="http://schemas.microsoft.com/office/drawing/2014/main" id="{BA631141-BA99-78F1-8501-E523B1351259}"/>
              </a:ext>
            </a:extLst>
          </p:cNvPr>
          <p:cNvSpPr txBox="1"/>
          <p:nvPr/>
        </p:nvSpPr>
        <p:spPr>
          <a:xfrm>
            <a:off x="184485" y="6077913"/>
            <a:ext cx="1139817" cy="261610"/>
          </a:xfrm>
          <a:prstGeom prst="rect">
            <a:avLst/>
          </a:prstGeom>
          <a:noFill/>
        </p:spPr>
        <p:txBody>
          <a:bodyPr wrap="square" rtlCol="0">
            <a:spAutoFit/>
          </a:bodyPr>
          <a:lstStyle/>
          <a:p>
            <a:r>
              <a:rPr kumimoji="1" lang="ja-JP" altLang="en-US" sz="1100">
                <a:latin typeface="Meiryo UI" panose="020B0604030504040204" pitchFamily="50" charset="-128"/>
                <a:ea typeface="Meiryo UI" panose="020B0604030504040204" pitchFamily="50" charset="-128"/>
              </a:rPr>
              <a:t>承認を得た</a:t>
            </a:r>
            <a:r>
              <a:rPr kumimoji="1" lang="en-US" altLang="ja-JP" sz="1100">
                <a:latin typeface="Meiryo UI" panose="020B0604030504040204" pitchFamily="50" charset="-128"/>
                <a:ea typeface="Meiryo UI" panose="020B0604030504040204" pitchFamily="50" charset="-128"/>
              </a:rPr>
              <a:t>PC</a:t>
            </a:r>
            <a:endParaRPr kumimoji="1" lang="ja-JP" altLang="en-US" sz="1100">
              <a:latin typeface="Meiryo UI" panose="020B0604030504040204" pitchFamily="50" charset="-128"/>
              <a:ea typeface="Meiryo UI" panose="020B0604030504040204" pitchFamily="50" charset="-128"/>
            </a:endParaRPr>
          </a:p>
        </p:txBody>
      </p:sp>
      <p:sp>
        <p:nvSpPr>
          <p:cNvPr id="9" name="スライド番号プレースホルダー 3">
            <a:extLst>
              <a:ext uri="{FF2B5EF4-FFF2-40B4-BE49-F238E27FC236}">
                <a16:creationId xmlns:a16="http://schemas.microsoft.com/office/drawing/2014/main" id="{D27F48CE-D2E1-25EF-E7FE-91AD727D6585}"/>
              </a:ext>
            </a:extLst>
          </p:cNvPr>
          <p:cNvSpPr>
            <a:spLocks noGrp="1"/>
          </p:cNvSpPr>
          <p:nvPr>
            <p:ph type="sldNum" sz="quarter" idx="12"/>
          </p:nvPr>
        </p:nvSpPr>
        <p:spPr>
          <a:xfrm>
            <a:off x="7059622" y="6473879"/>
            <a:ext cx="2057400" cy="365125"/>
          </a:xfrm>
        </p:spPr>
        <p:txBody>
          <a:bodyPr/>
          <a:lstStyle/>
          <a:p>
            <a:fld id="{ED68E87A-1C08-4DEB-996E-5B06F9158F82}" type="slidenum">
              <a:rPr kumimoji="1" lang="ja-JP" altLang="en-US" smtClean="0">
                <a:latin typeface="Meiryo UI" panose="020B0604030504040204" pitchFamily="50" charset="-128"/>
                <a:ea typeface="Meiryo UI" panose="020B0604030504040204" pitchFamily="50" charset="-128"/>
              </a:rPr>
              <a:t>22</a:t>
            </a:fld>
            <a:endParaRPr kumimoji="1" lang="ja-JP" altLang="en-US" dirty="0">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11E6A7DA-ECEF-1CC2-6143-151CA036E79A}"/>
              </a:ext>
            </a:extLst>
          </p:cNvPr>
          <p:cNvSpPr txBox="1"/>
          <p:nvPr/>
        </p:nvSpPr>
        <p:spPr>
          <a:xfrm rot="20147077">
            <a:off x="3024479" y="2606387"/>
            <a:ext cx="3016564" cy="1107996"/>
          </a:xfrm>
          <a:prstGeom prst="rect">
            <a:avLst/>
          </a:prstGeom>
          <a:solidFill>
            <a:schemeClr val="lt1">
              <a:alpha val="6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6600" dirty="0">
                <a:solidFill>
                  <a:srgbClr val="FF0000"/>
                </a:solidFill>
                <a:latin typeface="Meiryo UI" panose="020B0604030504040204" pitchFamily="50" charset="-128"/>
                <a:ea typeface="Meiryo UI" panose="020B0604030504040204" pitchFamily="50" charset="-128"/>
              </a:rPr>
              <a:t>サンプル</a:t>
            </a:r>
          </a:p>
        </p:txBody>
      </p:sp>
    </p:spTree>
    <p:extLst>
      <p:ext uri="{BB962C8B-B14F-4D97-AF65-F5344CB8AC3E}">
        <p14:creationId xmlns:p14="http://schemas.microsoft.com/office/powerpoint/2010/main" val="249414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a:extLst>
              <a:ext uri="{FF2B5EF4-FFF2-40B4-BE49-F238E27FC236}">
                <a16:creationId xmlns:a16="http://schemas.microsoft.com/office/drawing/2014/main" id="{092B315F-F672-5F9B-91AC-2312CB358D86}"/>
              </a:ext>
            </a:extLst>
          </p:cNvPr>
          <p:cNvGraphicFramePr>
            <a:graphicFrameLocks noGrp="1"/>
          </p:cNvGraphicFramePr>
          <p:nvPr>
            <p:extLst>
              <p:ext uri="{D42A27DB-BD31-4B8C-83A1-F6EECF244321}">
                <p14:modId xmlns:p14="http://schemas.microsoft.com/office/powerpoint/2010/main" val="846386105"/>
              </p:ext>
            </p:extLst>
          </p:nvPr>
        </p:nvGraphicFramePr>
        <p:xfrm>
          <a:off x="57150" y="427968"/>
          <a:ext cx="9010650" cy="5813425"/>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1098631246"/>
                    </a:ext>
                  </a:extLst>
                </a:gridCol>
                <a:gridCol w="5886450">
                  <a:extLst>
                    <a:ext uri="{9D8B030D-6E8A-4147-A177-3AD203B41FA5}">
                      <a16:colId xmlns:a16="http://schemas.microsoft.com/office/drawing/2014/main" val="2162576088"/>
                    </a:ext>
                  </a:extLst>
                </a:gridCol>
                <a:gridCol w="1143000">
                  <a:extLst>
                    <a:ext uri="{9D8B030D-6E8A-4147-A177-3AD203B41FA5}">
                      <a16:colId xmlns:a16="http://schemas.microsoft.com/office/drawing/2014/main" val="711836390"/>
                    </a:ext>
                  </a:extLst>
                </a:gridCol>
              </a:tblGrid>
              <a:tr h="347345">
                <a:tc>
                  <a:txBody>
                    <a:bodyPr/>
                    <a:lstStyle/>
                    <a:p>
                      <a:endParaRPr kumimoji="1" lang="ja-JP" altLang="en-US" sz="1400" b="0">
                        <a:latin typeface="Meiryo UI" panose="020B0604030504040204" pitchFamily="50" charset="-128"/>
                        <a:ea typeface="Meiryo UI" panose="020B0604030504040204" pitchFamily="50" charset="-128"/>
                      </a:endParaRPr>
                    </a:p>
                  </a:txBody>
                  <a:tcPr/>
                </a:tc>
                <a:tc>
                  <a:txBody>
                    <a:bodyPr/>
                    <a:lstStyle/>
                    <a:p>
                      <a:r>
                        <a:rPr kumimoji="1" lang="ja-JP" altLang="en-US" sz="1400">
                          <a:latin typeface="Meiryo UI" panose="020B0604030504040204" pitchFamily="50" charset="-128"/>
                          <a:ea typeface="Meiryo UI" panose="020B0604030504040204" pitchFamily="50" charset="-128"/>
                        </a:rPr>
                        <a:t>留意事項</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a:latin typeface="Meiryo UI" panose="020B0604030504040204" pitchFamily="50" charset="-128"/>
                          <a:ea typeface="Meiryo UI" panose="020B0604030504040204" pitchFamily="50" charset="-128"/>
                        </a:rPr>
                        <a:t>関係簿冊</a:t>
                      </a:r>
                    </a:p>
                  </a:txBody>
                  <a:tcPr/>
                </a:tc>
                <a:extLst>
                  <a:ext uri="{0D108BD9-81ED-4DB2-BD59-A6C34878D82A}">
                    <a16:rowId xmlns:a16="http://schemas.microsoft.com/office/drawing/2014/main" val="4283699061"/>
                  </a:ext>
                </a:extLst>
              </a:tr>
              <a:tr h="370840">
                <a:tc>
                  <a:txBody>
                    <a:bodyPr/>
                    <a:lstStyle/>
                    <a:p>
                      <a:r>
                        <a:rPr kumimoji="1" lang="ja-JP" altLang="en-US" sz="1400" b="1">
                          <a:latin typeface="Meiryo UI" panose="020B0604030504040204" pitchFamily="50" charset="-128"/>
                          <a:ea typeface="Meiryo UI" panose="020B0604030504040204" pitchFamily="50" charset="-128"/>
                        </a:rPr>
                        <a:t>情報の指定</a:t>
                      </a:r>
                    </a:p>
                  </a:txBody>
                  <a:tcPr/>
                </a:tc>
                <a:tc rowSpan="3">
                  <a:txBody>
                    <a:bodyPr/>
                    <a:lstStyle/>
                    <a:p>
                      <a:r>
                        <a:rPr kumimoji="1" lang="ja-JP" altLang="en-US" sz="1400">
                          <a:latin typeface="Meiryo UI" panose="020B0604030504040204" pitchFamily="50" charset="-128"/>
                          <a:ea typeface="Meiryo UI" panose="020B0604030504040204" pitchFamily="50" charset="-128"/>
                        </a:rPr>
                        <a:t>・「重要経済安保情報」の表示。表示ができない場合は、情報を取り扱う者へ通知。</a:t>
                      </a:r>
                      <a:endParaRPr kumimoji="1" lang="en-US" altLang="ja-JP" sz="1400">
                        <a:latin typeface="Meiryo UI" panose="020B0604030504040204" pitchFamily="50" charset="-128"/>
                        <a:ea typeface="Meiryo UI" panose="020B0604030504040204" pitchFamily="50" charset="-128"/>
                      </a:endParaRPr>
                    </a:p>
                    <a:p>
                      <a:r>
                        <a:rPr kumimoji="1" lang="ja-JP" altLang="en-US" sz="1400">
                          <a:latin typeface="Meiryo UI" panose="020B0604030504040204" pitchFamily="50" charset="-128"/>
                          <a:ea typeface="Meiryo UI" panose="020B0604030504040204" pitchFamily="50" charset="-128"/>
                        </a:rPr>
                        <a:t>・指定された重要経済安保情報の概要及び有効期間の満了日、有効期間の延長／満了を情報を取扱う者に周知。</a:t>
                      </a:r>
                      <a:endParaRPr kumimoji="1" lang="en-US" altLang="ja-JP" sz="1400">
                        <a:latin typeface="Meiryo UI" panose="020B0604030504040204" pitchFamily="50" charset="-128"/>
                        <a:ea typeface="Meiryo UI" panose="020B0604030504040204" pitchFamily="50" charset="-128"/>
                      </a:endParaRPr>
                    </a:p>
                    <a:p>
                      <a:r>
                        <a:rPr kumimoji="1" lang="ja-JP" altLang="en-US" sz="1400">
                          <a:latin typeface="Meiryo UI" panose="020B0604030504040204" pitchFamily="50" charset="-128"/>
                          <a:ea typeface="Meiryo UI" panose="020B0604030504040204" pitchFamily="50" charset="-128"/>
                        </a:rPr>
                        <a:t>・指定の解除又は有効期間の満了の場合、表示を抹消。</a:t>
                      </a:r>
                      <a:r>
                        <a:rPr kumimoji="1" lang="ja-JP" altLang="en-US" sz="1400">
                          <a:solidFill>
                            <a:schemeClr val="tx1"/>
                          </a:solidFill>
                          <a:latin typeface="Meiryo UI" panose="020B0604030504040204" pitchFamily="50" charset="-128"/>
                          <a:ea typeface="Meiryo UI" panose="020B0604030504040204" pitchFamily="50" charset="-128"/>
                        </a:rPr>
                        <a:t>行政文書として保存期間満了まで適切に保存。</a:t>
                      </a:r>
                      <a:endParaRPr kumimoji="1" lang="en-US" altLang="ja-JP" sz="1400">
                        <a:solidFill>
                          <a:schemeClr val="tx1"/>
                        </a:solidFill>
                        <a:latin typeface="Meiryo UI" panose="020B0604030504040204" pitchFamily="50" charset="-128"/>
                        <a:ea typeface="Meiryo UI" panose="020B0604030504040204" pitchFamily="50" charset="-128"/>
                      </a:endParaRPr>
                    </a:p>
                    <a:p>
                      <a:endParaRPr kumimoji="1" lang="en-US" altLang="ja-JP" sz="1400">
                        <a:solidFill>
                          <a:schemeClr val="tx1"/>
                        </a:solidFill>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solid"/>
                      <a:round/>
                      <a:headEnd type="none" w="med" len="med"/>
                      <a:tailEnd type="none" w="med" len="med"/>
                    </a:lnB>
                  </a:tcPr>
                </a:tc>
                <a:tc rowSpan="3">
                  <a:txBody>
                    <a:bodyPr/>
                    <a:lstStyle/>
                    <a:p>
                      <a:r>
                        <a:rPr kumimoji="1" lang="ja-JP" altLang="en-US" sz="1400" b="1">
                          <a:latin typeface="Meiryo UI" panose="020B0604030504040204" pitchFamily="50" charset="-128"/>
                          <a:ea typeface="Meiryo UI" panose="020B0604030504040204" pitchFamily="50" charset="-128"/>
                        </a:rPr>
                        <a:t>指定管理簿</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7183007"/>
                  </a:ext>
                </a:extLst>
              </a:tr>
              <a:tr h="370840">
                <a:tc>
                  <a:txBody>
                    <a:bodyPr/>
                    <a:lstStyle/>
                    <a:p>
                      <a:r>
                        <a:rPr kumimoji="1" lang="ja-JP" altLang="en-US" sz="1400" b="1">
                          <a:latin typeface="Meiryo UI" panose="020B0604030504040204" pitchFamily="50" charset="-128"/>
                          <a:ea typeface="Meiryo UI" panose="020B0604030504040204" pitchFamily="50" charset="-128"/>
                        </a:rPr>
                        <a:t>指定の解除</a:t>
                      </a:r>
                    </a:p>
                  </a:txBody>
                  <a:tcPr/>
                </a:tc>
                <a:tc vMerge="1">
                  <a:txBody>
                    <a:bodyPr/>
                    <a:lstStyle/>
                    <a:p>
                      <a:endParaRPr/>
                    </a:p>
                  </a:txBody>
                  <a:tcPr/>
                </a:tc>
                <a:tc vMerge="1">
                  <a:txBody>
                    <a:bodyPr/>
                    <a:lstStyle/>
                    <a:p>
                      <a:endParaRPr/>
                    </a:p>
                  </a:txBody>
                  <a:tcPr/>
                </a:tc>
                <a:extLst>
                  <a:ext uri="{0D108BD9-81ED-4DB2-BD59-A6C34878D82A}">
                    <a16:rowId xmlns:a16="http://schemas.microsoft.com/office/drawing/2014/main" val="3472977702"/>
                  </a:ext>
                </a:extLst>
              </a:tr>
              <a:tr h="370840">
                <a:tc>
                  <a:txBody>
                    <a:bodyPr/>
                    <a:lstStyle/>
                    <a:p>
                      <a:r>
                        <a:rPr kumimoji="1" lang="ja-JP" altLang="en-US" sz="1400" b="1">
                          <a:latin typeface="Meiryo UI" panose="020B0604030504040204" pitchFamily="50" charset="-128"/>
                          <a:ea typeface="Meiryo UI" panose="020B0604030504040204" pitchFamily="50" charset="-128"/>
                        </a:rPr>
                        <a:t>有効期間の延長</a:t>
                      </a:r>
                      <a:r>
                        <a:rPr kumimoji="1" lang="en-US" altLang="ja-JP" sz="1400" b="1">
                          <a:latin typeface="Meiryo UI" panose="020B0604030504040204" pitchFamily="50" charset="-128"/>
                          <a:ea typeface="Meiryo UI" panose="020B0604030504040204" pitchFamily="50" charset="-128"/>
                        </a:rPr>
                        <a:t>/</a:t>
                      </a:r>
                      <a:r>
                        <a:rPr kumimoji="1" lang="ja-JP" altLang="en-US" sz="1400" b="1">
                          <a:latin typeface="Meiryo UI" panose="020B0604030504040204" pitchFamily="50" charset="-128"/>
                          <a:ea typeface="Meiryo UI" panose="020B0604030504040204" pitchFamily="50" charset="-128"/>
                        </a:rPr>
                        <a:t>満了</a:t>
                      </a:r>
                    </a:p>
                  </a:txBody>
                  <a:tcPr>
                    <a:lnB w="12700" cap="flat" cmpd="sng" algn="ctr">
                      <a:solidFill>
                        <a:schemeClr val="tx1"/>
                      </a:solidFill>
                      <a:prstDash val="solid"/>
                      <a:round/>
                      <a:headEnd type="none" w="med" len="med"/>
                      <a:tailEnd type="none" w="med" len="med"/>
                    </a:lnB>
                  </a:tcPr>
                </a:tc>
                <a:tc vMerge="1">
                  <a:txBody>
                    <a:bodyPr/>
                    <a:lstStyle/>
                    <a:p>
                      <a:endParaRPr/>
                    </a:p>
                  </a:txBody>
                  <a:tcPr>
                    <a:lnB w="12700" cap="flat" cmpd="sng" algn="ctr">
                      <a:solidFill>
                        <a:schemeClr val="tx1"/>
                      </a:solidFill>
                      <a:prstDash val="solid"/>
                      <a:round/>
                      <a:headEnd type="none" w="med" len="med"/>
                      <a:tailEnd type="none" w="med" len="med"/>
                    </a:lnB>
                  </a:tcPr>
                </a:tc>
                <a:tc vMerge="1">
                  <a:txBody>
                    <a:bodyPr/>
                    <a:lstStyle/>
                    <a:p>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4531242"/>
                  </a:ext>
                </a:extLst>
              </a:tr>
              <a:tr h="370840">
                <a:tc>
                  <a:txBody>
                    <a:bodyPr/>
                    <a:lstStyle/>
                    <a:p>
                      <a:r>
                        <a:rPr kumimoji="1" lang="ja-JP" altLang="en-US" sz="1400" b="1">
                          <a:latin typeface="Meiryo UI" panose="020B0604030504040204" pitchFamily="50" charset="-128"/>
                          <a:ea typeface="Meiryo UI" panose="020B0604030504040204" pitchFamily="50" charset="-128"/>
                        </a:rPr>
                        <a:t>文書の作成</a:t>
                      </a:r>
                    </a:p>
                  </a:txBody>
                  <a:tcPr>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a:t>
                      </a:r>
                      <a:r>
                        <a:rPr kumimoji="1" lang="ja-JP" altLang="en-US" sz="1400" b="0" u="none" dirty="0">
                          <a:latin typeface="Meiryo UI" panose="020B0604030504040204" pitchFamily="50" charset="-128"/>
                          <a:ea typeface="Meiryo UI" panose="020B0604030504040204" pitchFamily="50" charset="-128"/>
                        </a:rPr>
                        <a:t>翻訳、複製並びに電磁的記録の書き出し及び印刷を含む。</a:t>
                      </a:r>
                      <a:endParaRPr kumimoji="1" lang="en-US" altLang="ja-JP" sz="1400" dirty="0">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tcPr>
                </a:tc>
                <a:tc rowSpan="4">
                  <a:txBody>
                    <a:bodyPr/>
                    <a:lstStyle/>
                    <a:p>
                      <a:r>
                        <a:rPr kumimoji="1" lang="ja-JP" altLang="en-US" sz="1400" b="1">
                          <a:latin typeface="Meiryo UI" panose="020B0604030504040204" pitchFamily="50" charset="-128"/>
                          <a:ea typeface="Meiryo UI" panose="020B0604030504040204" pitchFamily="50" charset="-128"/>
                        </a:rPr>
                        <a:t>管理簿</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0690033"/>
                  </a:ext>
                </a:extLst>
              </a:tr>
              <a:tr h="370840">
                <a:tc>
                  <a:txBody>
                    <a:bodyPr/>
                    <a:lstStyle/>
                    <a:p>
                      <a:r>
                        <a:rPr kumimoji="1" lang="ja-JP" altLang="en-US" sz="1400" b="1">
                          <a:latin typeface="Meiryo UI" panose="020B0604030504040204" pitchFamily="50" charset="-128"/>
                          <a:ea typeface="Meiryo UI" panose="020B0604030504040204" pitchFamily="50" charset="-128"/>
                        </a:rPr>
                        <a:t>文書の交付・運搬</a:t>
                      </a:r>
                      <a:endParaRPr kumimoji="1" lang="en-US" altLang="ja-JP" sz="1400" b="1">
                        <a:latin typeface="Meiryo UI" panose="020B0604030504040204" pitchFamily="50" charset="-128"/>
                        <a:ea typeface="Meiryo UI" panose="020B0604030504040204" pitchFamily="50" charset="-128"/>
                      </a:endParaRPr>
                    </a:p>
                    <a:p>
                      <a:r>
                        <a:rPr kumimoji="1" lang="ja-JP" altLang="en-US" sz="1400" b="1">
                          <a:latin typeface="Meiryo UI" panose="020B0604030504040204" pitchFamily="50" charset="-128"/>
                          <a:ea typeface="Meiryo UI" panose="020B0604030504040204" pitchFamily="50" charset="-128"/>
                        </a:rPr>
                        <a:t>（他機関への提供を含む）</a:t>
                      </a:r>
                    </a:p>
                  </a:txBody>
                  <a:tcPr>
                    <a:lnB w="12700" cap="flat" cmpd="sng" algn="ctr">
                      <a:noFill/>
                      <a:prstDash val="solid"/>
                      <a:round/>
                      <a:headEnd type="none" w="med" len="med"/>
                      <a:tailEnd type="none" w="med" len="med"/>
                    </a:lnB>
                  </a:tcPr>
                </a:tc>
                <a:tc>
                  <a:txBody>
                    <a:bodyPr/>
                    <a:lstStyle/>
                    <a:p>
                      <a:r>
                        <a:rPr kumimoji="1" lang="ja-JP" altLang="en-US" sz="1400">
                          <a:latin typeface="Meiryo UI" panose="020B0604030504040204" pitchFamily="50" charset="-128"/>
                          <a:ea typeface="Meiryo UI" panose="020B0604030504040204" pitchFamily="50" charset="-128"/>
                        </a:rPr>
                        <a:t>・重要経済安保情報管理者の承認が必要。</a:t>
                      </a:r>
                      <a:endParaRPr kumimoji="1" lang="en-US" altLang="ja-JP" sz="1400">
                        <a:latin typeface="Meiryo UI" panose="020B0604030504040204" pitchFamily="50" charset="-128"/>
                        <a:ea typeface="Meiryo UI" panose="020B0604030504040204" pitchFamily="50" charset="-128"/>
                      </a:endParaRPr>
                    </a:p>
                    <a:p>
                      <a:r>
                        <a:rPr kumimoji="1" lang="ja-JP" altLang="en-US" sz="1400">
                          <a:latin typeface="Meiryo UI" panose="020B0604030504040204" pitchFamily="50" charset="-128"/>
                          <a:ea typeface="Meiryo UI" panose="020B0604030504040204" pitchFamily="50" charset="-128"/>
                        </a:rPr>
                        <a:t>・外部から見ることができないよう封かんし、運搬する際は、当該重要経済安保情報の取扱者の中から指名された者が運搬する。</a:t>
                      </a:r>
                      <a:endParaRPr kumimoji="1" lang="en-US" altLang="ja-JP" sz="1400">
                        <a:latin typeface="Meiryo UI" panose="020B0604030504040204" pitchFamily="50" charset="-128"/>
                        <a:ea typeface="Meiryo UI" panose="020B0604030504040204" pitchFamily="50" charset="-128"/>
                      </a:endParaRPr>
                    </a:p>
                    <a:p>
                      <a:r>
                        <a:rPr kumimoji="1" lang="ja-JP" altLang="en-US" sz="1400">
                          <a:latin typeface="Meiryo UI" panose="020B0604030504040204" pitchFamily="50" charset="-128"/>
                          <a:ea typeface="Meiryo UI" panose="020B0604030504040204" pitchFamily="50" charset="-128"/>
                        </a:rPr>
                        <a:t>・他の行政機関に文書を交付する際は、当該情報の取扱いの業務を行わせる職員の範囲その他の保護措置についてあらかじめ協議し、必要に応じ、詳細について行政機関間で取決めを行う。</a:t>
                      </a:r>
                      <a:endParaRPr kumimoji="1" lang="en-US" altLang="ja-JP" sz="1400">
                        <a:latin typeface="Meiryo UI" panose="020B0604030504040204" pitchFamily="50" charset="-128"/>
                        <a:ea typeface="Meiryo UI" panose="020B0604030504040204" pitchFamily="50" charset="-128"/>
                      </a:endParaRPr>
                    </a:p>
                  </a:txBody>
                  <a:tcPr>
                    <a:lnB w="12700" cap="flat" cmpd="sng" algn="ctr">
                      <a:noFill/>
                      <a:prstDash val="solid"/>
                      <a:round/>
                      <a:headEnd type="none" w="med" len="med"/>
                      <a:tailEnd type="none" w="med" len="med"/>
                    </a:lnB>
                  </a:tcPr>
                </a:tc>
                <a:tc vMerge="1">
                  <a:txBody>
                    <a:bodyPr/>
                    <a:lstStyle/>
                    <a:p>
                      <a:endParaRPr/>
                    </a:p>
                  </a:txBody>
                  <a:tcPr>
                    <a:lnB w="12700" cap="flat" cmpd="sng" algn="ctr">
                      <a:noFill/>
                      <a:prstDash val="solid"/>
                      <a:round/>
                      <a:headEnd type="none" w="med" len="med"/>
                      <a:tailEnd type="none" w="med" len="med"/>
                    </a:lnB>
                  </a:tcPr>
                </a:tc>
                <a:extLst>
                  <a:ext uri="{0D108BD9-81ED-4DB2-BD59-A6C34878D82A}">
                    <a16:rowId xmlns:a16="http://schemas.microsoft.com/office/drawing/2014/main" val="735757873"/>
                  </a:ext>
                </a:extLst>
              </a:tr>
              <a:tr h="370840">
                <a:tc>
                  <a:txBody>
                    <a:bodyPr/>
                    <a:lstStyle/>
                    <a:p>
                      <a:r>
                        <a:rPr kumimoji="1" lang="ja-JP" altLang="en-US" sz="1400" b="1">
                          <a:latin typeface="Meiryo UI" panose="020B0604030504040204" pitchFamily="50" charset="-128"/>
                          <a:ea typeface="Meiryo UI" panose="020B0604030504040204" pitchFamily="50" charset="-128"/>
                        </a:rPr>
                        <a:t>文書の回収</a:t>
                      </a:r>
                      <a:endParaRPr kumimoji="1" lang="en-US" altLang="ja-JP" sz="1400" b="1">
                        <a:latin typeface="Meiryo UI" panose="020B0604030504040204" pitchFamily="50" charset="-128"/>
                        <a:ea typeface="Meiryo UI" panose="020B0604030504040204" pitchFamily="50" charset="-128"/>
                      </a:endParaRPr>
                    </a:p>
                  </a:txBody>
                  <a:tcPr>
                    <a:lnT w="12700" cmpd="sng">
                      <a:noFill/>
                    </a:lnT>
                    <a:lnB w="12700" cap="flat" cmpd="sng" algn="ctr">
                      <a:noFill/>
                      <a:prstDash val="solid"/>
                      <a:round/>
                      <a:headEnd type="none" w="med" len="med"/>
                      <a:tailEnd type="none" w="med" len="med"/>
                    </a:lnB>
                  </a:tcPr>
                </a:tc>
                <a:tc>
                  <a:txBody>
                    <a:bodyPr/>
                    <a:lstStyle/>
                    <a:p>
                      <a:r>
                        <a:rPr kumimoji="1" lang="ja-JP" altLang="en-US" sz="1400">
                          <a:latin typeface="Meiryo UI" panose="020B0604030504040204" pitchFamily="50" charset="-128"/>
                          <a:ea typeface="Meiryo UI" panose="020B0604030504040204" pitchFamily="50" charset="-128"/>
                        </a:rPr>
                        <a:t>・文書を返却させる場合は、交付の際に重要経済安保情報文書等の返却時期を明示。</a:t>
                      </a:r>
                      <a:endParaRPr kumimoji="1" lang="en-US" altLang="ja-JP" sz="1400">
                        <a:latin typeface="Meiryo UI" panose="020B0604030504040204" pitchFamily="50" charset="-128"/>
                        <a:ea typeface="Meiryo UI" panose="020B0604030504040204" pitchFamily="50" charset="-128"/>
                      </a:endParaRPr>
                    </a:p>
                  </a:txBody>
                  <a:tcPr>
                    <a:lnT w="12700" cmpd="sng">
                      <a:noFill/>
                    </a:lnT>
                    <a:lnB w="12700" cap="flat" cmpd="sng" algn="ctr">
                      <a:noFill/>
                      <a:prstDash val="solid"/>
                      <a:round/>
                      <a:headEnd type="none" w="med" len="med"/>
                      <a:tailEnd type="none" w="med" len="med"/>
                    </a:lnB>
                  </a:tcPr>
                </a:tc>
                <a:tc vMerge="1">
                  <a:txBody>
                    <a:bodyPr/>
                    <a:lstStyle/>
                    <a:p>
                      <a:endParaRPr/>
                    </a:p>
                  </a:txBody>
                  <a:tcPr>
                    <a:lnT w="12700" cmpd="sng">
                      <a:noFill/>
                    </a:lnT>
                    <a:lnB w="12700" cap="flat" cmpd="sng" algn="ctr">
                      <a:noFill/>
                      <a:prstDash val="solid"/>
                      <a:round/>
                      <a:headEnd type="none" w="med" len="med"/>
                      <a:tailEnd type="none" w="med" len="med"/>
                    </a:lnB>
                  </a:tcPr>
                </a:tc>
                <a:extLst>
                  <a:ext uri="{0D108BD9-81ED-4DB2-BD59-A6C34878D82A}">
                    <a16:rowId xmlns:a16="http://schemas.microsoft.com/office/drawing/2014/main" val="1433427470"/>
                  </a:ext>
                </a:extLst>
              </a:tr>
              <a:tr h="370840">
                <a:tc>
                  <a:txBody>
                    <a:bodyPr/>
                    <a:lstStyle/>
                    <a:p>
                      <a:r>
                        <a:rPr kumimoji="1" lang="ja-JP" altLang="en-US" sz="1400" b="1">
                          <a:latin typeface="Meiryo UI" panose="020B0604030504040204" pitchFamily="50" charset="-128"/>
                          <a:ea typeface="Meiryo UI" panose="020B0604030504040204" pitchFamily="50" charset="-128"/>
                        </a:rPr>
                        <a:t>文書の廃棄</a:t>
                      </a:r>
                      <a:endParaRPr kumimoji="1" lang="en-US" altLang="ja-JP" sz="1400" b="1">
                        <a:latin typeface="Meiryo UI" panose="020B0604030504040204" pitchFamily="50" charset="-128"/>
                        <a:ea typeface="Meiryo UI" panose="020B0604030504040204" pitchFamily="50" charset="-128"/>
                      </a:endParaRP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a:latin typeface="Meiryo UI" panose="020B0604030504040204" pitchFamily="50" charset="-128"/>
                          <a:ea typeface="Meiryo UI" panose="020B0604030504040204" pitchFamily="50" charset="-128"/>
                        </a:rPr>
                        <a:t>・公文書等の管理に関する法律に基づき、内閣総理大臣の同意を得る。</a:t>
                      </a:r>
                      <a:endParaRPr kumimoji="1" lang="en-US" altLang="ja-JP" sz="1400">
                        <a:latin typeface="Meiryo UI" panose="020B0604030504040204" pitchFamily="50" charset="-128"/>
                        <a:ea typeface="Meiryo UI" panose="020B0604030504040204" pitchFamily="50" charset="-128"/>
                      </a:endParaRPr>
                    </a:p>
                    <a:p>
                      <a:r>
                        <a:rPr kumimoji="1" lang="ja-JP" altLang="en-US" sz="1400">
                          <a:latin typeface="Meiryo UI" panose="020B0604030504040204" pitchFamily="50" charset="-128"/>
                          <a:ea typeface="Meiryo UI" panose="020B0604030504040204" pitchFamily="50" charset="-128"/>
                        </a:rPr>
                        <a:t>・保全責任者又はその指名する職員の立会いの下に、焼却、粉砕、細断、溶解、破壊等の復元不可能な方法により確実に行う。</a:t>
                      </a:r>
                      <a:endParaRPr kumimoji="1" lang="en-US" altLang="ja-JP" sz="1400">
                        <a:latin typeface="Meiryo UI" panose="020B0604030504040204" pitchFamily="50" charset="-128"/>
                        <a:ea typeface="Meiryo UI" panose="020B0604030504040204" pitchFamily="50" charset="-128"/>
                      </a:endParaRP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681796772"/>
                  </a:ext>
                </a:extLst>
              </a:tr>
              <a:tr h="370840">
                <a:tc>
                  <a:txBody>
                    <a:bodyPr/>
                    <a:lstStyle/>
                    <a:p>
                      <a:r>
                        <a:rPr kumimoji="1" lang="ja-JP" altLang="en-US" sz="1400" b="1">
                          <a:latin typeface="Meiryo UI" panose="020B0604030504040204" pitchFamily="50" charset="-128"/>
                          <a:ea typeface="Meiryo UI" panose="020B0604030504040204" pitchFamily="50" charset="-128"/>
                        </a:rPr>
                        <a:t>文書の閲覧</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en-US" altLang="ja-JP" sz="1400">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a:latin typeface="Meiryo UI" panose="020B0604030504040204" pitchFamily="50" charset="-128"/>
                          <a:ea typeface="Meiryo UI" panose="020B0604030504040204" pitchFamily="50" charset="-128"/>
                        </a:rPr>
                        <a:t>取扱簿</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8151480"/>
                  </a:ext>
                </a:extLst>
              </a:tr>
              <a:tr h="370840">
                <a:tc>
                  <a:txBody>
                    <a:bodyPr/>
                    <a:lstStyle/>
                    <a:p>
                      <a:r>
                        <a:rPr kumimoji="1" lang="ja-JP" altLang="en-US" sz="1400" b="1">
                          <a:latin typeface="Meiryo UI" panose="020B0604030504040204" pitchFamily="50" charset="-128"/>
                          <a:ea typeface="Meiryo UI" panose="020B0604030504040204" pitchFamily="50" charset="-128"/>
                        </a:rPr>
                        <a:t>点検</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a:latin typeface="Meiryo UI" panose="020B0604030504040204" pitchFamily="50" charset="-128"/>
                          <a:ea typeface="Meiryo UI" panose="020B0604030504040204" pitchFamily="50" charset="-128"/>
                        </a:rPr>
                        <a:t>・管理する重要経済安保情報の指定の理由の点検を年１回以上行う。</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b="1" dirty="0">
                          <a:latin typeface="Meiryo UI" panose="020B0604030504040204" pitchFamily="50" charset="-128"/>
                          <a:ea typeface="Meiryo UI" panose="020B0604030504040204" pitchFamily="50" charset="-128"/>
                        </a:rPr>
                        <a:t>指定理由点検記録簿</a:t>
                      </a:r>
                      <a:endParaRPr kumimoji="1" lang="en-US" altLang="ja-JP" sz="1400" b="1" dirty="0">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5375419"/>
                  </a:ext>
                </a:extLst>
              </a:tr>
            </a:tbl>
          </a:graphicData>
        </a:graphic>
      </p:graphicFrame>
      <p:sp>
        <p:nvSpPr>
          <p:cNvPr id="4" name="テキスト ボックス 3">
            <a:extLst>
              <a:ext uri="{FF2B5EF4-FFF2-40B4-BE49-F238E27FC236}">
                <a16:creationId xmlns:a16="http://schemas.microsoft.com/office/drawing/2014/main" id="{977A438D-DF63-1AC2-E1BC-E83C4562D3AC}"/>
              </a:ext>
            </a:extLst>
          </p:cNvPr>
          <p:cNvSpPr txBox="1"/>
          <p:nvPr/>
        </p:nvSpPr>
        <p:spPr>
          <a:xfrm>
            <a:off x="0" y="0"/>
            <a:ext cx="9171692" cy="360000"/>
          </a:xfrm>
          <a:prstGeom prst="rect">
            <a:avLst/>
          </a:prstGeom>
          <a:solidFill>
            <a:srgbClr val="002060"/>
          </a:solidFill>
        </p:spPr>
        <p:txBody>
          <a:bodyPr wrap="square" lIns="84407" tIns="42203" rIns="84407" bIns="42203" rtlCol="0" anchor="t">
            <a:spAutoFit/>
          </a:bodyPr>
          <a:lstStyle/>
          <a:p>
            <a:pPr algn="ctr"/>
            <a:r>
              <a:rPr kumimoji="1" lang="ja-JP" altLang="en-US" b="1">
                <a:solidFill>
                  <a:prstClr val="white"/>
                </a:solidFill>
                <a:latin typeface="Meiryo UI" panose="020B0604030504040204" pitchFamily="50" charset="-128"/>
                <a:ea typeface="Meiryo UI" panose="020B0604030504040204" pitchFamily="50" charset="-128"/>
              </a:rPr>
              <a:t>関係簿冊の整備</a:t>
            </a:r>
            <a:endParaRPr lang="ja-JP" altLang="en-US" b="1">
              <a:solidFill>
                <a:schemeClr val="bg1"/>
              </a:solidFill>
              <a:latin typeface="BIZ UDPゴシック" panose="020B0400000000000000" pitchFamily="50" charset="-128"/>
              <a:ea typeface="BIZ UDPゴシック" panose="020B0400000000000000" pitchFamily="50" charset="-128"/>
            </a:endParaRPr>
          </a:p>
        </p:txBody>
      </p:sp>
      <p:sp>
        <p:nvSpPr>
          <p:cNvPr id="3" name="スライド番号プレースホルダー 3">
            <a:extLst>
              <a:ext uri="{FF2B5EF4-FFF2-40B4-BE49-F238E27FC236}">
                <a16:creationId xmlns:a16="http://schemas.microsoft.com/office/drawing/2014/main" id="{5FA6420C-BF3D-AD55-1F6C-59FD9CA9D703}"/>
              </a:ext>
            </a:extLst>
          </p:cNvPr>
          <p:cNvSpPr>
            <a:spLocks noGrp="1"/>
          </p:cNvSpPr>
          <p:nvPr>
            <p:ph type="sldNum" sz="quarter" idx="12"/>
          </p:nvPr>
        </p:nvSpPr>
        <p:spPr>
          <a:xfrm>
            <a:off x="7059622" y="6473879"/>
            <a:ext cx="2057400" cy="365125"/>
          </a:xfrm>
        </p:spPr>
        <p:txBody>
          <a:bodyPr/>
          <a:lstStyle/>
          <a:p>
            <a:fld id="{ED68E87A-1C08-4DEB-996E-5B06F9158F82}" type="slidenum">
              <a:rPr kumimoji="1" lang="ja-JP" altLang="en-US" smtClean="0">
                <a:latin typeface="Meiryo UI" panose="020B0604030504040204" pitchFamily="50" charset="-128"/>
                <a:ea typeface="Meiryo UI" panose="020B0604030504040204" pitchFamily="50" charset="-128"/>
              </a:rPr>
              <a:t>23</a:t>
            </a:fld>
            <a:endParaRPr kumimoji="1" lang="ja-JP" altLang="en-US" dirty="0">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EEB10AF8-EC93-A62E-AFCC-6F180A8FE83B}"/>
              </a:ext>
            </a:extLst>
          </p:cNvPr>
          <p:cNvSpPr txBox="1"/>
          <p:nvPr/>
        </p:nvSpPr>
        <p:spPr>
          <a:xfrm rot="20147077">
            <a:off x="3024479" y="2606387"/>
            <a:ext cx="3016564" cy="1107996"/>
          </a:xfrm>
          <a:prstGeom prst="rect">
            <a:avLst/>
          </a:prstGeom>
          <a:solidFill>
            <a:schemeClr val="lt1">
              <a:alpha val="6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6600" dirty="0">
                <a:solidFill>
                  <a:srgbClr val="FF0000"/>
                </a:solidFill>
                <a:latin typeface="Meiryo UI" panose="020B0604030504040204" pitchFamily="50" charset="-128"/>
                <a:ea typeface="Meiryo UI" panose="020B0604030504040204" pitchFamily="50" charset="-128"/>
              </a:rPr>
              <a:t>サンプル</a:t>
            </a:r>
          </a:p>
        </p:txBody>
      </p:sp>
    </p:spTree>
    <p:extLst>
      <p:ext uri="{BB962C8B-B14F-4D97-AF65-F5344CB8AC3E}">
        <p14:creationId xmlns:p14="http://schemas.microsoft.com/office/powerpoint/2010/main" val="316237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四角形: 角を丸くする 45">
            <a:extLst>
              <a:ext uri="{FF2B5EF4-FFF2-40B4-BE49-F238E27FC236}">
                <a16:creationId xmlns:a16="http://schemas.microsoft.com/office/drawing/2014/main" id="{2C0D4959-CAEE-57FE-C4EC-C8EB641E4C3B}"/>
              </a:ext>
            </a:extLst>
          </p:cNvPr>
          <p:cNvSpPr/>
          <p:nvPr/>
        </p:nvSpPr>
        <p:spPr>
          <a:xfrm>
            <a:off x="78497" y="480307"/>
            <a:ext cx="8987005" cy="4618338"/>
          </a:xfrm>
          <a:prstGeom prst="roundRect">
            <a:avLst>
              <a:gd name="adj" fmla="val 3705"/>
            </a:avLst>
          </a:prstGeom>
          <a:solidFill>
            <a:schemeClr val="tx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50646B67-6ACE-6095-DCF2-DC765A88F022}"/>
              </a:ext>
            </a:extLst>
          </p:cNvPr>
          <p:cNvSpPr txBox="1"/>
          <p:nvPr/>
        </p:nvSpPr>
        <p:spPr>
          <a:xfrm>
            <a:off x="0" y="0"/>
            <a:ext cx="9171692" cy="360000"/>
          </a:xfrm>
          <a:prstGeom prst="rect">
            <a:avLst/>
          </a:prstGeom>
          <a:solidFill>
            <a:srgbClr val="002060"/>
          </a:solidFill>
        </p:spPr>
        <p:txBody>
          <a:bodyPr wrap="square" lIns="84407" tIns="42203" rIns="84407" bIns="42203" rtlCol="0" anchor="t">
            <a:spAutoFit/>
          </a:bodyPr>
          <a:lstStyle/>
          <a:p>
            <a:pPr algn="ctr"/>
            <a:r>
              <a:rPr kumimoji="1" lang="ja-JP" altLang="en-US" b="1">
                <a:solidFill>
                  <a:prstClr val="white"/>
                </a:solidFill>
                <a:latin typeface="Meiryo UI" panose="020B0604030504040204" pitchFamily="50" charset="-128"/>
                <a:ea typeface="Meiryo UI" panose="020B0604030504040204" pitchFamily="50" charset="-128"/>
              </a:rPr>
              <a:t>非常の場合及び事故発生時の対処</a:t>
            </a:r>
            <a:endParaRPr lang="ja-JP" altLang="en-US" b="1">
              <a:solidFill>
                <a:schemeClr val="bg1"/>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B4B2E96B-79CE-5CB4-5896-0CAA61491E43}"/>
              </a:ext>
            </a:extLst>
          </p:cNvPr>
          <p:cNvSpPr txBox="1"/>
          <p:nvPr/>
        </p:nvSpPr>
        <p:spPr>
          <a:xfrm>
            <a:off x="-15328" y="472931"/>
            <a:ext cx="2532381" cy="369332"/>
          </a:xfrm>
          <a:prstGeom prst="rect">
            <a:avLst/>
          </a:prstGeom>
          <a:noFill/>
        </p:spPr>
        <p:txBody>
          <a:bodyPr wrap="square" rtlCol="0">
            <a:spAutoFit/>
          </a:bodyPr>
          <a:lstStyle/>
          <a:p>
            <a:pPr marL="180975" indent="-180975"/>
            <a:r>
              <a:rPr kumimoji="1" lang="ja-JP" altLang="en-US" b="1">
                <a:latin typeface="Meiryo UI" panose="020B0604030504040204" pitchFamily="50" charset="-128"/>
                <a:ea typeface="Meiryo UI" panose="020B0604030504040204" pitchFamily="50" charset="-128"/>
              </a:rPr>
              <a:t>（非常の場合の措置）</a:t>
            </a:r>
            <a:endParaRPr kumimoji="1" lang="en-US" altLang="ja-JP" b="1">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E151AA05-C010-CF6B-6331-935AAF77A369}"/>
              </a:ext>
            </a:extLst>
          </p:cNvPr>
          <p:cNvSpPr txBox="1"/>
          <p:nvPr/>
        </p:nvSpPr>
        <p:spPr>
          <a:xfrm>
            <a:off x="3735074" y="854526"/>
            <a:ext cx="1315893" cy="1391665"/>
          </a:xfrm>
          <a:prstGeom prst="rect">
            <a:avLst/>
          </a:prstGeom>
          <a:ln w="9525">
            <a:solidFill>
              <a:schemeClr val="tx2"/>
            </a:solidFill>
          </a:ln>
        </p:spPr>
        <p:style>
          <a:lnRef idx="2">
            <a:schemeClr val="accent3"/>
          </a:lnRef>
          <a:fillRef idx="1">
            <a:schemeClr val="lt1"/>
          </a:fillRef>
          <a:effectRef idx="0">
            <a:schemeClr val="accent3"/>
          </a:effectRef>
          <a:fontRef idx="minor">
            <a:schemeClr val="dk1"/>
          </a:fontRef>
        </p:style>
        <p:txBody>
          <a:bodyPr wrap="square" lIns="108000" tIns="72000" rIns="0" bIns="72000" rtlCol="0" anchor="t">
            <a:noAutofit/>
          </a:bodyPr>
          <a:lstStyle/>
          <a:p>
            <a:r>
              <a:rPr kumimoji="1" lang="ja-JP" altLang="en-US" sz="1600">
                <a:latin typeface="Meiryo UI" panose="020B0604030504040204" pitchFamily="50" charset="-128"/>
                <a:ea typeface="Meiryo UI" panose="020B0604030504040204" pitchFamily="50" charset="-128"/>
              </a:rPr>
              <a:t>焼却、粉砕、細断、溶解、破壊等の復元不可能な方法により廃棄</a:t>
            </a:r>
            <a:endParaRPr kumimoji="1" lang="en-US" altLang="ja-JP" sz="160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E9D0344C-1960-FA0C-8588-7D9B7DE0A05B}"/>
              </a:ext>
            </a:extLst>
          </p:cNvPr>
          <p:cNvSpPr txBox="1"/>
          <p:nvPr/>
        </p:nvSpPr>
        <p:spPr>
          <a:xfrm>
            <a:off x="183838" y="877081"/>
            <a:ext cx="3261340" cy="1369110"/>
          </a:xfrm>
          <a:prstGeom prst="rect">
            <a:avLst/>
          </a:prstGeom>
          <a:ln w="9525">
            <a:solidFill>
              <a:schemeClr val="tx2"/>
            </a:solidFill>
          </a:ln>
        </p:spPr>
        <p:style>
          <a:lnRef idx="2">
            <a:schemeClr val="accent3"/>
          </a:lnRef>
          <a:fillRef idx="1">
            <a:schemeClr val="lt1"/>
          </a:fillRef>
          <a:effectRef idx="0">
            <a:schemeClr val="accent3"/>
          </a:effectRef>
          <a:fontRef idx="minor">
            <a:schemeClr val="dk1"/>
          </a:fontRef>
        </p:style>
        <p:txBody>
          <a:bodyPr wrap="square" lIns="108000" tIns="72000" rIns="0" bIns="72000" rtlCol="0" anchor="t">
            <a:noAutofit/>
          </a:bodyPr>
          <a:lstStyle/>
          <a:p>
            <a:r>
              <a:rPr kumimoji="1" lang="ja-JP" altLang="en-US" sz="1600">
                <a:latin typeface="Meiryo UI" panose="020B0604030504040204" pitchFamily="50" charset="-128"/>
                <a:ea typeface="Meiryo UI" panose="020B0604030504040204" pitchFamily="50" charset="-128"/>
              </a:rPr>
              <a:t>緊急の事態に際し、漏えい防止のために他に適当な手段がないと認める場合は、大臣の承認を得る（ただし、その手段／いとまがない場合は廃棄後速やかに報告）</a:t>
            </a:r>
            <a:endParaRPr kumimoji="1" lang="en-US" altLang="ja-JP" sz="1600">
              <a:latin typeface="Meiryo UI" panose="020B0604030504040204" pitchFamily="50" charset="-128"/>
              <a:ea typeface="Meiryo UI" panose="020B0604030504040204" pitchFamily="50" charset="-128"/>
            </a:endParaRPr>
          </a:p>
        </p:txBody>
      </p:sp>
      <p:sp>
        <p:nvSpPr>
          <p:cNvPr id="17" name="二等辺三角形 16">
            <a:extLst>
              <a:ext uri="{FF2B5EF4-FFF2-40B4-BE49-F238E27FC236}">
                <a16:creationId xmlns:a16="http://schemas.microsoft.com/office/drawing/2014/main" id="{4822F3B1-2D0D-6C86-0506-289F6D148EDE}"/>
              </a:ext>
            </a:extLst>
          </p:cNvPr>
          <p:cNvSpPr/>
          <p:nvPr/>
        </p:nvSpPr>
        <p:spPr>
          <a:xfrm rot="5400000">
            <a:off x="3428929" y="1309539"/>
            <a:ext cx="307777" cy="180028"/>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AA670239-0145-A9AC-41EF-8D7A6FEA5FAA}"/>
              </a:ext>
            </a:extLst>
          </p:cNvPr>
          <p:cNvSpPr txBox="1"/>
          <p:nvPr/>
        </p:nvSpPr>
        <p:spPr>
          <a:xfrm>
            <a:off x="5397256" y="844485"/>
            <a:ext cx="1262883" cy="1207278"/>
          </a:xfrm>
          <a:prstGeom prst="rect">
            <a:avLst/>
          </a:prstGeom>
          <a:ln w="9525">
            <a:solidFill>
              <a:schemeClr val="tx2"/>
            </a:solidFill>
          </a:ln>
        </p:spPr>
        <p:style>
          <a:lnRef idx="2">
            <a:schemeClr val="accent3"/>
          </a:lnRef>
          <a:fillRef idx="1">
            <a:schemeClr val="lt1"/>
          </a:fillRef>
          <a:effectRef idx="0">
            <a:schemeClr val="accent3"/>
          </a:effectRef>
          <a:fontRef idx="minor">
            <a:schemeClr val="dk1"/>
          </a:fontRef>
        </p:style>
        <p:txBody>
          <a:bodyPr wrap="square" lIns="108000" tIns="72000" rIns="0" bIns="72000" rtlCol="0" anchor="t">
            <a:noAutofit/>
          </a:bodyPr>
          <a:lstStyle/>
          <a:p>
            <a:r>
              <a:rPr kumimoji="1" lang="ja-JP" altLang="en-US" sz="1600">
                <a:latin typeface="Meiryo UI" panose="020B0604030504040204" pitchFamily="50" charset="-128"/>
                <a:ea typeface="Meiryo UI" panose="020B0604030504040204" pitchFamily="50" charset="-128"/>
              </a:rPr>
              <a:t>大臣への報告を行い、</a:t>
            </a:r>
            <a:r>
              <a:rPr kumimoji="1" lang="ja-JP" altLang="en-US" sz="1600" b="1">
                <a:latin typeface="Meiryo UI" panose="020B0604030504040204" pitchFamily="50" charset="-128"/>
                <a:ea typeface="Meiryo UI" panose="020B0604030504040204" pitchFamily="50" charset="-128"/>
              </a:rPr>
              <a:t>管理簿</a:t>
            </a:r>
            <a:r>
              <a:rPr kumimoji="1" lang="ja-JP" altLang="en-US" sz="1600">
                <a:latin typeface="Meiryo UI" panose="020B0604030504040204" pitchFamily="50" charset="-128"/>
                <a:ea typeface="Meiryo UI" panose="020B0604030504040204" pitchFamily="50" charset="-128"/>
              </a:rPr>
              <a:t>に記録</a:t>
            </a:r>
            <a:endParaRPr kumimoji="1" lang="en-US" altLang="ja-JP" sz="1600">
              <a:latin typeface="Meiryo UI" panose="020B0604030504040204" pitchFamily="50" charset="-128"/>
              <a:ea typeface="Meiryo UI" panose="020B0604030504040204" pitchFamily="50" charset="-128"/>
            </a:endParaRPr>
          </a:p>
        </p:txBody>
      </p:sp>
      <p:sp>
        <p:nvSpPr>
          <p:cNvPr id="19" name="二等辺三角形 18">
            <a:extLst>
              <a:ext uri="{FF2B5EF4-FFF2-40B4-BE49-F238E27FC236}">
                <a16:creationId xmlns:a16="http://schemas.microsoft.com/office/drawing/2014/main" id="{8F7CB0D9-0CE7-A88D-56C2-348A88D837B5}"/>
              </a:ext>
            </a:extLst>
          </p:cNvPr>
          <p:cNvSpPr/>
          <p:nvPr/>
        </p:nvSpPr>
        <p:spPr>
          <a:xfrm rot="5400000">
            <a:off x="5060698" y="1289972"/>
            <a:ext cx="307777" cy="180028"/>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528ACD00-1163-CC6F-686A-9FF9BF40439C}"/>
              </a:ext>
            </a:extLst>
          </p:cNvPr>
          <p:cNvSpPr txBox="1"/>
          <p:nvPr/>
        </p:nvSpPr>
        <p:spPr>
          <a:xfrm>
            <a:off x="78497" y="3007538"/>
            <a:ext cx="3011398" cy="369332"/>
          </a:xfrm>
          <a:prstGeom prst="rect">
            <a:avLst/>
          </a:prstGeom>
          <a:noFill/>
        </p:spPr>
        <p:txBody>
          <a:bodyPr wrap="square" rtlCol="0">
            <a:spAutoFit/>
          </a:bodyPr>
          <a:lstStyle/>
          <a:p>
            <a:pPr marL="180975" indent="-180975"/>
            <a:r>
              <a:rPr kumimoji="1" lang="ja-JP" altLang="en-US" b="1">
                <a:latin typeface="Meiryo UI" panose="020B0604030504040204" pitchFamily="50" charset="-128"/>
                <a:ea typeface="Meiryo UI" panose="020B0604030504040204" pitchFamily="50" charset="-128"/>
              </a:rPr>
              <a:t>（事故等発生時の措置</a:t>
            </a:r>
            <a:r>
              <a:rPr kumimoji="1" lang="ja-JP" altLang="en-US">
                <a:latin typeface="Meiryo UI" panose="020B0604030504040204" pitchFamily="50" charset="-128"/>
                <a:ea typeface="Meiryo UI" panose="020B0604030504040204" pitchFamily="50" charset="-128"/>
              </a:rPr>
              <a:t>）</a:t>
            </a:r>
            <a:endParaRPr kumimoji="1" lang="en-US" altLang="ja-JP">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7ACC4853-A922-7940-5493-A3FB74B6336A}"/>
              </a:ext>
            </a:extLst>
          </p:cNvPr>
          <p:cNvSpPr txBox="1"/>
          <p:nvPr/>
        </p:nvSpPr>
        <p:spPr>
          <a:xfrm>
            <a:off x="185575" y="3402206"/>
            <a:ext cx="3380076" cy="1600968"/>
          </a:xfrm>
          <a:prstGeom prst="rect">
            <a:avLst/>
          </a:prstGeom>
          <a:ln w="9525">
            <a:solidFill>
              <a:schemeClr val="tx2"/>
            </a:solidFill>
          </a:ln>
        </p:spPr>
        <p:style>
          <a:lnRef idx="2">
            <a:schemeClr val="accent3"/>
          </a:lnRef>
          <a:fillRef idx="1">
            <a:schemeClr val="lt1"/>
          </a:fillRef>
          <a:effectRef idx="0">
            <a:schemeClr val="accent3"/>
          </a:effectRef>
          <a:fontRef idx="minor">
            <a:schemeClr val="dk1"/>
          </a:fontRef>
        </p:style>
        <p:txBody>
          <a:bodyPr wrap="square" lIns="108000" tIns="72000" rIns="0" bIns="72000" rtlCol="0" anchor="t">
            <a:noAutofit/>
          </a:bodyPr>
          <a:lstStyle/>
          <a:p>
            <a:r>
              <a:rPr kumimoji="1" lang="ja-JP" altLang="en-US" sz="1600">
                <a:latin typeface="Meiryo UI" panose="020B0604030504040204" pitchFamily="50" charset="-128"/>
                <a:ea typeface="Meiryo UI" panose="020B0604030504040204" pitchFamily="50" charset="-128"/>
              </a:rPr>
              <a:t>重要経済安保情報文書等を紛失／漏えい／破壊された場合又はそれらの疑い若しくはおそれがある場合は、直ちに適切な処置を講じるとともに、重要経済安保情報管理者に報告</a:t>
            </a:r>
          </a:p>
        </p:txBody>
      </p:sp>
      <p:sp>
        <p:nvSpPr>
          <p:cNvPr id="10" name="二等辺三角形 9">
            <a:extLst>
              <a:ext uri="{FF2B5EF4-FFF2-40B4-BE49-F238E27FC236}">
                <a16:creationId xmlns:a16="http://schemas.microsoft.com/office/drawing/2014/main" id="{B6139F22-DC72-C4B0-1749-63E9E0028B02}"/>
              </a:ext>
            </a:extLst>
          </p:cNvPr>
          <p:cNvSpPr/>
          <p:nvPr/>
        </p:nvSpPr>
        <p:spPr>
          <a:xfrm rot="5400000">
            <a:off x="3661437" y="3712171"/>
            <a:ext cx="307777" cy="180028"/>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5B78F9B1-A050-6551-9EEE-6254C8EBAC83}"/>
              </a:ext>
            </a:extLst>
          </p:cNvPr>
          <p:cNvSpPr txBox="1"/>
          <p:nvPr/>
        </p:nvSpPr>
        <p:spPr>
          <a:xfrm>
            <a:off x="3976956" y="3415183"/>
            <a:ext cx="2273966" cy="788536"/>
          </a:xfrm>
          <a:prstGeom prst="rect">
            <a:avLst/>
          </a:prstGeom>
          <a:ln w="9525">
            <a:solidFill>
              <a:schemeClr val="tx2"/>
            </a:solidFill>
          </a:ln>
        </p:spPr>
        <p:style>
          <a:lnRef idx="2">
            <a:schemeClr val="accent3"/>
          </a:lnRef>
          <a:fillRef idx="1">
            <a:schemeClr val="lt1"/>
          </a:fillRef>
          <a:effectRef idx="0">
            <a:schemeClr val="accent3"/>
          </a:effectRef>
          <a:fontRef idx="minor">
            <a:schemeClr val="dk1"/>
          </a:fontRef>
        </p:style>
        <p:txBody>
          <a:bodyPr wrap="square" lIns="108000" tIns="72000" rIns="0" bIns="72000" rtlCol="0" anchor="t">
            <a:noAutofit/>
          </a:bodyPr>
          <a:lstStyle/>
          <a:p>
            <a:r>
              <a:rPr kumimoji="1" lang="ja-JP" altLang="en-US" sz="1600">
                <a:latin typeface="Meiryo UI" panose="020B0604030504040204" pitchFamily="50" charset="-128"/>
                <a:ea typeface="Meiryo UI" panose="020B0604030504040204" pitchFamily="50" charset="-128"/>
              </a:rPr>
              <a:t>重要経済安保情報管理者は大臣に報告</a:t>
            </a:r>
            <a:endParaRPr kumimoji="1" lang="en-US" altLang="ja-JP" sz="160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AA6D1AC4-0F93-5FA9-7183-CD8B0D813E4C}"/>
              </a:ext>
            </a:extLst>
          </p:cNvPr>
          <p:cNvSpPr txBox="1"/>
          <p:nvPr/>
        </p:nvSpPr>
        <p:spPr>
          <a:xfrm>
            <a:off x="7065958" y="854527"/>
            <a:ext cx="1761208" cy="1207278"/>
          </a:xfrm>
          <a:prstGeom prst="rect">
            <a:avLst/>
          </a:prstGeom>
          <a:ln w="9525">
            <a:solidFill>
              <a:schemeClr val="tx2"/>
            </a:solidFill>
          </a:ln>
        </p:spPr>
        <p:style>
          <a:lnRef idx="2">
            <a:schemeClr val="accent3"/>
          </a:lnRef>
          <a:fillRef idx="1">
            <a:schemeClr val="lt1"/>
          </a:fillRef>
          <a:effectRef idx="0">
            <a:schemeClr val="accent3"/>
          </a:effectRef>
          <a:fontRef idx="minor">
            <a:schemeClr val="dk1"/>
          </a:fontRef>
        </p:style>
        <p:txBody>
          <a:bodyPr wrap="square" lIns="108000" tIns="72000" rIns="0" bIns="72000" rtlCol="0" anchor="t">
            <a:noAutofit/>
          </a:bodyPr>
          <a:lstStyle/>
          <a:p>
            <a:r>
              <a:rPr kumimoji="1" lang="ja-JP" altLang="en-US" sz="1600">
                <a:latin typeface="Meiryo UI" panose="020B0604030504040204" pitchFamily="50" charset="-128"/>
                <a:ea typeface="Meiryo UI" panose="020B0604030504040204" pitchFamily="50" charset="-128"/>
              </a:rPr>
              <a:t>重要経済安保情報保護活用委員会及び内閣府独立公文書管理監に報告</a:t>
            </a:r>
            <a:endParaRPr kumimoji="1" lang="en-US" altLang="ja-JP" sz="1600">
              <a:latin typeface="Meiryo UI" panose="020B0604030504040204" pitchFamily="50" charset="-128"/>
              <a:ea typeface="Meiryo UI" panose="020B0604030504040204" pitchFamily="50" charset="-128"/>
            </a:endParaRPr>
          </a:p>
        </p:txBody>
      </p:sp>
      <p:sp>
        <p:nvSpPr>
          <p:cNvPr id="21" name="二等辺三角形 20">
            <a:extLst>
              <a:ext uri="{FF2B5EF4-FFF2-40B4-BE49-F238E27FC236}">
                <a16:creationId xmlns:a16="http://schemas.microsoft.com/office/drawing/2014/main" id="{E55ECF25-1FEA-5B99-4A82-E2CD19DD4C93}"/>
              </a:ext>
            </a:extLst>
          </p:cNvPr>
          <p:cNvSpPr/>
          <p:nvPr/>
        </p:nvSpPr>
        <p:spPr>
          <a:xfrm rot="5400000">
            <a:off x="6729400" y="1300014"/>
            <a:ext cx="307777" cy="180028"/>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07E2F7E0-83BC-BA1C-36B4-84063F39B634}"/>
              </a:ext>
            </a:extLst>
          </p:cNvPr>
          <p:cNvSpPr txBox="1"/>
          <p:nvPr/>
        </p:nvSpPr>
        <p:spPr>
          <a:xfrm>
            <a:off x="6580699" y="3404338"/>
            <a:ext cx="2273966" cy="799381"/>
          </a:xfrm>
          <a:prstGeom prst="rect">
            <a:avLst/>
          </a:prstGeom>
          <a:ln w="9525">
            <a:solidFill>
              <a:schemeClr val="tx2"/>
            </a:solidFill>
          </a:ln>
        </p:spPr>
        <p:style>
          <a:lnRef idx="2">
            <a:schemeClr val="accent3"/>
          </a:lnRef>
          <a:fillRef idx="1">
            <a:schemeClr val="lt1"/>
          </a:fillRef>
          <a:effectRef idx="0">
            <a:schemeClr val="accent3"/>
          </a:effectRef>
          <a:fontRef idx="minor">
            <a:schemeClr val="dk1"/>
          </a:fontRef>
        </p:style>
        <p:txBody>
          <a:bodyPr wrap="square" lIns="108000" tIns="72000" rIns="0" bIns="72000" rtlCol="0" anchor="t">
            <a:noAutofit/>
          </a:bodyPr>
          <a:lstStyle/>
          <a:p>
            <a:r>
              <a:rPr kumimoji="1" lang="ja-JP" altLang="en-US" sz="1600">
                <a:latin typeface="Meiryo UI" panose="020B0604030504040204" pitchFamily="50" charset="-128"/>
                <a:ea typeface="Meiryo UI" panose="020B0604030504040204" pitchFamily="50" charset="-128"/>
              </a:rPr>
              <a:t>事実調査及び当該情報の保護上必要な措置を講じ、大臣に報告</a:t>
            </a:r>
            <a:endParaRPr kumimoji="1" lang="en-US" altLang="ja-JP" sz="1600">
              <a:latin typeface="Meiryo UI" panose="020B0604030504040204" pitchFamily="50" charset="-128"/>
              <a:ea typeface="Meiryo UI" panose="020B0604030504040204" pitchFamily="50" charset="-128"/>
            </a:endParaRPr>
          </a:p>
        </p:txBody>
      </p:sp>
      <p:sp>
        <p:nvSpPr>
          <p:cNvPr id="26" name="二等辺三角形 25">
            <a:extLst>
              <a:ext uri="{FF2B5EF4-FFF2-40B4-BE49-F238E27FC236}">
                <a16:creationId xmlns:a16="http://schemas.microsoft.com/office/drawing/2014/main" id="{EEB455FD-38C3-1481-B122-759164E2CD36}"/>
              </a:ext>
            </a:extLst>
          </p:cNvPr>
          <p:cNvSpPr/>
          <p:nvPr/>
        </p:nvSpPr>
        <p:spPr>
          <a:xfrm rot="5400000">
            <a:off x="6284347" y="3689617"/>
            <a:ext cx="307777" cy="180028"/>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53ED8744-08CF-AD2C-BBE6-9B7191C9365A}"/>
              </a:ext>
            </a:extLst>
          </p:cNvPr>
          <p:cNvSpPr txBox="1"/>
          <p:nvPr/>
        </p:nvSpPr>
        <p:spPr>
          <a:xfrm>
            <a:off x="3968486" y="4325125"/>
            <a:ext cx="4886179" cy="645970"/>
          </a:xfrm>
          <a:prstGeom prst="rect">
            <a:avLst/>
          </a:prstGeom>
          <a:ln w="9525">
            <a:solidFill>
              <a:schemeClr val="tx2"/>
            </a:solidFill>
          </a:ln>
        </p:spPr>
        <p:style>
          <a:lnRef idx="2">
            <a:schemeClr val="accent3"/>
          </a:lnRef>
          <a:fillRef idx="1">
            <a:schemeClr val="lt1"/>
          </a:fillRef>
          <a:effectRef idx="0">
            <a:schemeClr val="accent3"/>
          </a:effectRef>
          <a:fontRef idx="minor">
            <a:schemeClr val="dk1"/>
          </a:fontRef>
        </p:style>
        <p:txBody>
          <a:bodyPr wrap="square" lIns="108000" tIns="72000" rIns="0" bIns="72000" rtlCol="0" anchor="t">
            <a:noAutofit/>
          </a:bodyPr>
          <a:lstStyle/>
          <a:p>
            <a:r>
              <a:rPr kumimoji="1" lang="ja-JP" altLang="en-US" sz="1600">
                <a:latin typeface="Meiryo UI" panose="020B0604030504040204" pitchFamily="50" charset="-128"/>
                <a:ea typeface="Meiryo UI" panose="020B0604030504040204" pitchFamily="50" charset="-128"/>
              </a:rPr>
              <a:t>国際約束に基づき提供された情報に該当する場合は、同国際約束に定める手続を踏む</a:t>
            </a:r>
            <a:endParaRPr kumimoji="1" lang="en-US" altLang="ja-JP" sz="1600">
              <a:latin typeface="Meiryo UI" panose="020B0604030504040204" pitchFamily="50" charset="-128"/>
              <a:ea typeface="Meiryo UI" panose="020B0604030504040204" pitchFamily="50" charset="-128"/>
            </a:endParaRPr>
          </a:p>
        </p:txBody>
      </p:sp>
      <p:sp>
        <p:nvSpPr>
          <p:cNvPr id="31" name="二等辺三角形 30">
            <a:extLst>
              <a:ext uri="{FF2B5EF4-FFF2-40B4-BE49-F238E27FC236}">
                <a16:creationId xmlns:a16="http://schemas.microsoft.com/office/drawing/2014/main" id="{0781520F-8C14-BBEA-9611-A5391E0223DE}"/>
              </a:ext>
            </a:extLst>
          </p:cNvPr>
          <p:cNvSpPr/>
          <p:nvPr/>
        </p:nvSpPr>
        <p:spPr>
          <a:xfrm rot="5400000">
            <a:off x="3677671" y="4514786"/>
            <a:ext cx="307777" cy="180028"/>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9" name="図 38">
            <a:extLst>
              <a:ext uri="{FF2B5EF4-FFF2-40B4-BE49-F238E27FC236}">
                <a16:creationId xmlns:a16="http://schemas.microsoft.com/office/drawing/2014/main" id="{64065DDF-7599-3E6B-1829-042CB3EBD3C0}"/>
              </a:ext>
            </a:extLst>
          </p:cNvPr>
          <p:cNvPicPr>
            <a:picLocks noChangeAspect="1"/>
          </p:cNvPicPr>
          <p:nvPr/>
        </p:nvPicPr>
        <p:blipFill>
          <a:blip r:embed="rId3"/>
          <a:stretch>
            <a:fillRect/>
          </a:stretch>
        </p:blipFill>
        <p:spPr>
          <a:xfrm>
            <a:off x="1108760" y="5463197"/>
            <a:ext cx="1327427" cy="955053"/>
          </a:xfrm>
          <a:prstGeom prst="rect">
            <a:avLst/>
          </a:prstGeom>
        </p:spPr>
      </p:pic>
      <p:pic>
        <p:nvPicPr>
          <p:cNvPr id="37" name="グラフィックス 36" descr="実行 単色塗りつぶし">
            <a:extLst>
              <a:ext uri="{FF2B5EF4-FFF2-40B4-BE49-F238E27FC236}">
                <a16:creationId xmlns:a16="http://schemas.microsoft.com/office/drawing/2014/main" id="{22679184-E0DE-6214-B01E-BBF8041F02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97861" y="5309308"/>
            <a:ext cx="631704" cy="631704"/>
          </a:xfrm>
          <a:prstGeom prst="rect">
            <a:avLst/>
          </a:prstGeom>
        </p:spPr>
      </p:pic>
      <p:pic>
        <p:nvPicPr>
          <p:cNvPr id="41" name="グラフィックス 40" descr="シュレッダー 単色塗りつぶし">
            <a:extLst>
              <a:ext uri="{FF2B5EF4-FFF2-40B4-BE49-F238E27FC236}">
                <a16:creationId xmlns:a16="http://schemas.microsoft.com/office/drawing/2014/main" id="{E9311A15-DAAE-6DB5-E9A5-90505796DA7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570121" y="5598628"/>
            <a:ext cx="684189" cy="684189"/>
          </a:xfrm>
          <a:prstGeom prst="rect">
            <a:avLst/>
          </a:prstGeom>
        </p:spPr>
      </p:pic>
      <p:sp>
        <p:nvSpPr>
          <p:cNvPr id="42" name="矢印: 右 41">
            <a:extLst>
              <a:ext uri="{FF2B5EF4-FFF2-40B4-BE49-F238E27FC236}">
                <a16:creationId xmlns:a16="http://schemas.microsoft.com/office/drawing/2014/main" id="{857D0367-E463-9BC5-F231-E78BAEE8582C}"/>
              </a:ext>
            </a:extLst>
          </p:cNvPr>
          <p:cNvSpPr/>
          <p:nvPr/>
        </p:nvSpPr>
        <p:spPr>
          <a:xfrm>
            <a:off x="2941367" y="5897560"/>
            <a:ext cx="543339" cy="21960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矢印: 右 42">
            <a:extLst>
              <a:ext uri="{FF2B5EF4-FFF2-40B4-BE49-F238E27FC236}">
                <a16:creationId xmlns:a16="http://schemas.microsoft.com/office/drawing/2014/main" id="{140D2F3B-10FA-5DA5-DBF4-6C661B7ACBFE}"/>
              </a:ext>
            </a:extLst>
          </p:cNvPr>
          <p:cNvSpPr/>
          <p:nvPr/>
        </p:nvSpPr>
        <p:spPr>
          <a:xfrm>
            <a:off x="4618640" y="5857108"/>
            <a:ext cx="543339" cy="21960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4" name="グラフィックス 43" descr="リスト 枠線">
            <a:extLst>
              <a:ext uri="{FF2B5EF4-FFF2-40B4-BE49-F238E27FC236}">
                <a16:creationId xmlns:a16="http://schemas.microsoft.com/office/drawing/2014/main" id="{4755F409-3A1C-6DE8-09B3-1D850682CCF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507890" y="5674037"/>
            <a:ext cx="937221" cy="1035966"/>
          </a:xfrm>
          <a:prstGeom prst="rect">
            <a:avLst/>
          </a:prstGeom>
        </p:spPr>
      </p:pic>
      <p:sp>
        <p:nvSpPr>
          <p:cNvPr id="45" name="テキスト ボックス 44">
            <a:extLst>
              <a:ext uri="{FF2B5EF4-FFF2-40B4-BE49-F238E27FC236}">
                <a16:creationId xmlns:a16="http://schemas.microsoft.com/office/drawing/2014/main" id="{1ED00400-BD4F-0557-0901-8A0F42881ED6}"/>
              </a:ext>
            </a:extLst>
          </p:cNvPr>
          <p:cNvSpPr txBox="1"/>
          <p:nvPr/>
        </p:nvSpPr>
        <p:spPr>
          <a:xfrm>
            <a:off x="5346292" y="5400620"/>
            <a:ext cx="2183886" cy="307777"/>
          </a:xfrm>
          <a:prstGeom prst="rect">
            <a:avLst/>
          </a:prstGeom>
          <a:noFill/>
        </p:spPr>
        <p:txBody>
          <a:bodyPr wrap="square" rtlCol="0">
            <a:spAutoFit/>
          </a:bodyPr>
          <a:lstStyle/>
          <a:p>
            <a:r>
              <a:rPr kumimoji="1" lang="ja-JP" altLang="en-US" sz="1400">
                <a:latin typeface="Meiryo UI" panose="020B0604030504040204" pitchFamily="50" charset="-128"/>
                <a:ea typeface="Meiryo UI" panose="020B0604030504040204" pitchFamily="50" charset="-128"/>
              </a:rPr>
              <a:t>報告、管理簿への記録</a:t>
            </a:r>
            <a:endParaRPr kumimoji="1" lang="en-US" altLang="ja-JP" sz="1400">
              <a:latin typeface="Meiryo UI" panose="020B0604030504040204" pitchFamily="50" charset="-128"/>
              <a:ea typeface="Meiryo UI" panose="020B0604030504040204" pitchFamily="50" charset="-128"/>
            </a:endParaRPr>
          </a:p>
        </p:txBody>
      </p:sp>
      <p:pic>
        <p:nvPicPr>
          <p:cNvPr id="48" name="グラフィックス 47" descr="ハンマー 単色塗りつぶし">
            <a:extLst>
              <a:ext uri="{FF2B5EF4-FFF2-40B4-BE49-F238E27FC236}">
                <a16:creationId xmlns:a16="http://schemas.microsoft.com/office/drawing/2014/main" id="{CF59B445-B43C-CC6B-D2AA-EF47B1FBE14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60914" y="6229085"/>
            <a:ext cx="528793" cy="528793"/>
          </a:xfrm>
          <a:prstGeom prst="rect">
            <a:avLst/>
          </a:prstGeom>
        </p:spPr>
      </p:pic>
      <p:pic>
        <p:nvPicPr>
          <p:cNvPr id="49" name="グラフィックス 48" descr="USB メモリ 枠線">
            <a:extLst>
              <a:ext uri="{FF2B5EF4-FFF2-40B4-BE49-F238E27FC236}">
                <a16:creationId xmlns:a16="http://schemas.microsoft.com/office/drawing/2014/main" id="{E1FEF1A0-5737-5E28-25F3-7572E0400FB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713740" y="6383800"/>
            <a:ext cx="455557" cy="455557"/>
          </a:xfrm>
          <a:prstGeom prst="rect">
            <a:avLst/>
          </a:prstGeom>
        </p:spPr>
      </p:pic>
      <p:pic>
        <p:nvPicPr>
          <p:cNvPr id="50" name="グラフィックス 49" descr="光ディスク 単色塗りつぶし">
            <a:extLst>
              <a:ext uri="{FF2B5EF4-FFF2-40B4-BE49-F238E27FC236}">
                <a16:creationId xmlns:a16="http://schemas.microsoft.com/office/drawing/2014/main" id="{D799DBCD-663F-105A-DB70-CA616C9F473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059651" y="6221656"/>
            <a:ext cx="455557" cy="455557"/>
          </a:xfrm>
          <a:prstGeom prst="rect">
            <a:avLst/>
          </a:prstGeom>
        </p:spPr>
      </p:pic>
      <p:sp>
        <p:nvSpPr>
          <p:cNvPr id="52" name="テキスト ボックス 51">
            <a:extLst>
              <a:ext uri="{FF2B5EF4-FFF2-40B4-BE49-F238E27FC236}">
                <a16:creationId xmlns:a16="http://schemas.microsoft.com/office/drawing/2014/main" id="{9CE522A8-9719-E26D-1629-BDB8190362EF}"/>
              </a:ext>
            </a:extLst>
          </p:cNvPr>
          <p:cNvSpPr txBox="1"/>
          <p:nvPr/>
        </p:nvSpPr>
        <p:spPr>
          <a:xfrm>
            <a:off x="3583533" y="5309308"/>
            <a:ext cx="800596" cy="307777"/>
          </a:xfrm>
          <a:prstGeom prst="rect">
            <a:avLst/>
          </a:prstGeom>
          <a:noFill/>
        </p:spPr>
        <p:txBody>
          <a:bodyPr wrap="square" rtlCol="0">
            <a:spAutoFit/>
          </a:bodyPr>
          <a:lstStyle/>
          <a:p>
            <a:r>
              <a:rPr kumimoji="1" lang="ja-JP" altLang="en-US" sz="1400">
                <a:latin typeface="Meiryo UI" panose="020B0604030504040204" pitchFamily="50" charset="-128"/>
                <a:ea typeface="Meiryo UI" panose="020B0604030504040204" pitchFamily="50" charset="-128"/>
              </a:rPr>
              <a:t>廃棄</a:t>
            </a:r>
          </a:p>
        </p:txBody>
      </p:sp>
      <p:pic>
        <p:nvPicPr>
          <p:cNvPr id="60" name="図 59">
            <a:extLst>
              <a:ext uri="{FF2B5EF4-FFF2-40B4-BE49-F238E27FC236}">
                <a16:creationId xmlns:a16="http://schemas.microsoft.com/office/drawing/2014/main" id="{D372E198-3BCA-CCA7-E207-B1F7F528EEB8}"/>
              </a:ext>
            </a:extLst>
          </p:cNvPr>
          <p:cNvPicPr>
            <a:picLocks noChangeAspect="1"/>
          </p:cNvPicPr>
          <p:nvPr/>
        </p:nvPicPr>
        <p:blipFill>
          <a:blip r:embed="rId16"/>
          <a:stretch>
            <a:fillRect/>
          </a:stretch>
        </p:blipFill>
        <p:spPr>
          <a:xfrm>
            <a:off x="2358770" y="5966909"/>
            <a:ext cx="534419" cy="524352"/>
          </a:xfrm>
          <a:prstGeom prst="rect">
            <a:avLst/>
          </a:prstGeom>
        </p:spPr>
      </p:pic>
      <p:sp>
        <p:nvSpPr>
          <p:cNvPr id="35" name="テキスト ボックス 34">
            <a:extLst>
              <a:ext uri="{FF2B5EF4-FFF2-40B4-BE49-F238E27FC236}">
                <a16:creationId xmlns:a16="http://schemas.microsoft.com/office/drawing/2014/main" id="{DAB7F146-C15C-CBA2-8725-4C4F0BF08333}"/>
              </a:ext>
            </a:extLst>
          </p:cNvPr>
          <p:cNvSpPr txBox="1"/>
          <p:nvPr/>
        </p:nvSpPr>
        <p:spPr>
          <a:xfrm>
            <a:off x="183838" y="2389560"/>
            <a:ext cx="8756849" cy="584775"/>
          </a:xfrm>
          <a:prstGeom prst="rect">
            <a:avLst/>
          </a:prstGeom>
          <a:noFill/>
        </p:spPr>
        <p:txBody>
          <a:bodyPr wrap="square" rtlCol="0">
            <a:spAutoFit/>
          </a:bodyPr>
          <a:lstStyle/>
          <a:p>
            <a:r>
              <a:rPr kumimoji="1" lang="ja-JP" altLang="en-US" sz="1600">
                <a:latin typeface="Meiryo UI" panose="020B0604030504040204" pitchFamily="50" charset="-128"/>
                <a:ea typeface="Meiryo UI" panose="020B0604030504040204" pitchFamily="50" charset="-128"/>
              </a:rPr>
              <a:t>（注）いかなる場合であっても、</a:t>
            </a:r>
            <a:r>
              <a:rPr kumimoji="1" lang="ja-JP" altLang="en-US" sz="1600">
                <a:solidFill>
                  <a:srgbClr val="C00000"/>
                </a:solidFill>
                <a:latin typeface="Meiryo UI" panose="020B0604030504040204" pitchFamily="50" charset="-128"/>
                <a:ea typeface="Meiryo UI" panose="020B0604030504040204" pitchFamily="50" charset="-128"/>
              </a:rPr>
              <a:t>職員の人命及び安全第一</a:t>
            </a:r>
            <a:r>
              <a:rPr kumimoji="1" lang="ja-JP" altLang="en-US" sz="1600">
                <a:latin typeface="Meiryo UI" panose="020B0604030504040204" pitchFamily="50" charset="-128"/>
                <a:ea typeface="Meiryo UI" panose="020B0604030504040204" pitchFamily="50" charset="-128"/>
              </a:rPr>
              <a:t>で行動してください。発災時にこれら措置を義務付けるものではありません。</a:t>
            </a:r>
            <a:endParaRPr kumimoji="1" lang="ja-JP" altLang="en-US" sz="1600"/>
          </a:p>
        </p:txBody>
      </p:sp>
      <p:sp>
        <p:nvSpPr>
          <p:cNvPr id="2" name="スライド番号プレースホルダー 3">
            <a:extLst>
              <a:ext uri="{FF2B5EF4-FFF2-40B4-BE49-F238E27FC236}">
                <a16:creationId xmlns:a16="http://schemas.microsoft.com/office/drawing/2014/main" id="{F8319116-9CA4-0389-8FFE-C7943069E9C6}"/>
              </a:ext>
            </a:extLst>
          </p:cNvPr>
          <p:cNvSpPr>
            <a:spLocks noGrp="1"/>
          </p:cNvSpPr>
          <p:nvPr>
            <p:ph type="sldNum" sz="quarter" idx="12"/>
          </p:nvPr>
        </p:nvSpPr>
        <p:spPr>
          <a:xfrm>
            <a:off x="7059622" y="6473879"/>
            <a:ext cx="2057400" cy="365125"/>
          </a:xfrm>
        </p:spPr>
        <p:txBody>
          <a:bodyPr/>
          <a:lstStyle/>
          <a:p>
            <a:fld id="{ED68E87A-1C08-4DEB-996E-5B06F9158F82}" type="slidenum">
              <a:rPr kumimoji="1" lang="ja-JP" altLang="en-US" smtClean="0">
                <a:latin typeface="Meiryo UI" panose="020B0604030504040204" pitchFamily="50" charset="-128"/>
                <a:ea typeface="Meiryo UI" panose="020B0604030504040204" pitchFamily="50" charset="-128"/>
              </a:rPr>
              <a:t>24</a:t>
            </a:fld>
            <a:endParaRPr kumimoji="1" lang="ja-JP" altLang="en-US"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53F897C1-36FF-3ECA-092A-0C7A704A584C}"/>
              </a:ext>
            </a:extLst>
          </p:cNvPr>
          <p:cNvSpPr txBox="1"/>
          <p:nvPr/>
        </p:nvSpPr>
        <p:spPr>
          <a:xfrm rot="20147077">
            <a:off x="3024479" y="2606387"/>
            <a:ext cx="3016564" cy="1107996"/>
          </a:xfrm>
          <a:prstGeom prst="rect">
            <a:avLst/>
          </a:prstGeom>
          <a:solidFill>
            <a:schemeClr val="lt1">
              <a:alpha val="6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6600" dirty="0">
                <a:solidFill>
                  <a:srgbClr val="FF0000"/>
                </a:solidFill>
                <a:latin typeface="Meiryo UI" panose="020B0604030504040204" pitchFamily="50" charset="-128"/>
                <a:ea typeface="Meiryo UI" panose="020B0604030504040204" pitchFamily="50" charset="-128"/>
              </a:rPr>
              <a:t>サンプル</a:t>
            </a:r>
          </a:p>
        </p:txBody>
      </p:sp>
    </p:spTree>
    <p:extLst>
      <p:ext uri="{BB962C8B-B14F-4D97-AF65-F5344CB8AC3E}">
        <p14:creationId xmlns:p14="http://schemas.microsoft.com/office/powerpoint/2010/main" val="9728520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四角形: 角を丸くする 33">
            <a:extLst>
              <a:ext uri="{FF2B5EF4-FFF2-40B4-BE49-F238E27FC236}">
                <a16:creationId xmlns:a16="http://schemas.microsoft.com/office/drawing/2014/main" id="{6D145611-B47D-FFE2-5F9F-CCEB956E905F}"/>
              </a:ext>
            </a:extLst>
          </p:cNvPr>
          <p:cNvSpPr>
            <a:spLocks noChangeAspect="1"/>
          </p:cNvSpPr>
          <p:nvPr/>
        </p:nvSpPr>
        <p:spPr>
          <a:xfrm>
            <a:off x="5623711" y="3982345"/>
            <a:ext cx="3411362" cy="685291"/>
          </a:xfrm>
          <a:prstGeom prst="roundRect">
            <a:avLst/>
          </a:prstGeom>
          <a:solidFill>
            <a:schemeClr val="accent4">
              <a:lumMod val="40000"/>
              <a:lumOff val="60000"/>
              <a:alpha val="49804"/>
            </a:schemeClr>
          </a:solidFill>
          <a:ln w="19050">
            <a:solidFill>
              <a:schemeClr val="accent4">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a:latin typeface="Meiryo UI" panose="020B0604030504040204" pitchFamily="50" charset="-128"/>
                <a:ea typeface="Meiryo UI" panose="020B0604030504040204" pitchFamily="50" charset="-128"/>
              </a:rPr>
              <a:t>内閣府</a:t>
            </a:r>
            <a:endParaRPr kumimoji="1" lang="en-US" altLang="ja-JP" sz="1600" b="1">
              <a:latin typeface="Meiryo UI" panose="020B0604030504040204" pitchFamily="50" charset="-128"/>
              <a:ea typeface="Meiryo UI" panose="020B0604030504040204" pitchFamily="50" charset="-128"/>
            </a:endParaRPr>
          </a:p>
          <a:p>
            <a:pPr algn="ctr"/>
            <a:r>
              <a:rPr kumimoji="1" lang="ja-JP" altLang="en-US" sz="1600" b="1">
                <a:latin typeface="Meiryo UI" panose="020B0604030504040204" pitchFamily="50" charset="-128"/>
                <a:ea typeface="Meiryo UI" panose="020B0604030504040204" pitchFamily="50" charset="-128"/>
              </a:rPr>
              <a:t>独立公文書管理監</a:t>
            </a:r>
            <a:endParaRPr kumimoji="1" lang="en-US" altLang="ja-JP" sz="1600" b="1">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C5E44BC1-86E0-CA89-9B96-E33155ECCBB2}"/>
              </a:ext>
            </a:extLst>
          </p:cNvPr>
          <p:cNvSpPr txBox="1"/>
          <p:nvPr/>
        </p:nvSpPr>
        <p:spPr>
          <a:xfrm>
            <a:off x="157016" y="426342"/>
            <a:ext cx="8767910" cy="92333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180975" indent="-180975"/>
            <a:r>
              <a:rPr kumimoji="1" lang="ja-JP" altLang="en-US">
                <a:solidFill>
                  <a:schemeClr val="tx1"/>
                </a:solidFill>
                <a:latin typeface="Meiryo UI" panose="020B0604030504040204" pitchFamily="50" charset="-128"/>
                <a:ea typeface="Meiryo UI" panose="020B0604030504040204" pitchFamily="50" charset="-128"/>
              </a:rPr>
              <a:t>〇内閣総理大臣は、毎年１回、</a:t>
            </a:r>
            <a:r>
              <a:rPr kumimoji="1" lang="ja-JP" altLang="en-US" b="1">
                <a:solidFill>
                  <a:srgbClr val="C00000"/>
                </a:solidFill>
                <a:latin typeface="Meiryo UI" panose="020B0604030504040204" pitchFamily="50" charset="-128"/>
                <a:ea typeface="Meiryo UI" panose="020B0604030504040204" pitchFamily="50" charset="-128"/>
              </a:rPr>
              <a:t>法の運用の状況</a:t>
            </a:r>
            <a:r>
              <a:rPr kumimoji="1" lang="ja-JP" altLang="en-US">
                <a:solidFill>
                  <a:schemeClr val="tx1"/>
                </a:solidFill>
                <a:latin typeface="Meiryo UI" panose="020B0604030504040204" pitchFamily="50" charset="-128"/>
                <a:ea typeface="Meiryo UI" panose="020B0604030504040204" pitchFamily="50" charset="-128"/>
              </a:rPr>
              <a:t>を</a:t>
            </a:r>
            <a:r>
              <a:rPr kumimoji="1" lang="ja-JP" altLang="en-US" b="1">
                <a:solidFill>
                  <a:srgbClr val="C00000"/>
                </a:solidFill>
                <a:latin typeface="Meiryo UI" panose="020B0604030504040204" pitchFamily="50" charset="-128"/>
                <a:ea typeface="Meiryo UI" panose="020B0604030504040204" pitchFamily="50" charset="-128"/>
              </a:rPr>
              <a:t>国会に報告・公表</a:t>
            </a:r>
            <a:r>
              <a:rPr kumimoji="1" lang="ja-JP" altLang="en-US">
                <a:solidFill>
                  <a:schemeClr val="tx1"/>
                </a:solidFill>
                <a:latin typeface="Meiryo UI" panose="020B0604030504040204" pitchFamily="50" charset="-128"/>
                <a:ea typeface="Meiryo UI" panose="020B0604030504040204" pitchFamily="50" charset="-128"/>
              </a:rPr>
              <a:t>。</a:t>
            </a:r>
            <a:endParaRPr kumimoji="1" lang="en-US" altLang="ja-JP">
              <a:solidFill>
                <a:schemeClr val="tx1"/>
              </a:solidFill>
              <a:latin typeface="Meiryo UI" panose="020B0604030504040204" pitchFamily="50" charset="-128"/>
              <a:ea typeface="Meiryo UI" panose="020B0604030504040204" pitchFamily="50" charset="-128"/>
            </a:endParaRPr>
          </a:p>
          <a:p>
            <a:pPr marL="180975" indent="-180975"/>
            <a:r>
              <a:rPr kumimoji="1" lang="ja-JP" altLang="en-US">
                <a:solidFill>
                  <a:schemeClr val="tx1"/>
                </a:solidFill>
                <a:latin typeface="Meiryo UI" panose="020B0604030504040204" pitchFamily="50" charset="-128"/>
                <a:ea typeface="Meiryo UI" panose="020B0604030504040204" pitchFamily="50" charset="-128"/>
              </a:rPr>
              <a:t>〇内閣府独立公文書管理監は、毎年、自ら及び行政機関の長が情報指定及び文書管理の</a:t>
            </a:r>
            <a:r>
              <a:rPr kumimoji="1" lang="ja-JP" altLang="en-US" b="1">
                <a:solidFill>
                  <a:srgbClr val="C00000"/>
                </a:solidFill>
                <a:latin typeface="Meiryo UI" panose="020B0604030504040204" pitchFamily="50" charset="-128"/>
                <a:ea typeface="Meiryo UI" panose="020B0604030504040204" pitchFamily="50" charset="-128"/>
              </a:rPr>
              <a:t>運用の適正確保のためにとった措置</a:t>
            </a:r>
            <a:r>
              <a:rPr kumimoji="1" lang="ja-JP" altLang="en-US">
                <a:solidFill>
                  <a:schemeClr val="tx1"/>
                </a:solidFill>
                <a:latin typeface="Meiryo UI" panose="020B0604030504040204" pitchFamily="50" charset="-128"/>
                <a:ea typeface="Meiryo UI" panose="020B0604030504040204" pitchFamily="50" charset="-128"/>
              </a:rPr>
              <a:t>の概要を、</a:t>
            </a:r>
            <a:r>
              <a:rPr kumimoji="1" lang="ja-JP" altLang="en-US" b="1">
                <a:solidFill>
                  <a:srgbClr val="C00000"/>
                </a:solidFill>
                <a:latin typeface="Meiryo UI" panose="020B0604030504040204" pitchFamily="50" charset="-128"/>
                <a:ea typeface="Meiryo UI" panose="020B0604030504040204" pitchFamily="50" charset="-128"/>
              </a:rPr>
              <a:t>内閣総理大臣に報告・公表</a:t>
            </a:r>
            <a:r>
              <a:rPr kumimoji="1" lang="ja-JP" altLang="en-US">
                <a:solidFill>
                  <a:schemeClr val="tx1"/>
                </a:solidFill>
                <a:latin typeface="Meiryo UI" panose="020B0604030504040204" pitchFamily="50" charset="-128"/>
                <a:ea typeface="Meiryo UI" panose="020B0604030504040204" pitchFamily="50" charset="-128"/>
              </a:rPr>
              <a:t>。</a:t>
            </a:r>
            <a:endParaRPr kumimoji="1" lang="en-US" altLang="ja-JP">
              <a:solidFill>
                <a:schemeClr val="tx1"/>
              </a:solidFill>
              <a:latin typeface="Meiryo UI" panose="020B0604030504040204" pitchFamily="50" charset="-128"/>
              <a:ea typeface="Meiryo UI" panose="020B0604030504040204" pitchFamily="50" charset="-128"/>
            </a:endParaRPr>
          </a:p>
        </p:txBody>
      </p:sp>
      <p:sp>
        <p:nvSpPr>
          <p:cNvPr id="3" name="矢印: 下 2">
            <a:extLst>
              <a:ext uri="{FF2B5EF4-FFF2-40B4-BE49-F238E27FC236}">
                <a16:creationId xmlns:a16="http://schemas.microsoft.com/office/drawing/2014/main" id="{7A4E7DEC-4CD4-3639-56C7-B17755EEA3C4}"/>
              </a:ext>
            </a:extLst>
          </p:cNvPr>
          <p:cNvSpPr>
            <a:spLocks/>
          </p:cNvSpPr>
          <p:nvPr/>
        </p:nvSpPr>
        <p:spPr>
          <a:xfrm>
            <a:off x="7353234" y="4667635"/>
            <a:ext cx="246444" cy="1620000"/>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sz="1662"/>
          </a:p>
        </p:txBody>
      </p:sp>
      <p:sp>
        <p:nvSpPr>
          <p:cNvPr id="12" name="矢印: 下 11">
            <a:extLst>
              <a:ext uri="{FF2B5EF4-FFF2-40B4-BE49-F238E27FC236}">
                <a16:creationId xmlns:a16="http://schemas.microsoft.com/office/drawing/2014/main" id="{BE2E863D-29B0-DDB2-BD2B-AC511BCAF68D}"/>
              </a:ext>
            </a:extLst>
          </p:cNvPr>
          <p:cNvSpPr>
            <a:spLocks/>
          </p:cNvSpPr>
          <p:nvPr/>
        </p:nvSpPr>
        <p:spPr>
          <a:xfrm>
            <a:off x="3791749" y="2789297"/>
            <a:ext cx="246444" cy="3492000"/>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sz="1662"/>
          </a:p>
        </p:txBody>
      </p:sp>
      <p:sp>
        <p:nvSpPr>
          <p:cNvPr id="26" name="四角形: 角を丸くする 25">
            <a:extLst>
              <a:ext uri="{FF2B5EF4-FFF2-40B4-BE49-F238E27FC236}">
                <a16:creationId xmlns:a16="http://schemas.microsoft.com/office/drawing/2014/main" id="{50FDBFFF-EBFF-346E-9A42-50451833F0B0}"/>
              </a:ext>
            </a:extLst>
          </p:cNvPr>
          <p:cNvSpPr>
            <a:spLocks noChangeAspect="1"/>
          </p:cNvSpPr>
          <p:nvPr/>
        </p:nvSpPr>
        <p:spPr>
          <a:xfrm>
            <a:off x="2222674" y="3986489"/>
            <a:ext cx="2895437" cy="685291"/>
          </a:xfrm>
          <a:prstGeom prst="roundRect">
            <a:avLst/>
          </a:prstGeom>
          <a:solidFill>
            <a:schemeClr val="accent6">
              <a:lumMod val="20000"/>
              <a:lumOff val="80000"/>
            </a:schemeClr>
          </a:solidFill>
          <a:ln w="19050">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a:latin typeface="Meiryo UI" panose="020B0604030504040204" pitchFamily="50" charset="-128"/>
                <a:ea typeface="Meiryo UI" panose="020B0604030504040204" pitchFamily="50" charset="-128"/>
              </a:rPr>
              <a:t>重要経済安保情報</a:t>
            </a:r>
            <a:endParaRPr kumimoji="1" lang="en-US" altLang="ja-JP" sz="1600" b="1">
              <a:latin typeface="Meiryo UI" panose="020B0604030504040204" pitchFamily="50" charset="-128"/>
              <a:ea typeface="Meiryo UI" panose="020B0604030504040204" pitchFamily="50" charset="-128"/>
            </a:endParaRPr>
          </a:p>
          <a:p>
            <a:pPr algn="ctr"/>
            <a:r>
              <a:rPr kumimoji="1" lang="ja-JP" altLang="en-US" sz="1600" b="1">
                <a:latin typeface="Meiryo UI" panose="020B0604030504040204" pitchFamily="50" charset="-128"/>
                <a:ea typeface="Meiryo UI" panose="020B0604030504040204" pitchFamily="50" charset="-128"/>
              </a:rPr>
              <a:t>保護活用委員会</a:t>
            </a:r>
            <a:endParaRPr kumimoji="1" lang="en-US" altLang="ja-JP" sz="1600" b="1">
              <a:latin typeface="Meiryo UI" panose="020B0604030504040204" pitchFamily="50" charset="-128"/>
              <a:ea typeface="Meiryo UI" panose="020B0604030504040204" pitchFamily="50" charset="-128"/>
            </a:endParaRPr>
          </a:p>
        </p:txBody>
      </p:sp>
      <p:sp>
        <p:nvSpPr>
          <p:cNvPr id="32" name="正方形/長方形 31">
            <a:extLst>
              <a:ext uri="{FF2B5EF4-FFF2-40B4-BE49-F238E27FC236}">
                <a16:creationId xmlns:a16="http://schemas.microsoft.com/office/drawing/2014/main" id="{9AD3F027-B76D-3161-86A8-322BC4C156B9}"/>
              </a:ext>
            </a:extLst>
          </p:cNvPr>
          <p:cNvSpPr>
            <a:spLocks noChangeAspect="1"/>
          </p:cNvSpPr>
          <p:nvPr/>
        </p:nvSpPr>
        <p:spPr>
          <a:xfrm>
            <a:off x="2128383" y="6299380"/>
            <a:ext cx="6908946" cy="376552"/>
          </a:xfrm>
          <a:prstGeom prst="rect">
            <a:avLst/>
          </a:prstGeom>
          <a:solidFill>
            <a:schemeClr val="accent3">
              <a:lumMod val="20000"/>
              <a:lumOff val="80000"/>
            </a:schemeClr>
          </a:solidFill>
          <a:ln w="19050">
            <a:solidFill>
              <a:schemeClr val="accent6">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a:latin typeface="Meiryo UI" panose="020B0604030504040204" pitchFamily="50" charset="-128"/>
                <a:ea typeface="Meiryo UI" panose="020B0604030504040204" pitchFamily="50" charset="-128"/>
              </a:rPr>
              <a:t>行政機関</a:t>
            </a:r>
            <a:endParaRPr kumimoji="1" lang="en-US" altLang="ja-JP" sz="1600" b="1">
              <a:latin typeface="Meiryo UI" panose="020B0604030504040204" pitchFamily="50" charset="-128"/>
              <a:ea typeface="Meiryo UI" panose="020B0604030504040204" pitchFamily="50" charset="-128"/>
            </a:endParaRPr>
          </a:p>
        </p:txBody>
      </p:sp>
      <p:sp>
        <p:nvSpPr>
          <p:cNvPr id="36" name="矢印: 下 35">
            <a:extLst>
              <a:ext uri="{FF2B5EF4-FFF2-40B4-BE49-F238E27FC236}">
                <a16:creationId xmlns:a16="http://schemas.microsoft.com/office/drawing/2014/main" id="{55F85947-1CE0-7E66-7F78-C4346887D42E}"/>
              </a:ext>
            </a:extLst>
          </p:cNvPr>
          <p:cNvSpPr>
            <a:spLocks/>
          </p:cNvSpPr>
          <p:nvPr/>
        </p:nvSpPr>
        <p:spPr>
          <a:xfrm rot="10800000">
            <a:off x="2375464" y="4659280"/>
            <a:ext cx="246444" cy="16200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37" name="テキスト ボックス 36">
            <a:extLst>
              <a:ext uri="{FF2B5EF4-FFF2-40B4-BE49-F238E27FC236}">
                <a16:creationId xmlns:a16="http://schemas.microsoft.com/office/drawing/2014/main" id="{AE919DB4-9646-68D9-2FFA-9792B04C4B7E}"/>
              </a:ext>
            </a:extLst>
          </p:cNvPr>
          <p:cNvSpPr txBox="1">
            <a:spLocks noChangeAspect="1"/>
          </p:cNvSpPr>
          <p:nvPr/>
        </p:nvSpPr>
        <p:spPr>
          <a:xfrm>
            <a:off x="2584703" y="2782425"/>
            <a:ext cx="926215" cy="523220"/>
          </a:xfrm>
          <a:prstGeom prst="rect">
            <a:avLst/>
          </a:prstGeom>
          <a:noFill/>
        </p:spPr>
        <p:txBody>
          <a:bodyPr wrap="square">
            <a:spAutoFit/>
          </a:bodyPr>
          <a:lstStyle/>
          <a:p>
            <a:r>
              <a:rPr kumimoji="1" lang="ja-JP" altLang="en-US" sz="1400">
                <a:latin typeface="Meiryo UI" panose="020B0604030504040204" pitchFamily="50" charset="-128"/>
                <a:ea typeface="Meiryo UI" panose="020B0604030504040204" pitchFamily="50" charset="-128"/>
              </a:rPr>
              <a:t>運用状況を報告</a:t>
            </a:r>
            <a:endParaRPr kumimoji="1" lang="ja-JP" altLang="en-US" sz="1400">
              <a:solidFill>
                <a:srgbClr val="FF0000"/>
              </a:solidFill>
              <a:latin typeface="Meiryo UI" panose="020B0604030504040204" pitchFamily="50" charset="-128"/>
              <a:ea typeface="Meiryo UI" panose="020B0604030504040204" pitchFamily="50" charset="-128"/>
            </a:endParaRPr>
          </a:p>
        </p:txBody>
      </p:sp>
      <p:sp>
        <p:nvSpPr>
          <p:cNvPr id="39" name="正方形/長方形 38">
            <a:extLst>
              <a:ext uri="{FF2B5EF4-FFF2-40B4-BE49-F238E27FC236}">
                <a16:creationId xmlns:a16="http://schemas.microsoft.com/office/drawing/2014/main" id="{E2D90759-C634-E45E-63DE-0F1E7EAEAC3D}"/>
              </a:ext>
            </a:extLst>
          </p:cNvPr>
          <p:cNvSpPr>
            <a:spLocks noChangeAspect="1"/>
          </p:cNvSpPr>
          <p:nvPr/>
        </p:nvSpPr>
        <p:spPr>
          <a:xfrm>
            <a:off x="2222514" y="2353711"/>
            <a:ext cx="6814815" cy="435585"/>
          </a:xfrm>
          <a:prstGeom prst="rect">
            <a:avLst/>
          </a:prstGeom>
          <a:solidFill>
            <a:schemeClr val="accent6">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1600" b="1">
                <a:latin typeface="Meiryo UI" panose="020B0604030504040204" pitchFamily="50" charset="-128"/>
                <a:ea typeface="Meiryo UI" panose="020B0604030504040204" pitchFamily="50" charset="-128"/>
              </a:rPr>
              <a:t>内閣総理大臣</a:t>
            </a:r>
            <a:endParaRPr kumimoji="1" lang="en-US" altLang="ja-JP" sz="1600" b="1">
              <a:latin typeface="Meiryo UI" panose="020B0604030504040204" pitchFamily="50" charset="-128"/>
              <a:ea typeface="Meiryo UI" panose="020B0604030504040204" pitchFamily="50" charset="-128"/>
            </a:endParaRPr>
          </a:p>
        </p:txBody>
      </p:sp>
      <p:sp>
        <p:nvSpPr>
          <p:cNvPr id="40" name="正方形/長方形 39">
            <a:extLst>
              <a:ext uri="{FF2B5EF4-FFF2-40B4-BE49-F238E27FC236}">
                <a16:creationId xmlns:a16="http://schemas.microsoft.com/office/drawing/2014/main" id="{729096F0-93C5-C84F-07D4-68D5F29F4873}"/>
              </a:ext>
            </a:extLst>
          </p:cNvPr>
          <p:cNvSpPr>
            <a:spLocks noChangeAspect="1"/>
          </p:cNvSpPr>
          <p:nvPr/>
        </p:nvSpPr>
        <p:spPr>
          <a:xfrm>
            <a:off x="2128380" y="1566359"/>
            <a:ext cx="6908949" cy="377813"/>
          </a:xfrm>
          <a:prstGeom prst="rect">
            <a:avLst/>
          </a:prstGeom>
          <a:solidFill>
            <a:schemeClr val="accent2">
              <a:lumMod val="20000"/>
              <a:lumOff val="80000"/>
            </a:scheme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1600" b="1">
                <a:latin typeface="Meiryo UI" panose="020B0604030504040204" pitchFamily="50" charset="-128"/>
                <a:ea typeface="Meiryo UI" panose="020B0604030504040204" pitchFamily="50" charset="-128"/>
              </a:rPr>
              <a:t>国会</a:t>
            </a:r>
            <a:endParaRPr kumimoji="1" lang="en-US" altLang="ja-JP" sz="1600" b="1">
              <a:latin typeface="Meiryo UI" panose="020B0604030504040204" pitchFamily="50" charset="-128"/>
              <a:ea typeface="Meiryo UI" panose="020B0604030504040204" pitchFamily="50" charset="-128"/>
            </a:endParaRPr>
          </a:p>
        </p:txBody>
      </p:sp>
      <p:sp>
        <p:nvSpPr>
          <p:cNvPr id="41" name="四角形: 角を丸くする 40">
            <a:extLst>
              <a:ext uri="{FF2B5EF4-FFF2-40B4-BE49-F238E27FC236}">
                <a16:creationId xmlns:a16="http://schemas.microsoft.com/office/drawing/2014/main" id="{1DC0399F-4565-DC7C-CE5E-BC2CE5062247}"/>
              </a:ext>
            </a:extLst>
          </p:cNvPr>
          <p:cNvSpPr>
            <a:spLocks noChangeAspect="1"/>
          </p:cNvSpPr>
          <p:nvPr/>
        </p:nvSpPr>
        <p:spPr>
          <a:xfrm>
            <a:off x="98631" y="2180175"/>
            <a:ext cx="1386492" cy="1417016"/>
          </a:xfrm>
          <a:prstGeom prst="roundRect">
            <a:avLst>
              <a:gd name="adj" fmla="val 10484"/>
            </a:avLst>
          </a:prstGeom>
          <a:solidFill>
            <a:schemeClr val="accent1">
              <a:lumMod val="40000"/>
              <a:lumOff val="60000"/>
              <a:alpha val="49804"/>
            </a:schemeClr>
          </a:solidFill>
          <a:ln w="19050">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vert="horz" lIns="36000" rIns="36000" rtlCol="0" anchor="ctr"/>
          <a:lstStyle/>
          <a:p>
            <a:pPr algn="ctr"/>
            <a:r>
              <a:rPr kumimoji="1" lang="ja-JP" altLang="en-US" sz="1600" b="1">
                <a:latin typeface="Meiryo UI" panose="020B0604030504040204" pitchFamily="50" charset="-128"/>
                <a:ea typeface="Meiryo UI" panose="020B0604030504040204" pitchFamily="50" charset="-128"/>
              </a:rPr>
              <a:t>重要経済</a:t>
            </a:r>
            <a:endParaRPr kumimoji="1" lang="en-US" altLang="ja-JP" sz="1600" b="1">
              <a:latin typeface="Meiryo UI" panose="020B0604030504040204" pitchFamily="50" charset="-128"/>
              <a:ea typeface="Meiryo UI" panose="020B0604030504040204" pitchFamily="50" charset="-128"/>
            </a:endParaRPr>
          </a:p>
          <a:p>
            <a:pPr algn="ctr"/>
            <a:r>
              <a:rPr kumimoji="1" lang="ja-JP" altLang="en-US" sz="1600" b="1">
                <a:latin typeface="Meiryo UI" panose="020B0604030504040204" pitchFamily="50" charset="-128"/>
                <a:ea typeface="Meiryo UI" panose="020B0604030504040204" pitchFamily="50" charset="-128"/>
              </a:rPr>
              <a:t>安保情報</a:t>
            </a:r>
            <a:endParaRPr kumimoji="1" lang="en-US" altLang="ja-JP" sz="1600" b="1">
              <a:latin typeface="Meiryo UI" panose="020B0604030504040204" pitchFamily="50" charset="-128"/>
              <a:ea typeface="Meiryo UI" panose="020B0604030504040204" pitchFamily="50" charset="-128"/>
            </a:endParaRPr>
          </a:p>
          <a:p>
            <a:pPr algn="ctr"/>
            <a:r>
              <a:rPr kumimoji="1" lang="ja-JP" altLang="en-US" sz="1600" b="1">
                <a:latin typeface="Meiryo UI" panose="020B0604030504040204" pitchFamily="50" charset="-128"/>
                <a:ea typeface="Meiryo UI" panose="020B0604030504040204" pitchFamily="50" charset="-128"/>
              </a:rPr>
              <a:t>保護活用</a:t>
            </a:r>
            <a:endParaRPr kumimoji="1" lang="en-US" altLang="ja-JP" sz="1600" b="1">
              <a:latin typeface="Meiryo UI" panose="020B0604030504040204" pitchFamily="50" charset="-128"/>
              <a:ea typeface="Meiryo UI" panose="020B0604030504040204" pitchFamily="50" charset="-128"/>
            </a:endParaRPr>
          </a:p>
          <a:p>
            <a:pPr algn="ctr"/>
            <a:r>
              <a:rPr kumimoji="1" lang="ja-JP" altLang="en-US" sz="1600" b="1">
                <a:latin typeface="Meiryo UI" panose="020B0604030504040204" pitchFamily="50" charset="-128"/>
                <a:ea typeface="Meiryo UI" panose="020B0604030504040204" pitchFamily="50" charset="-128"/>
              </a:rPr>
              <a:t>諮問会議</a:t>
            </a:r>
            <a:endParaRPr kumimoji="1" lang="en-US" altLang="ja-JP" sz="1600" b="1">
              <a:latin typeface="Meiryo UI" panose="020B0604030504040204" pitchFamily="50" charset="-128"/>
              <a:ea typeface="Meiryo UI" panose="020B0604030504040204" pitchFamily="50" charset="-128"/>
            </a:endParaRPr>
          </a:p>
        </p:txBody>
      </p:sp>
      <p:sp>
        <p:nvSpPr>
          <p:cNvPr id="42" name="テキスト ボックス 41">
            <a:extLst>
              <a:ext uri="{FF2B5EF4-FFF2-40B4-BE49-F238E27FC236}">
                <a16:creationId xmlns:a16="http://schemas.microsoft.com/office/drawing/2014/main" id="{6DB365C9-EFF7-3C71-AE32-80C9B54E859D}"/>
              </a:ext>
            </a:extLst>
          </p:cNvPr>
          <p:cNvSpPr txBox="1">
            <a:spLocks noChangeAspect="1"/>
          </p:cNvSpPr>
          <p:nvPr/>
        </p:nvSpPr>
        <p:spPr>
          <a:xfrm>
            <a:off x="2573073" y="4714809"/>
            <a:ext cx="1110439" cy="1169551"/>
          </a:xfrm>
          <a:prstGeom prst="rect">
            <a:avLst/>
          </a:prstGeom>
          <a:noFill/>
        </p:spPr>
        <p:txBody>
          <a:bodyPr wrap="square">
            <a:spAutoFit/>
          </a:bodyPr>
          <a:lstStyle/>
          <a:p>
            <a:r>
              <a:rPr kumimoji="1" lang="ja-JP" altLang="en-US" sz="1400">
                <a:latin typeface="Meiryo UI" panose="020B0604030504040204" pitchFamily="50" charset="-128"/>
                <a:ea typeface="Meiryo UI" panose="020B0604030504040204" pitchFamily="50" charset="-128"/>
              </a:rPr>
              <a:t>情報指定、</a:t>
            </a:r>
            <a:endParaRPr kumimoji="1" lang="en-US" altLang="ja-JP" sz="1400">
              <a:latin typeface="Meiryo UI" panose="020B0604030504040204" pitchFamily="50" charset="-128"/>
              <a:ea typeface="Meiryo UI" panose="020B0604030504040204" pitchFamily="50" charset="-128"/>
            </a:endParaRPr>
          </a:p>
          <a:p>
            <a:r>
              <a:rPr kumimoji="1" lang="ja-JP" altLang="en-US" sz="1400">
                <a:latin typeface="Meiryo UI" panose="020B0604030504040204" pitchFamily="50" charset="-128"/>
                <a:ea typeface="Meiryo UI" panose="020B0604030504040204" pitchFamily="50" charset="-128"/>
              </a:rPr>
              <a:t>適性評価、適合事業者認定等の　状況を報告　</a:t>
            </a:r>
            <a:endParaRPr kumimoji="1" lang="ja-JP" altLang="en-US" sz="1400">
              <a:solidFill>
                <a:srgbClr val="FF0000"/>
              </a:solidFill>
              <a:latin typeface="Meiryo UI" panose="020B0604030504040204" pitchFamily="50" charset="-128"/>
              <a:ea typeface="Meiryo UI" panose="020B0604030504040204" pitchFamily="50" charset="-128"/>
            </a:endParaRPr>
          </a:p>
        </p:txBody>
      </p:sp>
      <p:sp>
        <p:nvSpPr>
          <p:cNvPr id="43" name="テキスト ボックス 42">
            <a:extLst>
              <a:ext uri="{FF2B5EF4-FFF2-40B4-BE49-F238E27FC236}">
                <a16:creationId xmlns:a16="http://schemas.microsoft.com/office/drawing/2014/main" id="{20DD619D-D89C-F18B-3C8E-ED29136611B8}"/>
              </a:ext>
            </a:extLst>
          </p:cNvPr>
          <p:cNvSpPr txBox="1">
            <a:spLocks noChangeAspect="1"/>
          </p:cNvSpPr>
          <p:nvPr/>
        </p:nvSpPr>
        <p:spPr>
          <a:xfrm>
            <a:off x="5787539" y="4651530"/>
            <a:ext cx="1563439" cy="1600438"/>
          </a:xfrm>
          <a:prstGeom prst="rect">
            <a:avLst/>
          </a:prstGeom>
          <a:noFill/>
        </p:spPr>
        <p:txBody>
          <a:bodyPr wrap="square">
            <a:spAutoFit/>
          </a:bodyPr>
          <a:lstStyle/>
          <a:p>
            <a:r>
              <a:rPr kumimoji="1" lang="ja-JP" altLang="en-US" sz="1400">
                <a:latin typeface="Meiryo UI" panose="020B0604030504040204" pitchFamily="50" charset="-128"/>
                <a:ea typeface="Meiryo UI" panose="020B0604030504040204" pitchFamily="50" charset="-128"/>
              </a:rPr>
              <a:t>情報指定、文書管理等の状況を報告　（指定管理簿に記載したとき、法等に従って行われていないと認めた場合も随時報告）</a:t>
            </a:r>
            <a:endParaRPr kumimoji="1" lang="en-US" altLang="ja-JP" sz="1400">
              <a:latin typeface="Meiryo UI" panose="020B0604030504040204" pitchFamily="50" charset="-128"/>
              <a:ea typeface="Meiryo UI" panose="020B0604030504040204" pitchFamily="50" charset="-128"/>
            </a:endParaRPr>
          </a:p>
        </p:txBody>
      </p:sp>
      <p:sp>
        <p:nvSpPr>
          <p:cNvPr id="44" name="テキスト ボックス 43">
            <a:extLst>
              <a:ext uri="{FF2B5EF4-FFF2-40B4-BE49-F238E27FC236}">
                <a16:creationId xmlns:a16="http://schemas.microsoft.com/office/drawing/2014/main" id="{FA76F2ED-FD11-F095-2938-B5E426E2750C}"/>
              </a:ext>
            </a:extLst>
          </p:cNvPr>
          <p:cNvSpPr txBox="1">
            <a:spLocks noChangeAspect="1"/>
          </p:cNvSpPr>
          <p:nvPr/>
        </p:nvSpPr>
        <p:spPr>
          <a:xfrm>
            <a:off x="2588933" y="1966126"/>
            <a:ext cx="4452534" cy="307777"/>
          </a:xfrm>
          <a:prstGeom prst="rect">
            <a:avLst/>
          </a:prstGeom>
          <a:noFill/>
        </p:spPr>
        <p:txBody>
          <a:bodyPr wrap="square">
            <a:spAutoFit/>
          </a:bodyPr>
          <a:lstStyle/>
          <a:p>
            <a:r>
              <a:rPr kumimoji="1" lang="ja-JP" altLang="en-US" sz="1400">
                <a:latin typeface="Meiryo UI" panose="020B0604030504040204" pitchFamily="50" charset="-128"/>
                <a:ea typeface="Meiryo UI" panose="020B0604030504040204" pitchFamily="50" charset="-128"/>
              </a:rPr>
              <a:t>毎年、諮問会議の意見を付して運用状況を報告・公表</a:t>
            </a:r>
          </a:p>
        </p:txBody>
      </p:sp>
      <p:sp>
        <p:nvSpPr>
          <p:cNvPr id="45" name="テキスト ボックス 44">
            <a:extLst>
              <a:ext uri="{FF2B5EF4-FFF2-40B4-BE49-F238E27FC236}">
                <a16:creationId xmlns:a16="http://schemas.microsoft.com/office/drawing/2014/main" id="{37236B7D-0A56-6085-D0E4-DEA3FE381F5A}"/>
              </a:ext>
            </a:extLst>
          </p:cNvPr>
          <p:cNvSpPr txBox="1">
            <a:spLocks noChangeAspect="1"/>
          </p:cNvSpPr>
          <p:nvPr/>
        </p:nvSpPr>
        <p:spPr>
          <a:xfrm>
            <a:off x="5107382" y="3873328"/>
            <a:ext cx="603554" cy="526140"/>
          </a:xfrm>
          <a:prstGeom prst="rect">
            <a:avLst/>
          </a:prstGeom>
          <a:noFill/>
        </p:spPr>
        <p:txBody>
          <a:bodyPr wrap="square">
            <a:spAutoFit/>
          </a:bodyPr>
          <a:lstStyle/>
          <a:p>
            <a:r>
              <a:rPr kumimoji="1" lang="ja-JP" altLang="en-US" sz="1400">
                <a:latin typeface="Meiryo UI" panose="020B0604030504040204" pitchFamily="50" charset="-128"/>
                <a:ea typeface="Meiryo UI" panose="020B0604030504040204" pitchFamily="50" charset="-128"/>
              </a:rPr>
              <a:t>意見可能</a:t>
            </a:r>
            <a:endParaRPr kumimoji="1" lang="ja-JP" altLang="en-US" sz="1400">
              <a:solidFill>
                <a:srgbClr val="FF0000"/>
              </a:solidFill>
              <a:latin typeface="Meiryo UI" panose="020B0604030504040204" pitchFamily="50" charset="-128"/>
              <a:ea typeface="Meiryo UI" panose="020B0604030504040204" pitchFamily="50" charset="-128"/>
            </a:endParaRPr>
          </a:p>
        </p:txBody>
      </p:sp>
      <p:sp>
        <p:nvSpPr>
          <p:cNvPr id="46" name="矢印: 下 45">
            <a:extLst>
              <a:ext uri="{FF2B5EF4-FFF2-40B4-BE49-F238E27FC236}">
                <a16:creationId xmlns:a16="http://schemas.microsoft.com/office/drawing/2014/main" id="{6D1DD02A-14F8-0190-59E2-B46C49E64C90}"/>
              </a:ext>
            </a:extLst>
          </p:cNvPr>
          <p:cNvSpPr>
            <a:spLocks noChangeAspect="1"/>
          </p:cNvSpPr>
          <p:nvPr/>
        </p:nvSpPr>
        <p:spPr>
          <a:xfrm rot="5400000">
            <a:off x="5238873" y="3471924"/>
            <a:ext cx="246444" cy="496978"/>
          </a:xfrm>
          <a:prstGeom prst="down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sz="1662"/>
          </a:p>
        </p:txBody>
      </p:sp>
      <p:sp>
        <p:nvSpPr>
          <p:cNvPr id="47" name="テキスト ボックス 46">
            <a:extLst>
              <a:ext uri="{FF2B5EF4-FFF2-40B4-BE49-F238E27FC236}">
                <a16:creationId xmlns:a16="http://schemas.microsoft.com/office/drawing/2014/main" id="{3174E2B7-4018-2355-5EEB-CFE197330844}"/>
              </a:ext>
            </a:extLst>
          </p:cNvPr>
          <p:cNvSpPr txBox="1">
            <a:spLocks noChangeAspect="1"/>
          </p:cNvSpPr>
          <p:nvPr/>
        </p:nvSpPr>
        <p:spPr>
          <a:xfrm>
            <a:off x="5799080" y="2769964"/>
            <a:ext cx="3235994" cy="523220"/>
          </a:xfrm>
          <a:prstGeom prst="rect">
            <a:avLst/>
          </a:prstGeom>
          <a:noFill/>
        </p:spPr>
        <p:txBody>
          <a:bodyPr wrap="square">
            <a:spAutoFit/>
          </a:bodyPr>
          <a:lstStyle/>
          <a:p>
            <a:r>
              <a:rPr kumimoji="1" lang="ja-JP" altLang="en-US" sz="1400">
                <a:latin typeface="Meiryo UI" panose="020B0604030504040204" pitchFamily="50" charset="-128"/>
                <a:ea typeface="Meiryo UI" panose="020B0604030504040204" pitchFamily="50" charset="-128"/>
              </a:rPr>
              <a:t>毎年、運用の適正確保のためとった措置の概要を報告・公表</a:t>
            </a:r>
            <a:endParaRPr kumimoji="1" lang="en-US" altLang="ja-JP" sz="1400">
              <a:latin typeface="Meiryo UI" panose="020B0604030504040204" pitchFamily="50" charset="-128"/>
              <a:ea typeface="Meiryo UI" panose="020B0604030504040204" pitchFamily="50" charset="-128"/>
            </a:endParaRPr>
          </a:p>
        </p:txBody>
      </p:sp>
      <p:sp>
        <p:nvSpPr>
          <p:cNvPr id="48" name="矢印: 下 47">
            <a:extLst>
              <a:ext uri="{FF2B5EF4-FFF2-40B4-BE49-F238E27FC236}">
                <a16:creationId xmlns:a16="http://schemas.microsoft.com/office/drawing/2014/main" id="{A295E4E4-0B57-4C41-317C-DA53EBD65AD1}"/>
              </a:ext>
            </a:extLst>
          </p:cNvPr>
          <p:cNvSpPr>
            <a:spLocks/>
          </p:cNvSpPr>
          <p:nvPr/>
        </p:nvSpPr>
        <p:spPr>
          <a:xfrm rot="10800000">
            <a:off x="5588531" y="4692186"/>
            <a:ext cx="248400" cy="1584000"/>
          </a:xfrm>
          <a:prstGeom prst="down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sz="1662"/>
          </a:p>
        </p:txBody>
      </p:sp>
      <p:sp>
        <p:nvSpPr>
          <p:cNvPr id="49" name="矢印: 下 48">
            <a:extLst>
              <a:ext uri="{FF2B5EF4-FFF2-40B4-BE49-F238E27FC236}">
                <a16:creationId xmlns:a16="http://schemas.microsoft.com/office/drawing/2014/main" id="{EF667303-4B14-96C8-AF1D-5BBCB87EBDB0}"/>
              </a:ext>
            </a:extLst>
          </p:cNvPr>
          <p:cNvSpPr>
            <a:spLocks/>
          </p:cNvSpPr>
          <p:nvPr/>
        </p:nvSpPr>
        <p:spPr>
          <a:xfrm rot="10800000">
            <a:off x="5579190" y="2808962"/>
            <a:ext cx="248400" cy="648000"/>
          </a:xfrm>
          <a:prstGeom prst="down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sz="1662"/>
          </a:p>
        </p:txBody>
      </p:sp>
      <p:sp>
        <p:nvSpPr>
          <p:cNvPr id="50" name="矢印: 下 49">
            <a:extLst>
              <a:ext uri="{FF2B5EF4-FFF2-40B4-BE49-F238E27FC236}">
                <a16:creationId xmlns:a16="http://schemas.microsoft.com/office/drawing/2014/main" id="{06816201-34DA-A98D-54E1-01D512B3D7BB}"/>
              </a:ext>
            </a:extLst>
          </p:cNvPr>
          <p:cNvSpPr>
            <a:spLocks/>
          </p:cNvSpPr>
          <p:nvPr/>
        </p:nvSpPr>
        <p:spPr>
          <a:xfrm rot="10800000">
            <a:off x="2325814" y="2804986"/>
            <a:ext cx="252000" cy="6480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51" name="矢印: 下 50">
            <a:extLst>
              <a:ext uri="{FF2B5EF4-FFF2-40B4-BE49-F238E27FC236}">
                <a16:creationId xmlns:a16="http://schemas.microsoft.com/office/drawing/2014/main" id="{EE52E4B4-2A1D-5676-4295-1FFFB2D6CEE3}"/>
              </a:ext>
            </a:extLst>
          </p:cNvPr>
          <p:cNvSpPr>
            <a:spLocks/>
          </p:cNvSpPr>
          <p:nvPr/>
        </p:nvSpPr>
        <p:spPr>
          <a:xfrm rot="10800000">
            <a:off x="2332875" y="1944432"/>
            <a:ext cx="252000" cy="3960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52" name="テキスト ボックス 51">
            <a:extLst>
              <a:ext uri="{FF2B5EF4-FFF2-40B4-BE49-F238E27FC236}">
                <a16:creationId xmlns:a16="http://schemas.microsoft.com/office/drawing/2014/main" id="{CCF05F7F-4B6D-2596-CBD7-58497A7DFAC6}"/>
              </a:ext>
            </a:extLst>
          </p:cNvPr>
          <p:cNvSpPr txBox="1">
            <a:spLocks noChangeAspect="1"/>
          </p:cNvSpPr>
          <p:nvPr/>
        </p:nvSpPr>
        <p:spPr>
          <a:xfrm>
            <a:off x="1429174" y="1887794"/>
            <a:ext cx="966396" cy="526140"/>
          </a:xfrm>
          <a:prstGeom prst="rect">
            <a:avLst/>
          </a:prstGeom>
          <a:noFill/>
        </p:spPr>
        <p:txBody>
          <a:bodyPr wrap="square">
            <a:spAutoFit/>
          </a:bodyPr>
          <a:lstStyle/>
          <a:p>
            <a:r>
              <a:rPr kumimoji="1" lang="ja-JP" altLang="en-US" sz="1400">
                <a:latin typeface="Meiryo UI" panose="020B0604030504040204" pitchFamily="50" charset="-128"/>
                <a:ea typeface="Meiryo UI" panose="020B0604030504040204" pitchFamily="50" charset="-128"/>
              </a:rPr>
              <a:t>運用状況を報告</a:t>
            </a:r>
            <a:endParaRPr kumimoji="1" lang="en-US" altLang="ja-JP" sz="1400">
              <a:latin typeface="Meiryo UI" panose="020B0604030504040204" pitchFamily="50" charset="-128"/>
              <a:ea typeface="Meiryo UI" panose="020B0604030504040204" pitchFamily="50" charset="-128"/>
            </a:endParaRPr>
          </a:p>
        </p:txBody>
      </p:sp>
      <p:sp>
        <p:nvSpPr>
          <p:cNvPr id="53" name="矢印: 下 52">
            <a:extLst>
              <a:ext uri="{FF2B5EF4-FFF2-40B4-BE49-F238E27FC236}">
                <a16:creationId xmlns:a16="http://schemas.microsoft.com/office/drawing/2014/main" id="{DB6D7F37-8389-3183-0C5B-736C251AE2D1}"/>
              </a:ext>
            </a:extLst>
          </p:cNvPr>
          <p:cNvSpPr>
            <a:spLocks/>
          </p:cNvSpPr>
          <p:nvPr/>
        </p:nvSpPr>
        <p:spPr>
          <a:xfrm rot="5400000">
            <a:off x="1744366" y="2068267"/>
            <a:ext cx="216000" cy="7200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54" name="矢印: 下 53">
            <a:extLst>
              <a:ext uri="{FF2B5EF4-FFF2-40B4-BE49-F238E27FC236}">
                <a16:creationId xmlns:a16="http://schemas.microsoft.com/office/drawing/2014/main" id="{0CBCA848-2BF0-5552-8F5A-8B466D45AFF8}"/>
              </a:ext>
            </a:extLst>
          </p:cNvPr>
          <p:cNvSpPr>
            <a:spLocks/>
          </p:cNvSpPr>
          <p:nvPr/>
        </p:nvSpPr>
        <p:spPr>
          <a:xfrm rot="16200000">
            <a:off x="1755892" y="2312331"/>
            <a:ext cx="216000" cy="7200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55" name="正方形/長方形 54">
            <a:extLst>
              <a:ext uri="{FF2B5EF4-FFF2-40B4-BE49-F238E27FC236}">
                <a16:creationId xmlns:a16="http://schemas.microsoft.com/office/drawing/2014/main" id="{C7E49AC4-57B4-8750-743D-D8FB3337FC48}"/>
              </a:ext>
            </a:extLst>
          </p:cNvPr>
          <p:cNvSpPr>
            <a:spLocks noChangeAspect="1"/>
          </p:cNvSpPr>
          <p:nvPr/>
        </p:nvSpPr>
        <p:spPr>
          <a:xfrm>
            <a:off x="2212989" y="3464196"/>
            <a:ext cx="2899449" cy="629207"/>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1600" b="1">
                <a:latin typeface="Meiryo UI" panose="020B0604030504040204" pitchFamily="50" charset="-128"/>
                <a:ea typeface="Meiryo UI" panose="020B0604030504040204" pitchFamily="50" charset="-128"/>
              </a:rPr>
              <a:t>内閣府特命担当大臣</a:t>
            </a:r>
            <a:endParaRPr kumimoji="1" lang="en-US" altLang="ja-JP" sz="1600" b="1">
              <a:latin typeface="Meiryo UI" panose="020B0604030504040204" pitchFamily="50" charset="-128"/>
              <a:ea typeface="Meiryo UI" panose="020B0604030504040204" pitchFamily="50" charset="-128"/>
            </a:endParaRPr>
          </a:p>
          <a:p>
            <a:pPr algn="ctr"/>
            <a:r>
              <a:rPr kumimoji="1" lang="ja-JP" altLang="en-US" sz="1600">
                <a:latin typeface="Meiryo UI" panose="020B0604030504040204" pitchFamily="50" charset="-128"/>
                <a:ea typeface="Meiryo UI" panose="020B0604030504040204" pitchFamily="50" charset="-128"/>
              </a:rPr>
              <a:t>（経済安全保障担当）</a:t>
            </a:r>
            <a:endParaRPr kumimoji="1" lang="en-US" altLang="ja-JP" sz="1600">
              <a:latin typeface="Meiryo UI" panose="020B0604030504040204" pitchFamily="50" charset="-128"/>
              <a:ea typeface="Meiryo UI" panose="020B0604030504040204" pitchFamily="50" charset="-128"/>
            </a:endParaRPr>
          </a:p>
        </p:txBody>
      </p:sp>
      <p:sp>
        <p:nvSpPr>
          <p:cNvPr id="56" name="正方形/長方形 55">
            <a:extLst>
              <a:ext uri="{FF2B5EF4-FFF2-40B4-BE49-F238E27FC236}">
                <a16:creationId xmlns:a16="http://schemas.microsoft.com/office/drawing/2014/main" id="{47ED0023-50E2-7029-5561-5E9190176CE1}"/>
              </a:ext>
            </a:extLst>
          </p:cNvPr>
          <p:cNvSpPr>
            <a:spLocks noChangeAspect="1"/>
          </p:cNvSpPr>
          <p:nvPr/>
        </p:nvSpPr>
        <p:spPr>
          <a:xfrm>
            <a:off x="5616194" y="3464196"/>
            <a:ext cx="3421135" cy="616265"/>
          </a:xfrm>
          <a:prstGeom prst="rect">
            <a:avLst/>
          </a:prstGeom>
          <a:solidFill>
            <a:schemeClr val="accent4">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1600" b="1">
                <a:latin typeface="Meiryo UI" panose="020B0604030504040204" pitchFamily="50" charset="-128"/>
                <a:ea typeface="Meiryo UI" panose="020B0604030504040204" pitchFamily="50" charset="-128"/>
              </a:rPr>
              <a:t>内閣府特命担当大臣</a:t>
            </a:r>
            <a:endParaRPr kumimoji="1" lang="en-US" altLang="ja-JP" sz="1600" b="1">
              <a:latin typeface="Meiryo UI" panose="020B0604030504040204" pitchFamily="50" charset="-128"/>
              <a:ea typeface="Meiryo UI" panose="020B0604030504040204" pitchFamily="50" charset="-128"/>
            </a:endParaRPr>
          </a:p>
          <a:p>
            <a:pPr algn="ctr"/>
            <a:r>
              <a:rPr kumimoji="1" lang="ja-JP" altLang="en-US" sz="1600">
                <a:latin typeface="Meiryo UI" panose="020B0604030504040204" pitchFamily="50" charset="-128"/>
                <a:ea typeface="Meiryo UI" panose="020B0604030504040204" pitchFamily="50" charset="-128"/>
              </a:rPr>
              <a:t>（独立公文書管理監の事務担当）</a:t>
            </a:r>
            <a:endParaRPr kumimoji="1" lang="en-US" altLang="ja-JP" sz="1600">
              <a:latin typeface="Meiryo UI" panose="020B0604030504040204" pitchFamily="50" charset="-128"/>
              <a:ea typeface="Meiryo UI" panose="020B0604030504040204" pitchFamily="50" charset="-128"/>
            </a:endParaRPr>
          </a:p>
        </p:txBody>
      </p:sp>
      <p:sp>
        <p:nvSpPr>
          <p:cNvPr id="57" name="テキスト ボックス 56">
            <a:extLst>
              <a:ext uri="{FF2B5EF4-FFF2-40B4-BE49-F238E27FC236}">
                <a16:creationId xmlns:a16="http://schemas.microsoft.com/office/drawing/2014/main" id="{693A5D2A-E506-3420-028E-00DF20234ABB}"/>
              </a:ext>
            </a:extLst>
          </p:cNvPr>
          <p:cNvSpPr txBox="1">
            <a:spLocks noChangeAspect="1"/>
          </p:cNvSpPr>
          <p:nvPr/>
        </p:nvSpPr>
        <p:spPr>
          <a:xfrm>
            <a:off x="1480194" y="2747860"/>
            <a:ext cx="711957" cy="307777"/>
          </a:xfrm>
          <a:prstGeom prst="rect">
            <a:avLst/>
          </a:prstGeom>
          <a:noFill/>
        </p:spPr>
        <p:txBody>
          <a:bodyPr wrap="square">
            <a:spAutoFit/>
          </a:bodyPr>
          <a:lstStyle/>
          <a:p>
            <a:r>
              <a:rPr kumimoji="1" lang="ja-JP" altLang="en-US" sz="1400">
                <a:latin typeface="Meiryo UI" panose="020B0604030504040204" pitchFamily="50" charset="-128"/>
                <a:ea typeface="Meiryo UI" panose="020B0604030504040204" pitchFamily="50" charset="-128"/>
              </a:rPr>
              <a:t>意見</a:t>
            </a:r>
            <a:endParaRPr kumimoji="1" lang="en-US" altLang="ja-JP" sz="1400">
              <a:latin typeface="Meiryo UI" panose="020B0604030504040204" pitchFamily="50" charset="-128"/>
              <a:ea typeface="Meiryo UI" panose="020B0604030504040204" pitchFamily="50" charset="-128"/>
            </a:endParaRPr>
          </a:p>
        </p:txBody>
      </p:sp>
      <p:sp>
        <p:nvSpPr>
          <p:cNvPr id="58" name="テキスト ボックス 57">
            <a:extLst>
              <a:ext uri="{FF2B5EF4-FFF2-40B4-BE49-F238E27FC236}">
                <a16:creationId xmlns:a16="http://schemas.microsoft.com/office/drawing/2014/main" id="{26C4C192-E8A7-F0A2-E2F1-70C196C70487}"/>
              </a:ext>
            </a:extLst>
          </p:cNvPr>
          <p:cNvSpPr txBox="1">
            <a:spLocks noChangeAspect="1"/>
          </p:cNvSpPr>
          <p:nvPr/>
        </p:nvSpPr>
        <p:spPr>
          <a:xfrm>
            <a:off x="7614624" y="4714809"/>
            <a:ext cx="1475121" cy="1384995"/>
          </a:xfrm>
          <a:prstGeom prst="rect">
            <a:avLst/>
          </a:prstGeom>
          <a:noFill/>
          <a:ln>
            <a:solidFill>
              <a:schemeClr val="bg1">
                <a:lumMod val="75000"/>
              </a:schemeClr>
            </a:solidFill>
            <a:prstDash val="sysDash"/>
          </a:ln>
        </p:spPr>
        <p:txBody>
          <a:bodyPr wrap="square" rIns="33231">
            <a:spAutoFit/>
          </a:bodyPr>
          <a:lstStyle/>
          <a:p>
            <a:r>
              <a:rPr kumimoji="1" lang="en-US" altLang="ja-JP" sz="1400" b="1">
                <a:latin typeface="Meiryo UI" panose="020B0604030504040204" pitchFamily="50" charset="-128"/>
                <a:ea typeface="Meiryo UI" panose="020B0604030504040204" pitchFamily="50" charset="-128"/>
              </a:rPr>
              <a:t>【</a:t>
            </a:r>
            <a:r>
              <a:rPr kumimoji="1" lang="ja-JP" altLang="en-US" sz="1400" b="1">
                <a:latin typeface="Meiryo UI" panose="020B0604030504040204" pitchFamily="50" charset="-128"/>
                <a:ea typeface="Meiryo UI" panose="020B0604030504040204" pitchFamily="50" charset="-128"/>
              </a:rPr>
              <a:t>検証・監察</a:t>
            </a:r>
            <a:r>
              <a:rPr kumimoji="1" lang="en-US" altLang="ja-JP" sz="1400" b="1">
                <a:latin typeface="Meiryo UI" panose="020B0604030504040204" pitchFamily="50" charset="-128"/>
                <a:ea typeface="Meiryo UI" panose="020B0604030504040204" pitchFamily="50" charset="-128"/>
              </a:rPr>
              <a:t>】</a:t>
            </a:r>
          </a:p>
          <a:p>
            <a:r>
              <a:rPr kumimoji="1" lang="ja-JP" altLang="en-US" sz="1400">
                <a:latin typeface="Meiryo UI" panose="020B0604030504040204" pitchFamily="50" charset="-128"/>
                <a:ea typeface="Meiryo UI" panose="020B0604030504040204" pitchFamily="50" charset="-128"/>
              </a:rPr>
              <a:t>行政機関に資料要求や実地調査。法等に従って行われていないと認めた場合に是正指示</a:t>
            </a:r>
            <a:endParaRPr kumimoji="1" lang="en-US" altLang="ja-JP" sz="1400">
              <a:latin typeface="Meiryo UI" panose="020B0604030504040204" pitchFamily="50" charset="-128"/>
              <a:ea typeface="Meiryo UI" panose="020B0604030504040204" pitchFamily="50" charset="-128"/>
            </a:endParaRPr>
          </a:p>
        </p:txBody>
      </p:sp>
      <p:sp>
        <p:nvSpPr>
          <p:cNvPr id="59" name="テキスト ボックス 58">
            <a:extLst>
              <a:ext uri="{FF2B5EF4-FFF2-40B4-BE49-F238E27FC236}">
                <a16:creationId xmlns:a16="http://schemas.microsoft.com/office/drawing/2014/main" id="{B66627AB-D2E4-7253-045B-96B6A7CED61D}"/>
              </a:ext>
            </a:extLst>
          </p:cNvPr>
          <p:cNvSpPr txBox="1">
            <a:spLocks noChangeAspect="1"/>
          </p:cNvSpPr>
          <p:nvPr/>
        </p:nvSpPr>
        <p:spPr>
          <a:xfrm>
            <a:off x="4034089" y="4789140"/>
            <a:ext cx="1084021" cy="954107"/>
          </a:xfrm>
          <a:prstGeom prst="rect">
            <a:avLst/>
          </a:prstGeom>
          <a:noFill/>
          <a:ln>
            <a:solidFill>
              <a:schemeClr val="bg1">
                <a:lumMod val="75000"/>
              </a:schemeClr>
            </a:solidFill>
            <a:prstDash val="sysDash"/>
          </a:ln>
        </p:spPr>
        <p:txBody>
          <a:bodyPr wrap="square">
            <a:spAutoFit/>
          </a:bodyPr>
          <a:lstStyle/>
          <a:p>
            <a:r>
              <a:rPr kumimoji="1" lang="en-US" altLang="ja-JP" sz="1400" b="1">
                <a:latin typeface="Meiryo UI" panose="020B0604030504040204" pitchFamily="50" charset="-128"/>
                <a:ea typeface="Meiryo UI" panose="020B0604030504040204" pitchFamily="50" charset="-128"/>
              </a:rPr>
              <a:t>【</a:t>
            </a:r>
            <a:r>
              <a:rPr kumimoji="1" lang="ja-JP" altLang="en-US" sz="1400" b="1">
                <a:latin typeface="Meiryo UI" panose="020B0604030504040204" pitchFamily="50" charset="-128"/>
                <a:ea typeface="Meiryo UI" panose="020B0604030504040204" pitchFamily="50" charset="-128"/>
              </a:rPr>
              <a:t>勧告</a:t>
            </a:r>
            <a:r>
              <a:rPr kumimoji="1" lang="en-US" altLang="ja-JP" sz="1400" b="1">
                <a:latin typeface="Meiryo UI" panose="020B0604030504040204" pitchFamily="50" charset="-128"/>
                <a:ea typeface="Meiryo UI" panose="020B0604030504040204" pitchFamily="50" charset="-128"/>
              </a:rPr>
              <a:t>】</a:t>
            </a:r>
          </a:p>
          <a:p>
            <a:r>
              <a:rPr kumimoji="1" lang="ja-JP" altLang="en-US" sz="1400">
                <a:latin typeface="Meiryo UI" panose="020B0604030504040204" pitchFamily="50" charset="-128"/>
                <a:ea typeface="Meiryo UI" panose="020B0604030504040204" pitchFamily="50" charset="-128"/>
              </a:rPr>
              <a:t>必要に応じ資料要求・勧告</a:t>
            </a:r>
            <a:endParaRPr kumimoji="1" lang="en-US" altLang="ja-JP" sz="140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BC9F3A31-124C-01F4-5BF5-868C5B5FEC64}"/>
              </a:ext>
            </a:extLst>
          </p:cNvPr>
          <p:cNvSpPr txBox="1"/>
          <p:nvPr/>
        </p:nvSpPr>
        <p:spPr>
          <a:xfrm>
            <a:off x="0" y="0"/>
            <a:ext cx="9171692" cy="360000"/>
          </a:xfrm>
          <a:prstGeom prst="rect">
            <a:avLst/>
          </a:prstGeom>
          <a:solidFill>
            <a:srgbClr val="002060"/>
          </a:solidFill>
        </p:spPr>
        <p:txBody>
          <a:bodyPr wrap="square" lIns="84407" tIns="42203" rIns="84407" bIns="42203" rtlCol="0" anchor="t">
            <a:spAutoFit/>
          </a:bodyPr>
          <a:lstStyle/>
          <a:p>
            <a:pPr algn="ctr"/>
            <a:r>
              <a:rPr kumimoji="1" lang="ja-JP" altLang="en-US" b="1">
                <a:solidFill>
                  <a:schemeClr val="bg1"/>
                </a:solidFill>
                <a:latin typeface="Meiryo UI" panose="020B0604030504040204" pitchFamily="50" charset="-128"/>
                <a:ea typeface="Meiryo UI" panose="020B0604030504040204" pitchFamily="50" charset="-128"/>
              </a:rPr>
              <a:t>重要経済安保情報保護活用法の実施の適正を確保するための措置</a:t>
            </a:r>
            <a:endParaRPr lang="ja-JP" altLang="en-US" b="1">
              <a:solidFill>
                <a:schemeClr val="bg1"/>
              </a:solidFill>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E2DA9A3C-AD45-F1B7-5503-9BA9F8028089}"/>
              </a:ext>
            </a:extLst>
          </p:cNvPr>
          <p:cNvSpPr>
            <a:spLocks noGrp="1"/>
          </p:cNvSpPr>
          <p:nvPr>
            <p:ph type="sldNum" sz="quarter" idx="12"/>
          </p:nvPr>
        </p:nvSpPr>
        <p:spPr>
          <a:xfrm>
            <a:off x="7059622" y="6473879"/>
            <a:ext cx="2057400" cy="365125"/>
          </a:xfrm>
        </p:spPr>
        <p:txBody>
          <a:bodyPr/>
          <a:lstStyle/>
          <a:p>
            <a:fld id="{ED68E87A-1C08-4DEB-996E-5B06F9158F82}" type="slidenum">
              <a:rPr kumimoji="1" lang="ja-JP" altLang="en-US" smtClean="0">
                <a:latin typeface="Meiryo UI" panose="020B0604030504040204" pitchFamily="50" charset="-128"/>
                <a:ea typeface="Meiryo UI" panose="020B0604030504040204" pitchFamily="50" charset="-128"/>
              </a:rPr>
              <a:t>25</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832525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1BF7A349-AD21-3673-4AE4-4FB9ED7F02E3}"/>
              </a:ext>
            </a:extLst>
          </p:cNvPr>
          <p:cNvSpPr>
            <a:spLocks noGrp="1"/>
          </p:cNvSpPr>
          <p:nvPr>
            <p:ph idx="1"/>
          </p:nvPr>
        </p:nvSpPr>
        <p:spPr>
          <a:xfrm>
            <a:off x="628651" y="879935"/>
            <a:ext cx="7886700" cy="5085647"/>
          </a:xfrm>
        </p:spPr>
        <p:txBody>
          <a:bodyPr anchor="ctr" anchorCtr="1">
            <a:normAutofit/>
          </a:bodyPr>
          <a:lstStyle/>
          <a:p>
            <a:pPr marL="0" indent="0" algn="ctr">
              <a:buNone/>
            </a:pPr>
            <a:r>
              <a:rPr lang="ja-JP" altLang="en-US" sz="4431">
                <a:latin typeface="Meiryo UI" panose="020B0604030504040204" pitchFamily="50" charset="-128"/>
                <a:ea typeface="Meiryo UI" panose="020B0604030504040204" pitchFamily="50" charset="-128"/>
              </a:rPr>
              <a:t>苦情の申出／相談窓口／</a:t>
            </a:r>
            <a:endParaRPr lang="en-US" altLang="ja-JP" sz="4431">
              <a:latin typeface="Meiryo UI" panose="020B0604030504040204" pitchFamily="50" charset="-128"/>
              <a:ea typeface="Meiryo UI" panose="020B0604030504040204" pitchFamily="50" charset="-128"/>
            </a:endParaRPr>
          </a:p>
          <a:p>
            <a:pPr marL="0" indent="0" algn="ctr">
              <a:buNone/>
            </a:pPr>
            <a:r>
              <a:rPr lang="ja-JP" altLang="en-US" sz="4431">
                <a:latin typeface="Meiryo UI" panose="020B0604030504040204" pitchFamily="50" charset="-128"/>
                <a:ea typeface="Meiryo UI" panose="020B0604030504040204" pitchFamily="50" charset="-128"/>
              </a:rPr>
              <a:t>通報窓口</a:t>
            </a:r>
          </a:p>
        </p:txBody>
      </p:sp>
      <p:sp>
        <p:nvSpPr>
          <p:cNvPr id="2" name="スライド番号プレースホルダー 3">
            <a:extLst>
              <a:ext uri="{FF2B5EF4-FFF2-40B4-BE49-F238E27FC236}">
                <a16:creationId xmlns:a16="http://schemas.microsoft.com/office/drawing/2014/main" id="{6FA03A9C-2C7D-B589-D183-B4F1DD9C155E}"/>
              </a:ext>
            </a:extLst>
          </p:cNvPr>
          <p:cNvSpPr>
            <a:spLocks noGrp="1"/>
          </p:cNvSpPr>
          <p:nvPr>
            <p:ph type="sldNum" sz="quarter" idx="12"/>
          </p:nvPr>
        </p:nvSpPr>
        <p:spPr>
          <a:xfrm>
            <a:off x="7059622" y="6473879"/>
            <a:ext cx="2057400" cy="365125"/>
          </a:xfrm>
        </p:spPr>
        <p:txBody>
          <a:bodyPr/>
          <a:lstStyle/>
          <a:p>
            <a:fld id="{ED68E87A-1C08-4DEB-996E-5B06F9158F82}" type="slidenum">
              <a:rPr kumimoji="1" lang="ja-JP" altLang="en-US" smtClean="0">
                <a:latin typeface="Meiryo UI" panose="020B0604030504040204" pitchFamily="50" charset="-128"/>
                <a:ea typeface="Meiryo UI" panose="020B0604030504040204" pitchFamily="50" charset="-128"/>
              </a:rPr>
              <a:t>26</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140812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C98B97E5-5CCF-FE85-5FE5-75237F4E92E7}"/>
              </a:ext>
            </a:extLst>
          </p:cNvPr>
          <p:cNvSpPr txBox="1"/>
          <p:nvPr/>
        </p:nvSpPr>
        <p:spPr>
          <a:xfrm>
            <a:off x="-6167" y="-1"/>
            <a:ext cx="9171692" cy="369332"/>
          </a:xfrm>
          <a:prstGeom prst="rect">
            <a:avLst/>
          </a:prstGeom>
          <a:solidFill>
            <a:srgbClr val="002060"/>
          </a:solidFill>
        </p:spPr>
        <p:txBody>
          <a:bodyPr wrap="square" rtlCol="0">
            <a:spAutoFit/>
          </a:bodyPr>
          <a:lstStyle/>
          <a:p>
            <a:pPr algn="ctr"/>
            <a:r>
              <a:rPr kumimoji="1" lang="ja-JP" altLang="en-US" b="1">
                <a:solidFill>
                  <a:schemeClr val="bg1"/>
                </a:solidFill>
                <a:latin typeface="Meiryo UI" panose="020B0604030504040204" pitchFamily="50" charset="-128"/>
                <a:ea typeface="Meiryo UI" panose="020B0604030504040204" pitchFamily="50" charset="-128"/>
              </a:rPr>
              <a:t>適性評価・重要経済安保情報の保護に関する●●省の体制</a:t>
            </a:r>
          </a:p>
        </p:txBody>
      </p:sp>
      <p:graphicFrame>
        <p:nvGraphicFramePr>
          <p:cNvPr id="3" name="表 2">
            <a:extLst>
              <a:ext uri="{FF2B5EF4-FFF2-40B4-BE49-F238E27FC236}">
                <a16:creationId xmlns:a16="http://schemas.microsoft.com/office/drawing/2014/main" id="{64F203A1-4E6D-1E5F-28A3-61392D8CFD5D}"/>
              </a:ext>
            </a:extLst>
          </p:cNvPr>
          <p:cNvGraphicFramePr>
            <a:graphicFrameLocks noGrp="1"/>
          </p:cNvGraphicFramePr>
          <p:nvPr/>
        </p:nvGraphicFramePr>
        <p:xfrm>
          <a:off x="265481" y="521995"/>
          <a:ext cx="8484700" cy="5812702"/>
        </p:xfrm>
        <a:graphic>
          <a:graphicData uri="http://schemas.openxmlformats.org/drawingml/2006/table">
            <a:tbl>
              <a:tblPr firstRow="1" bandRow="1">
                <a:tableStyleId>{5C22544A-7EE6-4342-B048-85BDC9FD1C3A}</a:tableStyleId>
              </a:tblPr>
              <a:tblGrid>
                <a:gridCol w="924700">
                  <a:extLst>
                    <a:ext uri="{9D8B030D-6E8A-4147-A177-3AD203B41FA5}">
                      <a16:colId xmlns:a16="http://schemas.microsoft.com/office/drawing/2014/main" val="2115180073"/>
                    </a:ext>
                  </a:extLst>
                </a:gridCol>
                <a:gridCol w="2520000">
                  <a:extLst>
                    <a:ext uri="{9D8B030D-6E8A-4147-A177-3AD203B41FA5}">
                      <a16:colId xmlns:a16="http://schemas.microsoft.com/office/drawing/2014/main" val="3228928989"/>
                    </a:ext>
                  </a:extLst>
                </a:gridCol>
                <a:gridCol w="2520000">
                  <a:extLst>
                    <a:ext uri="{9D8B030D-6E8A-4147-A177-3AD203B41FA5}">
                      <a16:colId xmlns:a16="http://schemas.microsoft.com/office/drawing/2014/main" val="2227575763"/>
                    </a:ext>
                  </a:extLst>
                </a:gridCol>
                <a:gridCol w="2520000">
                  <a:extLst>
                    <a:ext uri="{9D8B030D-6E8A-4147-A177-3AD203B41FA5}">
                      <a16:colId xmlns:a16="http://schemas.microsoft.com/office/drawing/2014/main" val="3166078419"/>
                    </a:ext>
                  </a:extLst>
                </a:gridCol>
              </a:tblGrid>
              <a:tr h="336826">
                <a:tc>
                  <a:txBody>
                    <a:bodyPr/>
                    <a:lstStyle/>
                    <a:p>
                      <a:endParaRPr kumimoji="1" lang="ja-JP" altLang="en-US" sz="1400" strike="sngStrike">
                        <a:latin typeface="Meiryo UI" panose="020B0604030504040204" pitchFamily="50" charset="-128"/>
                        <a:ea typeface="Meiryo UI" panose="020B0604030504040204" pitchFamily="50" charset="-128"/>
                      </a:endParaRPr>
                    </a:p>
                  </a:txBody>
                  <a:tcPr marL="84406" marR="84406" marT="42203" marB="42203"/>
                </a:tc>
                <a:tc>
                  <a:txBody>
                    <a:bodyPr/>
                    <a:lstStyle/>
                    <a:p>
                      <a:r>
                        <a:rPr kumimoji="1" lang="ja-JP" altLang="en-US" sz="1400">
                          <a:latin typeface="Meiryo UI" panose="020B0604030504040204" pitchFamily="50" charset="-128"/>
                          <a:ea typeface="Meiryo UI" panose="020B0604030504040204" pitchFamily="50" charset="-128"/>
                        </a:rPr>
                        <a:t>苦情受理窓口</a:t>
                      </a:r>
                      <a:endParaRPr kumimoji="1" lang="ja-JP" altLang="en-US" sz="1400" strike="sngStrike">
                        <a:latin typeface="Meiryo UI" panose="020B0604030504040204" pitchFamily="50" charset="-128"/>
                        <a:ea typeface="Meiryo UI" panose="020B0604030504040204" pitchFamily="50" charset="-128"/>
                      </a:endParaRPr>
                    </a:p>
                  </a:txBody>
                  <a:tcPr marL="84406" marR="84406" marT="42203" marB="42203"/>
                </a:tc>
                <a:tc>
                  <a:txBody>
                    <a:bodyPr/>
                    <a:lstStyle/>
                    <a:p>
                      <a:r>
                        <a:rPr kumimoji="1" lang="ja-JP" altLang="en-US" sz="1400">
                          <a:latin typeface="Meiryo UI" panose="020B0604030504040204" pitchFamily="50" charset="-128"/>
                          <a:ea typeface="Meiryo UI" panose="020B0604030504040204" pitchFamily="50" charset="-128"/>
                        </a:rPr>
                        <a:t>相談窓口</a:t>
                      </a:r>
                      <a:endParaRPr kumimoji="1" lang="ja-JP" altLang="en-US" sz="1400" strike="sngStrike">
                        <a:latin typeface="Meiryo UI" panose="020B0604030504040204" pitchFamily="50" charset="-128"/>
                        <a:ea typeface="Meiryo UI" panose="020B0604030504040204" pitchFamily="50" charset="-128"/>
                      </a:endParaRPr>
                    </a:p>
                  </a:txBody>
                  <a:tcPr marL="84406" marR="84406" marT="42203" marB="42203"/>
                </a:tc>
                <a:tc>
                  <a:txBody>
                    <a:bodyPr/>
                    <a:lstStyle/>
                    <a:p>
                      <a:r>
                        <a:rPr kumimoji="1" lang="ja-JP" altLang="en-US" sz="1400">
                          <a:latin typeface="Meiryo UI" panose="020B0604030504040204" pitchFamily="50" charset="-128"/>
                          <a:ea typeface="Meiryo UI" panose="020B0604030504040204" pitchFamily="50" charset="-128"/>
                        </a:rPr>
                        <a:t>通報窓口</a:t>
                      </a:r>
                    </a:p>
                  </a:txBody>
                  <a:tcPr marL="84406" marR="84406" marT="42203" marB="42203"/>
                </a:tc>
                <a:extLst>
                  <a:ext uri="{0D108BD9-81ED-4DB2-BD59-A6C34878D82A}">
                    <a16:rowId xmlns:a16="http://schemas.microsoft.com/office/drawing/2014/main" val="4230658491"/>
                  </a:ext>
                </a:extLst>
              </a:tr>
              <a:tr h="181216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400" b="0" kern="100">
                          <a:latin typeface="Meiryo UI" panose="020B0604030504040204" pitchFamily="50" charset="-128"/>
                          <a:ea typeface="Meiryo UI" panose="020B0604030504040204" pitchFamily="50" charset="-128"/>
                          <a:cs typeface="Arial"/>
                        </a:rPr>
                        <a:t>役割</a:t>
                      </a:r>
                      <a:endParaRPr kumimoji="1" lang="en-US" altLang="ja-JP" sz="1400" b="0" kern="100">
                        <a:latin typeface="Meiryo UI" panose="020B0604030504040204" pitchFamily="50" charset="-128"/>
                        <a:ea typeface="Meiryo UI" panose="020B0604030504040204" pitchFamily="50" charset="-128"/>
                        <a:cs typeface="Arial"/>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1" lang="en-US" altLang="ja-JP" sz="1400" b="0" kern="100">
                        <a:latin typeface="Meiryo UI" panose="020B0604030504040204" pitchFamily="50" charset="-128"/>
                        <a:ea typeface="Meiryo UI" panose="020B0604030504040204" pitchFamily="50" charset="-128"/>
                        <a:cs typeface="Arial"/>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1" lang="en-US" altLang="ja-JP" sz="1400" b="0" kern="100">
                        <a:latin typeface="Meiryo UI" panose="020B0604030504040204" pitchFamily="50" charset="-128"/>
                        <a:ea typeface="Meiryo UI" panose="020B0604030504040204" pitchFamily="50" charset="-128"/>
                        <a:cs typeface="Arial"/>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1" lang="en-US" altLang="ja-JP" sz="1400" b="0" kern="100">
                        <a:latin typeface="Meiryo UI" panose="020B0604030504040204" pitchFamily="50" charset="-128"/>
                        <a:ea typeface="Meiryo UI" panose="020B0604030504040204" pitchFamily="50" charset="-128"/>
                        <a:cs typeface="Arial"/>
                      </a:endParaRPr>
                    </a:p>
                  </a:txBody>
                  <a:tcPr marL="84406" marR="84406" marT="42203" marB="42203"/>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ja-JP" altLang="en-US" sz="1400" kern="100">
                          <a:latin typeface="Meiryo UI" panose="020B0604030504040204" pitchFamily="50" charset="-128"/>
                          <a:ea typeface="Meiryo UI" panose="020B0604030504040204" pitchFamily="50" charset="-128"/>
                          <a:cs typeface="Arial"/>
                        </a:rPr>
                        <a:t>適性評価の結果や実施方法等に関する評価対象者からの苦情を受け付ける窓口</a:t>
                      </a:r>
                      <a:endParaRPr kumimoji="1" lang="en-US" altLang="ja-JP" sz="1400" b="0" kern="100">
                        <a:latin typeface="Meiryo UI" panose="020B0604030504040204" pitchFamily="50" charset="-128"/>
                        <a:ea typeface="Meiryo UI" panose="020B0604030504040204" pitchFamily="50" charset="-128"/>
                        <a:cs typeface="Arial"/>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1" lang="en-US" altLang="ja-JP" sz="1400" b="0" kern="100">
                        <a:latin typeface="Meiryo UI" panose="020B0604030504040204" pitchFamily="50" charset="-128"/>
                        <a:ea typeface="Meiryo UI" panose="020B0604030504040204" pitchFamily="50" charset="-128"/>
                        <a:cs typeface="Arial"/>
                      </a:endParaRPr>
                    </a:p>
                  </a:txBody>
                  <a:tcPr marL="84406" marR="84406" marT="42203" marB="42203"/>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400" b="0">
                          <a:latin typeface="Meiryo UI" panose="020B0604030504040204" pitchFamily="50" charset="-128"/>
                          <a:ea typeface="Meiryo UI" panose="020B0604030504040204" pitchFamily="50" charset="-128"/>
                        </a:rPr>
                        <a:t>適性評価結果の目的外利用等の左記苦情以外の相談や、評価対象者以外の者からの問合せを受け付ける窓口</a:t>
                      </a:r>
                    </a:p>
                    <a:p>
                      <a:pPr>
                        <a:lnSpc>
                          <a:spcPct val="150000"/>
                        </a:lnSpc>
                      </a:pPr>
                      <a:endParaRPr kumimoji="1" lang="ja-JP" altLang="en-US" sz="1400" b="0">
                        <a:latin typeface="Meiryo UI" panose="020B0604030504040204" pitchFamily="50" charset="-128"/>
                        <a:ea typeface="Meiryo UI" panose="020B0604030504040204" pitchFamily="50" charset="-128"/>
                      </a:endParaRPr>
                    </a:p>
                  </a:txBody>
                  <a:tcPr marL="84406" marR="84406" marT="42203" marB="42203"/>
                </a:tc>
                <a:tc>
                  <a:txBody>
                    <a:bodyPr/>
                    <a:lstStyle/>
                    <a:p>
                      <a:pPr>
                        <a:lnSpc>
                          <a:spcPct val="150000"/>
                        </a:lnSpc>
                      </a:pPr>
                      <a:r>
                        <a:rPr kumimoji="1" lang="ja-JP" altLang="en-US" sz="1400">
                          <a:latin typeface="Meiryo UI" panose="020B0604030504040204" pitchFamily="50" charset="-128"/>
                          <a:ea typeface="Meiryo UI" panose="020B0604030504040204" pitchFamily="50" charset="-128"/>
                        </a:rPr>
                        <a:t>情報の指定・解除又は重要経済安保情報行政文書ファイル等の管理が、法等に従って行われていないと思料する場合の窓口</a:t>
                      </a:r>
                    </a:p>
                  </a:txBody>
                  <a:tcPr marL="84406" marR="84406" marT="42203" marB="42203"/>
                </a:tc>
                <a:extLst>
                  <a:ext uri="{0D108BD9-81ED-4DB2-BD59-A6C34878D82A}">
                    <a16:rowId xmlns:a16="http://schemas.microsoft.com/office/drawing/2014/main" val="2137654085"/>
                  </a:ext>
                </a:extLst>
              </a:tr>
              <a:tr h="969672">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400" b="0">
                          <a:latin typeface="Meiryo UI" panose="020B0604030504040204" pitchFamily="50" charset="-128"/>
                          <a:ea typeface="Meiryo UI" panose="020B0604030504040204" pitchFamily="50" charset="-128"/>
                        </a:rPr>
                        <a:t>申出者</a:t>
                      </a:r>
                      <a:endParaRPr kumimoji="1" lang="en-US" altLang="ja-JP" sz="1400" b="0">
                        <a:latin typeface="Meiryo UI" panose="020B0604030504040204" pitchFamily="50" charset="-128"/>
                        <a:ea typeface="Meiryo UI" panose="020B0604030504040204" pitchFamily="50" charset="-128"/>
                      </a:endParaRPr>
                    </a:p>
                  </a:txBody>
                  <a:tcPr marL="84406" marR="84406" marT="42203" marB="42203"/>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400" b="0">
                          <a:latin typeface="Meiryo UI" panose="020B0604030504040204" pitchFamily="50" charset="-128"/>
                          <a:ea typeface="Meiryo UI" panose="020B0604030504040204" pitchFamily="50" charset="-128"/>
                        </a:rPr>
                        <a:t>評価対象者</a:t>
                      </a:r>
                      <a:endParaRPr kumimoji="1" lang="en-US" altLang="ja-JP" sz="1400" b="0">
                        <a:latin typeface="Meiryo UI" panose="020B0604030504040204" pitchFamily="50" charset="-128"/>
                        <a:ea typeface="Meiryo UI" panose="020B0604030504040204" pitchFamily="50" charset="-128"/>
                      </a:endParaRPr>
                    </a:p>
                  </a:txBody>
                  <a:tcPr marL="84406" marR="84406" marT="42203" marB="42203"/>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400" b="0">
                          <a:latin typeface="Meiryo UI" panose="020B0604030504040204" pitchFamily="50" charset="-128"/>
                          <a:ea typeface="Meiryo UI" panose="020B0604030504040204" pitchFamily="50" charset="-128"/>
                        </a:rPr>
                        <a:t>評価対象者</a:t>
                      </a:r>
                      <a:endParaRPr kumimoji="1" lang="en-US" altLang="ja-JP" sz="1400" b="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400" b="0">
                          <a:latin typeface="Meiryo UI" panose="020B0604030504040204" pitchFamily="50" charset="-128"/>
                          <a:ea typeface="Meiryo UI" panose="020B0604030504040204" pitchFamily="50" charset="-128"/>
                        </a:rPr>
                        <a:t>適性評価の実施に際して関係する者</a:t>
                      </a:r>
                      <a:endParaRPr kumimoji="1" lang="en-US" altLang="ja-JP" sz="1400" b="0">
                        <a:latin typeface="Meiryo UI" panose="020B0604030504040204" pitchFamily="50" charset="-128"/>
                        <a:ea typeface="Meiryo UI" panose="020B0604030504040204" pitchFamily="50" charset="-128"/>
                      </a:endParaRPr>
                    </a:p>
                  </a:txBody>
                  <a:tcPr marL="84406" marR="84406" marT="42203" marB="42203"/>
                </a:tc>
                <a:tc>
                  <a:txBody>
                    <a:bodyPr/>
                    <a:lstStyle/>
                    <a:p>
                      <a:pPr>
                        <a:lnSpc>
                          <a:spcPct val="150000"/>
                        </a:lnSpc>
                      </a:pPr>
                      <a:r>
                        <a:rPr kumimoji="1" lang="ja-JP" altLang="en-US" sz="1400">
                          <a:latin typeface="Meiryo UI" panose="020B0604030504040204" pitchFamily="50" charset="-128"/>
                          <a:ea typeface="Meiryo UI" panose="020B0604030504040204" pitchFamily="50" charset="-128"/>
                        </a:rPr>
                        <a:t>重要経済安保情報の取扱業務者等（</a:t>
                      </a:r>
                      <a:r>
                        <a:rPr kumimoji="1" lang="en-US" altLang="ja-JP" sz="1400">
                          <a:latin typeface="Meiryo UI" panose="020B0604030504040204" pitchFamily="50" charset="-128"/>
                          <a:ea typeface="Meiryo UI" panose="020B0604030504040204" pitchFamily="50" charset="-128"/>
                        </a:rPr>
                        <a:t>※</a:t>
                      </a:r>
                      <a:r>
                        <a:rPr kumimoji="1" lang="ja-JP" altLang="en-US" sz="1400">
                          <a:latin typeface="Meiryo UI" panose="020B0604030504040204" pitchFamily="50" charset="-128"/>
                          <a:ea typeface="Meiryo UI" panose="020B0604030504040204" pitchFamily="50" charset="-128"/>
                        </a:rPr>
                        <a:t>）</a:t>
                      </a:r>
                      <a:endParaRPr kumimoji="1" lang="en-US" altLang="ja-JP" sz="1400">
                        <a:latin typeface="Meiryo UI" panose="020B0604030504040204" pitchFamily="50" charset="-128"/>
                        <a:ea typeface="Meiryo UI" panose="020B0604030504040204" pitchFamily="50" charset="-128"/>
                      </a:endParaRPr>
                    </a:p>
                    <a:p>
                      <a:pPr>
                        <a:lnSpc>
                          <a:spcPct val="150000"/>
                        </a:lnSpc>
                      </a:pPr>
                      <a:endParaRPr kumimoji="1" lang="en-US" altLang="ja-JP" sz="1400">
                        <a:latin typeface="Meiryo UI" panose="020B0604030504040204" pitchFamily="50" charset="-128"/>
                        <a:ea typeface="Meiryo UI" panose="020B0604030504040204" pitchFamily="50" charset="-128"/>
                      </a:endParaRPr>
                    </a:p>
                  </a:txBody>
                  <a:tcPr marL="84406" marR="84406" marT="42203" marB="42203"/>
                </a:tc>
                <a:extLst>
                  <a:ext uri="{0D108BD9-81ED-4DB2-BD59-A6C34878D82A}">
                    <a16:rowId xmlns:a16="http://schemas.microsoft.com/office/drawing/2014/main" val="3015069350"/>
                  </a:ext>
                </a:extLst>
              </a:tr>
              <a:tr h="676301">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400" b="0">
                          <a:latin typeface="Meiryo UI" panose="020B0604030504040204" pitchFamily="50" charset="-128"/>
                          <a:ea typeface="Meiryo UI" panose="020B0604030504040204" pitchFamily="50" charset="-128"/>
                        </a:rPr>
                        <a:t>提出方法</a:t>
                      </a:r>
                      <a:endParaRPr kumimoji="1" lang="en-US" altLang="ja-JP" sz="1400" b="0">
                        <a:latin typeface="Meiryo UI" panose="020B0604030504040204" pitchFamily="50" charset="-128"/>
                        <a:ea typeface="Meiryo UI" panose="020B0604030504040204" pitchFamily="50" charset="-128"/>
                      </a:endParaRPr>
                    </a:p>
                  </a:txBody>
                  <a:tcPr marL="84406" marR="84406" marT="42203" marB="42203"/>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400" b="0">
                          <a:latin typeface="Meiryo UI" panose="020B0604030504040204" pitchFamily="50" charset="-128"/>
                          <a:ea typeface="Meiryo UI" panose="020B0604030504040204" pitchFamily="50" charset="-128"/>
                        </a:rPr>
                        <a:t>書面</a:t>
                      </a:r>
                      <a:endParaRPr kumimoji="1" lang="en-US" altLang="ja-JP" sz="1400" b="0">
                        <a:latin typeface="Meiryo UI" panose="020B0604030504040204" pitchFamily="50" charset="-128"/>
                        <a:ea typeface="Meiryo UI" panose="020B0604030504040204" pitchFamily="50" charset="-128"/>
                      </a:endParaRPr>
                    </a:p>
                  </a:txBody>
                  <a:tcPr marL="84406" marR="84406" marT="42203" marB="42203"/>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400" b="0">
                          <a:latin typeface="Meiryo UI" panose="020B0604030504040204" pitchFamily="50" charset="-128"/>
                          <a:ea typeface="Meiryo UI" panose="020B0604030504040204" pitchFamily="50" charset="-128"/>
                        </a:rPr>
                        <a:t>書面以外も可</a:t>
                      </a:r>
                      <a:endParaRPr kumimoji="1" lang="en-US" altLang="ja-JP" sz="1400" b="0">
                        <a:latin typeface="Meiryo UI" panose="020B0604030504040204" pitchFamily="50" charset="-128"/>
                        <a:ea typeface="Meiryo UI" panose="020B0604030504040204" pitchFamily="50" charset="-128"/>
                      </a:endParaRPr>
                    </a:p>
                  </a:txBody>
                  <a:tcPr marL="84406" marR="84406" marT="42203" marB="42203"/>
                </a:tc>
                <a:tc>
                  <a:txBody>
                    <a:bodyPr/>
                    <a:lstStyle/>
                    <a:p>
                      <a:pPr>
                        <a:lnSpc>
                          <a:spcPct val="150000"/>
                        </a:lnSpc>
                      </a:pPr>
                      <a:r>
                        <a:rPr kumimoji="1" lang="ja-JP" altLang="en-US" sz="1400">
                          <a:latin typeface="Meiryo UI" panose="020B0604030504040204" pitchFamily="50" charset="-128"/>
                          <a:ea typeface="Meiryo UI" panose="020B0604030504040204" pitchFamily="50" charset="-128"/>
                        </a:rPr>
                        <a:t>書面以外も可</a:t>
                      </a:r>
                      <a:endParaRPr kumimoji="1" lang="en-US" altLang="ja-JP" sz="1400">
                        <a:latin typeface="Meiryo UI" panose="020B0604030504040204" pitchFamily="50" charset="-128"/>
                        <a:ea typeface="Meiryo UI" panose="020B0604030504040204" pitchFamily="50" charset="-128"/>
                      </a:endParaRPr>
                    </a:p>
                  </a:txBody>
                  <a:tcPr marL="84406" marR="84406" marT="42203" marB="42203"/>
                </a:tc>
                <a:extLst>
                  <a:ext uri="{0D108BD9-81ED-4DB2-BD59-A6C34878D82A}">
                    <a16:rowId xmlns:a16="http://schemas.microsoft.com/office/drawing/2014/main" val="1906368005"/>
                  </a:ext>
                </a:extLst>
              </a:tr>
              <a:tr h="450764">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400" b="0">
                          <a:latin typeface="Meiryo UI" panose="020B0604030504040204" pitchFamily="50" charset="-128"/>
                          <a:ea typeface="Meiryo UI" panose="020B0604030504040204" pitchFamily="50" charset="-128"/>
                        </a:rPr>
                        <a:t>責任者</a:t>
                      </a:r>
                      <a:endParaRPr kumimoji="1" lang="en-US" altLang="ja-JP" sz="1400" b="0">
                        <a:latin typeface="Meiryo UI" panose="020B0604030504040204" pitchFamily="50" charset="-128"/>
                        <a:ea typeface="Meiryo UI" panose="020B0604030504040204" pitchFamily="50" charset="-128"/>
                      </a:endParaRPr>
                    </a:p>
                  </a:txBody>
                  <a:tcPr marL="84406" marR="84406" marT="42203" marB="42203"/>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400" b="0">
                          <a:latin typeface="Meiryo UI" panose="020B0604030504040204" pitchFamily="50" charset="-128"/>
                          <a:ea typeface="Meiryo UI" panose="020B0604030504040204" pitchFamily="50" charset="-128"/>
                        </a:rPr>
                        <a:t>●●</a:t>
                      </a:r>
                      <a:endParaRPr kumimoji="1" lang="en-US" altLang="ja-JP" sz="1400" b="0">
                        <a:latin typeface="Meiryo UI" panose="020B0604030504040204" pitchFamily="50" charset="-128"/>
                        <a:ea typeface="Meiryo UI" panose="020B0604030504040204" pitchFamily="50" charset="-128"/>
                      </a:endParaRPr>
                    </a:p>
                  </a:txBody>
                  <a:tcPr marL="84406" marR="84406" marT="42203" marB="42203"/>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400" b="0">
                          <a:latin typeface="Meiryo UI" panose="020B0604030504040204" pitchFamily="50" charset="-128"/>
                          <a:ea typeface="Meiryo UI" panose="020B0604030504040204" pitchFamily="50" charset="-128"/>
                        </a:rPr>
                        <a:t>●●</a:t>
                      </a:r>
                      <a:endParaRPr kumimoji="1" lang="en-US" altLang="ja-JP" sz="1400" b="0">
                        <a:latin typeface="Meiryo UI" panose="020B0604030504040204" pitchFamily="50" charset="-128"/>
                        <a:ea typeface="Meiryo UI" panose="020B0604030504040204" pitchFamily="50" charset="-128"/>
                      </a:endParaRPr>
                    </a:p>
                  </a:txBody>
                  <a:tcPr marL="84406" marR="84406" marT="42203" marB="42203"/>
                </a:tc>
                <a:tc>
                  <a:txBody>
                    <a:bodyPr/>
                    <a:lstStyle/>
                    <a:p>
                      <a:pPr>
                        <a:lnSpc>
                          <a:spcPct val="150000"/>
                        </a:lnSpc>
                      </a:pPr>
                      <a:r>
                        <a:rPr kumimoji="1" lang="ja-JP" altLang="en-US" sz="1400">
                          <a:latin typeface="Meiryo UI" panose="020B0604030504040204" pitchFamily="50" charset="-128"/>
                          <a:ea typeface="Meiryo UI" panose="020B0604030504040204" pitchFamily="50" charset="-128"/>
                        </a:rPr>
                        <a:t>●●</a:t>
                      </a:r>
                      <a:endParaRPr kumimoji="1" lang="en-US" altLang="ja-JP" sz="1400">
                        <a:latin typeface="Meiryo UI" panose="020B0604030504040204" pitchFamily="50" charset="-128"/>
                        <a:ea typeface="Meiryo UI" panose="020B0604030504040204" pitchFamily="50" charset="-128"/>
                      </a:endParaRPr>
                    </a:p>
                  </a:txBody>
                  <a:tcPr marL="84406" marR="84406" marT="42203" marB="42203"/>
                </a:tc>
                <a:extLst>
                  <a:ext uri="{0D108BD9-81ED-4DB2-BD59-A6C34878D82A}">
                    <a16:rowId xmlns:a16="http://schemas.microsoft.com/office/drawing/2014/main" val="1111810445"/>
                  </a:ext>
                </a:extLst>
              </a:tr>
              <a:tr h="1536829">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400" b="0">
                          <a:latin typeface="Meiryo UI" panose="020B0604030504040204" pitchFamily="50" charset="-128"/>
                          <a:ea typeface="Meiryo UI" panose="020B0604030504040204" pitchFamily="50" charset="-128"/>
                        </a:rPr>
                        <a:t>連絡先</a:t>
                      </a:r>
                      <a:endParaRPr kumimoji="1" lang="en-US" altLang="ja-JP" sz="1400" b="0">
                        <a:latin typeface="Meiryo UI" panose="020B0604030504040204" pitchFamily="50" charset="-128"/>
                        <a:ea typeface="Meiryo UI" panose="020B0604030504040204" pitchFamily="50" charset="-128"/>
                      </a:endParaRPr>
                    </a:p>
                  </a:txBody>
                  <a:tcPr marL="84406" marR="84406" marT="42203" marB="42203"/>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400" b="0">
                          <a:latin typeface="Meiryo UI" panose="020B0604030504040204" pitchFamily="50" charset="-128"/>
                          <a:ea typeface="Meiryo UI" panose="020B0604030504040204" pitchFamily="50" charset="-128"/>
                        </a:rPr>
                        <a:t>○○局○○課</a:t>
                      </a:r>
                      <a:endParaRPr kumimoji="1" lang="en-US" altLang="ja-JP" sz="1400" b="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400" b="0">
                          <a:latin typeface="Meiryo UI" panose="020B0604030504040204" pitchFamily="50" charset="-128"/>
                          <a:ea typeface="Meiryo UI" panose="020B0604030504040204" pitchFamily="50" charset="-128"/>
                        </a:rPr>
                        <a:t>住所</a:t>
                      </a:r>
                      <a:endParaRPr kumimoji="1" lang="en-US" altLang="ja-JP" sz="1400" b="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400" b="0">
                          <a:latin typeface="Meiryo UI" panose="020B0604030504040204" pitchFamily="50" charset="-128"/>
                          <a:ea typeface="Meiryo UI" panose="020B0604030504040204" pitchFamily="50" charset="-128"/>
                        </a:rPr>
                        <a:t>電話</a:t>
                      </a:r>
                      <a:endParaRPr kumimoji="1" lang="en-US" altLang="ja-JP" sz="1400" b="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400" b="0">
                          <a:latin typeface="Meiryo UI" panose="020B0604030504040204" pitchFamily="50" charset="-128"/>
                          <a:ea typeface="Meiryo UI" panose="020B0604030504040204" pitchFamily="50" charset="-128"/>
                        </a:rPr>
                        <a:t>電子メール</a:t>
                      </a:r>
                      <a:endParaRPr kumimoji="1" lang="en-US" altLang="ja-JP" sz="1400" b="0">
                        <a:latin typeface="Meiryo UI" panose="020B0604030504040204" pitchFamily="50" charset="-128"/>
                        <a:ea typeface="Meiryo UI" panose="020B0604030504040204" pitchFamily="50" charset="-128"/>
                      </a:endParaRPr>
                    </a:p>
                  </a:txBody>
                  <a:tcPr marL="84406" marR="84406" marT="42203" marB="42203"/>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400" b="0">
                          <a:latin typeface="Meiryo UI" panose="020B0604030504040204" pitchFamily="50" charset="-128"/>
                          <a:ea typeface="Meiryo UI" panose="020B0604030504040204" pitchFamily="50" charset="-128"/>
                        </a:rPr>
                        <a:t>○○局○○課</a:t>
                      </a:r>
                      <a:br>
                        <a:rPr kumimoji="1" lang="en-US" altLang="ja-JP" sz="1400" b="0">
                          <a:latin typeface="Meiryo UI" panose="020B0604030504040204" pitchFamily="50" charset="-128"/>
                          <a:ea typeface="Meiryo UI" panose="020B0604030504040204" pitchFamily="50" charset="-128"/>
                        </a:rPr>
                      </a:br>
                      <a:r>
                        <a:rPr kumimoji="1" lang="ja-JP" altLang="en-US" sz="1400" b="0">
                          <a:latin typeface="Meiryo UI" panose="020B0604030504040204" pitchFamily="50" charset="-128"/>
                          <a:ea typeface="Meiryo UI" panose="020B0604030504040204" pitchFamily="50" charset="-128"/>
                        </a:rPr>
                        <a:t>住所</a:t>
                      </a:r>
                      <a:endParaRPr kumimoji="1" lang="en-US" altLang="ja-JP" sz="1400" b="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400" b="0">
                          <a:latin typeface="Meiryo UI" panose="020B0604030504040204" pitchFamily="50" charset="-128"/>
                          <a:ea typeface="Meiryo UI" panose="020B0604030504040204" pitchFamily="50" charset="-128"/>
                        </a:rPr>
                        <a:t>電話</a:t>
                      </a:r>
                      <a:endParaRPr kumimoji="1" lang="en-US" altLang="ja-JP" sz="1400" b="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400" b="0">
                          <a:latin typeface="Meiryo UI" panose="020B0604030504040204" pitchFamily="50" charset="-128"/>
                          <a:ea typeface="Meiryo UI" panose="020B0604030504040204" pitchFamily="50" charset="-128"/>
                        </a:rPr>
                        <a:t>電子メール</a:t>
                      </a:r>
                      <a:endParaRPr kumimoji="1" lang="en-US" altLang="ja-JP" sz="1400" b="0">
                        <a:latin typeface="Meiryo UI" panose="020B0604030504040204" pitchFamily="50" charset="-128"/>
                        <a:ea typeface="Meiryo UI" panose="020B0604030504040204" pitchFamily="50" charset="-128"/>
                      </a:endParaRPr>
                    </a:p>
                  </a:txBody>
                  <a:tcPr marL="84406" marR="84406" marT="42203" marB="42203"/>
                </a:tc>
                <a:tc>
                  <a:txBody>
                    <a:bodyPr/>
                    <a:lstStyle/>
                    <a:p>
                      <a:pPr>
                        <a:lnSpc>
                          <a:spcPct val="150000"/>
                        </a:lnSpc>
                      </a:pPr>
                      <a:r>
                        <a:rPr kumimoji="1" lang="ja-JP" altLang="en-US" sz="1400" dirty="0">
                          <a:latin typeface="Meiryo UI" panose="020B0604030504040204" pitchFamily="50" charset="-128"/>
                          <a:ea typeface="Meiryo UI" panose="020B0604030504040204" pitchFamily="50" charset="-128"/>
                        </a:rPr>
                        <a:t>○○局○○課</a:t>
                      </a:r>
                      <a:endParaRPr kumimoji="1" lang="en-US" altLang="ja-JP" sz="1400" dirty="0">
                        <a:latin typeface="Meiryo UI" panose="020B0604030504040204" pitchFamily="50" charset="-128"/>
                        <a:ea typeface="Meiryo UI" panose="020B0604030504040204" pitchFamily="50" charset="-128"/>
                      </a:endParaRPr>
                    </a:p>
                    <a:p>
                      <a:pPr>
                        <a:lnSpc>
                          <a:spcPct val="150000"/>
                        </a:lnSpc>
                      </a:pPr>
                      <a:r>
                        <a:rPr kumimoji="1" lang="ja-JP" altLang="en-US" sz="1400" dirty="0">
                          <a:latin typeface="Meiryo UI" panose="020B0604030504040204" pitchFamily="50" charset="-128"/>
                          <a:ea typeface="Meiryo UI" panose="020B0604030504040204" pitchFamily="50" charset="-128"/>
                        </a:rPr>
                        <a:t>住所</a:t>
                      </a:r>
                      <a:endParaRPr kumimoji="1" lang="en-US" altLang="ja-JP" sz="1400" dirty="0">
                        <a:latin typeface="Meiryo UI" panose="020B0604030504040204" pitchFamily="50" charset="-128"/>
                        <a:ea typeface="Meiryo UI" panose="020B0604030504040204" pitchFamily="50" charset="-128"/>
                      </a:endParaRPr>
                    </a:p>
                    <a:p>
                      <a:pPr>
                        <a:lnSpc>
                          <a:spcPct val="150000"/>
                        </a:lnSpc>
                      </a:pPr>
                      <a:r>
                        <a:rPr kumimoji="1" lang="ja-JP" altLang="en-US" sz="1400" dirty="0">
                          <a:latin typeface="Meiryo UI" panose="020B0604030504040204" pitchFamily="50" charset="-128"/>
                          <a:ea typeface="Meiryo UI" panose="020B0604030504040204" pitchFamily="50" charset="-128"/>
                        </a:rPr>
                        <a:t>電話</a:t>
                      </a:r>
                      <a:endParaRPr kumimoji="1" lang="en-US" altLang="ja-JP" sz="1400" dirty="0">
                        <a:latin typeface="Meiryo UI" panose="020B0604030504040204" pitchFamily="50" charset="-128"/>
                        <a:ea typeface="Meiryo UI" panose="020B0604030504040204" pitchFamily="50" charset="-128"/>
                      </a:endParaRPr>
                    </a:p>
                    <a:p>
                      <a:pPr>
                        <a:lnSpc>
                          <a:spcPct val="150000"/>
                        </a:lnSpc>
                      </a:pPr>
                      <a:r>
                        <a:rPr kumimoji="1" lang="ja-JP" altLang="en-US" sz="1400" dirty="0">
                          <a:latin typeface="Meiryo UI" panose="020B0604030504040204" pitchFamily="50" charset="-128"/>
                          <a:ea typeface="Meiryo UI" panose="020B0604030504040204" pitchFamily="50" charset="-128"/>
                        </a:rPr>
                        <a:t>電子メール</a:t>
                      </a:r>
                      <a:endParaRPr kumimoji="1" lang="en-US" altLang="ja-JP" sz="1400" dirty="0">
                        <a:latin typeface="Meiryo UI" panose="020B0604030504040204" pitchFamily="50" charset="-128"/>
                        <a:ea typeface="Meiryo UI" panose="020B0604030504040204" pitchFamily="50" charset="-128"/>
                      </a:endParaRPr>
                    </a:p>
                  </a:txBody>
                  <a:tcPr marL="84406" marR="84406" marT="42203" marB="42203"/>
                </a:tc>
                <a:extLst>
                  <a:ext uri="{0D108BD9-81ED-4DB2-BD59-A6C34878D82A}">
                    <a16:rowId xmlns:a16="http://schemas.microsoft.com/office/drawing/2014/main" val="2181442996"/>
                  </a:ext>
                </a:extLst>
              </a:tr>
            </a:tbl>
          </a:graphicData>
        </a:graphic>
      </p:graphicFrame>
      <p:sp>
        <p:nvSpPr>
          <p:cNvPr id="2" name="テキスト ボックス 1">
            <a:extLst>
              <a:ext uri="{FF2B5EF4-FFF2-40B4-BE49-F238E27FC236}">
                <a16:creationId xmlns:a16="http://schemas.microsoft.com/office/drawing/2014/main" id="{DCB2B184-4981-5018-3C7F-CBFBEA2C79D0}"/>
              </a:ext>
            </a:extLst>
          </p:cNvPr>
          <p:cNvSpPr txBox="1"/>
          <p:nvPr/>
        </p:nvSpPr>
        <p:spPr>
          <a:xfrm>
            <a:off x="265481" y="6374650"/>
            <a:ext cx="7646871" cy="261610"/>
          </a:xfrm>
          <a:prstGeom prst="rect">
            <a:avLst/>
          </a:prstGeom>
          <a:noFill/>
        </p:spPr>
        <p:txBody>
          <a:bodyPr wrap="square" rtlCol="0">
            <a:spAutoFit/>
          </a:bodyPr>
          <a:lstStyle/>
          <a:p>
            <a:r>
              <a:rPr kumimoji="1" lang="en-US" altLang="ja-JP" sz="1100">
                <a:latin typeface="BIZ UDPゴシック" panose="020B0400000000000000" pitchFamily="50" charset="-128"/>
                <a:ea typeface="BIZ UDPゴシック" panose="020B0400000000000000" pitchFamily="50" charset="-128"/>
              </a:rPr>
              <a:t>※</a:t>
            </a:r>
            <a:r>
              <a:rPr kumimoji="1" lang="ja-JP" altLang="en-US" sz="1100">
                <a:latin typeface="BIZ UDPゴシック" panose="020B0400000000000000" pitchFamily="50" charset="-128"/>
                <a:ea typeface="BIZ UDPゴシック" panose="020B0400000000000000" pitchFamily="50" charset="-128"/>
              </a:rPr>
              <a:t>　重要経済安保</a:t>
            </a:r>
            <a:r>
              <a:rPr kumimoji="1" lang="ja-JP" altLang="en-US" sz="1100">
                <a:latin typeface="Meiryo UI" panose="020B0604030504040204" pitchFamily="50" charset="-128"/>
                <a:ea typeface="Meiryo UI" panose="020B0604030504040204" pitchFamily="50" charset="-128"/>
              </a:rPr>
              <a:t>情報</a:t>
            </a:r>
            <a:r>
              <a:rPr kumimoji="1" lang="ja-JP" altLang="en-US" sz="1100">
                <a:latin typeface="BIZ UDPゴシック" panose="020B0400000000000000" pitchFamily="50" charset="-128"/>
                <a:ea typeface="BIZ UDPゴシック" panose="020B0400000000000000" pitchFamily="50" charset="-128"/>
              </a:rPr>
              <a:t>の取扱いの業務を行う者、行っていた者、法の規定により提供された重要経済安保情報を知得した者</a:t>
            </a:r>
          </a:p>
        </p:txBody>
      </p:sp>
      <p:sp>
        <p:nvSpPr>
          <p:cNvPr id="5" name="スライド番号プレースホルダー 3">
            <a:extLst>
              <a:ext uri="{FF2B5EF4-FFF2-40B4-BE49-F238E27FC236}">
                <a16:creationId xmlns:a16="http://schemas.microsoft.com/office/drawing/2014/main" id="{733DC3BD-D938-C93D-9F78-59C2B57B2FBB}"/>
              </a:ext>
            </a:extLst>
          </p:cNvPr>
          <p:cNvSpPr>
            <a:spLocks noGrp="1"/>
          </p:cNvSpPr>
          <p:nvPr>
            <p:ph type="sldNum" sz="quarter" idx="12"/>
          </p:nvPr>
        </p:nvSpPr>
        <p:spPr>
          <a:xfrm>
            <a:off x="7059622" y="6473879"/>
            <a:ext cx="2057400" cy="365125"/>
          </a:xfrm>
        </p:spPr>
        <p:txBody>
          <a:bodyPr/>
          <a:lstStyle/>
          <a:p>
            <a:fld id="{ED68E87A-1C08-4DEB-996E-5B06F9158F82}" type="slidenum">
              <a:rPr kumimoji="1" lang="ja-JP" altLang="en-US" smtClean="0">
                <a:latin typeface="Meiryo UI" panose="020B0604030504040204" pitchFamily="50" charset="-128"/>
                <a:ea typeface="Meiryo UI" panose="020B0604030504040204" pitchFamily="50" charset="-128"/>
              </a:rPr>
              <a:t>27</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002876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FFBDA57-2EA8-EC75-184F-027A42BC698A}"/>
              </a:ext>
            </a:extLst>
          </p:cNvPr>
          <p:cNvSpPr txBox="1"/>
          <p:nvPr/>
        </p:nvSpPr>
        <p:spPr>
          <a:xfrm>
            <a:off x="0" y="0"/>
            <a:ext cx="9171692" cy="360000"/>
          </a:xfrm>
          <a:prstGeom prst="rect">
            <a:avLst/>
          </a:prstGeom>
          <a:solidFill>
            <a:srgbClr val="002060"/>
          </a:solidFill>
        </p:spPr>
        <p:txBody>
          <a:bodyPr wrap="square" lIns="84407" tIns="42203" rIns="84407" bIns="42203"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rPr>
              <a:t>【</a:t>
            </a:r>
            <a:r>
              <a:rPr kumimoji="1" lang="ja-JP" altLang="en-US" sz="1800"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rPr>
              <a:t>参考</a:t>
            </a:r>
            <a:r>
              <a:rPr kumimoji="1" lang="en-US" altLang="ja-JP" sz="1800"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rPr>
              <a:t>】</a:t>
            </a:r>
            <a:r>
              <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重要経済安保情報保護活用法</a:t>
            </a:r>
            <a:r>
              <a:rPr kumimoji="1" lang="ja-JP" altLang="en-US" b="1">
                <a:solidFill>
                  <a:prstClr val="white"/>
                </a:solidFill>
                <a:latin typeface="Meiryo UI" panose="020B0604030504040204" pitchFamily="50" charset="-128"/>
                <a:ea typeface="Meiryo UI" panose="020B0604030504040204" pitchFamily="50" charset="-128"/>
              </a:rPr>
              <a:t>及び関連法令等</a:t>
            </a:r>
            <a:endParaRPr kumimoji="0" lang="ja-JP" altLang="en-US" sz="18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52" name="テキスト ボックス 51">
            <a:extLst>
              <a:ext uri="{FF2B5EF4-FFF2-40B4-BE49-F238E27FC236}">
                <a16:creationId xmlns:a16="http://schemas.microsoft.com/office/drawing/2014/main" id="{0E8EC3AB-781B-EFE9-7C9B-9D706CC81623}"/>
              </a:ext>
            </a:extLst>
          </p:cNvPr>
          <p:cNvSpPr txBox="1"/>
          <p:nvPr/>
        </p:nvSpPr>
        <p:spPr>
          <a:xfrm>
            <a:off x="189970" y="1139179"/>
            <a:ext cx="8791752" cy="5755422"/>
          </a:xfrm>
          <a:prstGeom prst="rect">
            <a:avLst/>
          </a:prstGeom>
          <a:noFill/>
        </p:spPr>
        <p:txBody>
          <a:bodyPr wrap="square" rtlCol="0">
            <a:spAutoFit/>
          </a:bodyPr>
          <a:lstStyle/>
          <a:p>
            <a:r>
              <a:rPr lang="ja-JP" altLang="en-US" sz="2800" dirty="0">
                <a:latin typeface="Meiryo UI" panose="020B0604030504040204" pitchFamily="50" charset="-128"/>
                <a:ea typeface="Meiryo UI" panose="020B0604030504040204" pitchFamily="50" charset="-128"/>
              </a:rPr>
              <a:t>重要経済安保情報の保護及び活用に関する法律 </a:t>
            </a:r>
            <a:br>
              <a:rPr lang="en-US" altLang="ja-JP" sz="2800" dirty="0">
                <a:latin typeface="Meiryo UI" panose="020B0604030504040204" pitchFamily="50" charset="-128"/>
                <a:ea typeface="Meiryo UI" panose="020B0604030504040204" pitchFamily="50" charset="-128"/>
              </a:rPr>
            </a:br>
            <a:r>
              <a:rPr lang="en-US" altLang="ja-JP" sz="1400" dirty="0">
                <a:latin typeface="Meiryo UI" panose="020B0604030504040204" pitchFamily="50" charset="-128"/>
                <a:ea typeface="Meiryo UI" panose="020B0604030504040204" pitchFamily="50" charset="-128"/>
                <a:cs typeface="ＭＳ Ｐゴシック" panose="020B0600070205080204" pitchFamily="50" charset="-128"/>
              </a:rPr>
              <a:t>https://laws.e-gov.go.jp/law/506AC0000000027/20250516_000000000000000</a:t>
            </a:r>
            <a:endParaRPr lang="en-US" altLang="ja-JP" sz="2800" u="sng" dirty="0">
              <a:solidFill>
                <a:schemeClr val="accent5">
                  <a:lumMod val="75000"/>
                </a:schemeClr>
              </a:solidFill>
              <a:effectLst/>
              <a:latin typeface="Meiryo UI" panose="020B0604030504040204" pitchFamily="50" charset="-128"/>
              <a:ea typeface="Meiryo UI" panose="020B0604030504040204" pitchFamily="50" charset="-128"/>
              <a:cs typeface="ＭＳ Ｐゴシック" panose="020B0600070205080204" pitchFamily="50" charset="-128"/>
            </a:endParaRPr>
          </a:p>
          <a:p>
            <a:endParaRPr kumimoji="1" lang="en-US" altLang="ja-JP" sz="2400" dirty="0">
              <a:latin typeface="Meiryo UI" panose="020B0604030504040204" pitchFamily="50" charset="-128"/>
              <a:ea typeface="Meiryo UI" panose="020B0604030504040204" pitchFamily="50" charset="-128"/>
            </a:endParaRPr>
          </a:p>
          <a:p>
            <a:r>
              <a:rPr lang="ja-JP" altLang="en-US" sz="2800" dirty="0">
                <a:latin typeface="Meiryo UI" panose="020B0604030504040204" pitchFamily="50" charset="-128"/>
                <a:ea typeface="Meiryo UI" panose="020B0604030504040204" pitchFamily="50" charset="-128"/>
              </a:rPr>
              <a:t>重要経済安保情報の保護及び活用に関する法律施行令</a:t>
            </a:r>
            <a:endParaRPr lang="en-US" altLang="ja-JP" sz="28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https://laws.e-gov.go.jp/law/507CO0000000026</a:t>
            </a:r>
          </a:p>
          <a:p>
            <a:endParaRPr kumimoji="1" lang="en-US" altLang="ja-JP" sz="24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重要経済安保情報の指定及びその解除、適性評価の実施並びに適合事業者 の認定に関し、統一的な運用を図るための基準の策定について（運用基準）</a:t>
            </a:r>
            <a:endParaRPr kumimoji="1" lang="en-US" altLang="ja-JP" sz="2800" dirty="0">
              <a:latin typeface="Meiryo UI" panose="020B0604030504040204" pitchFamily="50" charset="-128"/>
              <a:ea typeface="Meiryo UI" panose="020B0604030504040204" pitchFamily="50" charset="-128"/>
            </a:endParaRPr>
          </a:p>
          <a:p>
            <a:r>
              <a:rPr kumimoji="1" lang="en-US" altLang="ja-JP" sz="1400" dirty="0">
                <a:latin typeface="Meiryo UI" panose="020B0604030504040204" pitchFamily="50" charset="-128"/>
                <a:ea typeface="Meiryo UI" panose="020B0604030504040204" pitchFamily="50" charset="-128"/>
              </a:rPr>
              <a:t>https://www.cao.go.jp/keizai_anzen_hosho/hogokatsuyou/doc/kijun.pdf</a:t>
            </a:r>
          </a:p>
          <a:p>
            <a:endParaRPr kumimoji="1" lang="en-US" altLang="ja-JP" sz="2400" dirty="0">
              <a:latin typeface="Meiryo UI" panose="020B0604030504040204" pitchFamily="50" charset="-128"/>
              <a:ea typeface="Meiryo UI" panose="020B0604030504040204" pitchFamily="50" charset="-128"/>
            </a:endParaRPr>
          </a:p>
          <a:p>
            <a:r>
              <a:rPr kumimoji="1" lang="ja-JP" altLang="ja-JP" sz="2800" kern="1200" dirty="0">
                <a:solidFill>
                  <a:srgbClr val="000000"/>
                </a:solidFill>
                <a:effectLst/>
                <a:latin typeface="Meiryo UI" panose="020B0604030504040204" pitchFamily="50" charset="-128"/>
                <a:ea typeface="Meiryo UI" panose="020B0604030504040204" pitchFamily="50" charset="-128"/>
              </a:rPr>
              <a:t>重要経済安保情報保護活法保護規程</a:t>
            </a:r>
            <a:endParaRPr kumimoji="1" lang="en-US" altLang="ja-JP" sz="2800" kern="1200" dirty="0">
              <a:solidFill>
                <a:srgbClr val="000000"/>
              </a:solidFill>
              <a:effectLst/>
              <a:latin typeface="Meiryo UI" panose="020B0604030504040204" pitchFamily="50" charset="-128"/>
              <a:ea typeface="Meiryo UI" panose="020B0604030504040204" pitchFamily="50" charset="-128"/>
            </a:endParaRPr>
          </a:p>
          <a:p>
            <a:endParaRPr kumimoji="1" lang="en-US" altLang="ja-JP" sz="2400" dirty="0">
              <a:solidFill>
                <a:srgbClr val="000000"/>
              </a:solidFill>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ガイドライン、適性評価に関する</a:t>
            </a:r>
            <a:r>
              <a:rPr kumimoji="1" lang="en-US" altLang="ja-JP" sz="2800" dirty="0">
                <a:latin typeface="Meiryo UI" panose="020B0604030504040204" pitchFamily="50" charset="-128"/>
                <a:ea typeface="Meiryo UI" panose="020B0604030504040204" pitchFamily="50" charset="-128"/>
              </a:rPr>
              <a:t>Q&amp;A</a:t>
            </a:r>
          </a:p>
          <a:p>
            <a:r>
              <a:rPr kumimoji="1" lang="en-US" altLang="ja-JP" sz="1400" dirty="0">
                <a:latin typeface="Meiryo UI" panose="020B0604030504040204" pitchFamily="50" charset="-128"/>
                <a:ea typeface="Meiryo UI" panose="020B0604030504040204" pitchFamily="50" charset="-128"/>
              </a:rPr>
              <a:t>https://www.cao.go.jp/keizai_anzen_hosho/hogokatsuyou/hogokatsuyou.html</a:t>
            </a:r>
          </a:p>
          <a:p>
            <a:endParaRPr kumimoji="1" lang="en-US" altLang="ja-JP" dirty="0">
              <a:latin typeface="Meiryo UI" panose="020B0604030504040204" pitchFamily="50" charset="-128"/>
              <a:ea typeface="Meiryo UI" panose="020B0604030504040204" pitchFamily="50" charset="-128"/>
            </a:endParaRPr>
          </a:p>
        </p:txBody>
      </p:sp>
      <p:pic>
        <p:nvPicPr>
          <p:cNvPr id="5" name="図 4" descr="QR コード&#10;&#10;AI によって生成されたコンテンツは間違っている可能性があります。">
            <a:extLst>
              <a:ext uri="{FF2B5EF4-FFF2-40B4-BE49-F238E27FC236}">
                <a16:creationId xmlns:a16="http://schemas.microsoft.com/office/drawing/2014/main" id="{3FB4696E-0127-3BBF-7681-EB8A9BF79D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0039" y="4893776"/>
            <a:ext cx="1275805" cy="1275805"/>
          </a:xfrm>
          <a:prstGeom prst="rect">
            <a:avLst/>
          </a:prstGeom>
        </p:spPr>
      </p:pic>
      <p:sp>
        <p:nvSpPr>
          <p:cNvPr id="6" name="テキスト ボックス 5">
            <a:extLst>
              <a:ext uri="{FF2B5EF4-FFF2-40B4-BE49-F238E27FC236}">
                <a16:creationId xmlns:a16="http://schemas.microsoft.com/office/drawing/2014/main" id="{FC677195-BE9F-4E87-BB38-7043490AC6D5}"/>
              </a:ext>
            </a:extLst>
          </p:cNvPr>
          <p:cNvSpPr txBox="1"/>
          <p:nvPr/>
        </p:nvSpPr>
        <p:spPr>
          <a:xfrm>
            <a:off x="69217" y="587284"/>
            <a:ext cx="8912505" cy="369332"/>
          </a:xfrm>
          <a:prstGeom prst="rect">
            <a:avLst/>
          </a:prstGeom>
          <a:noFill/>
        </p:spPr>
        <p:txBody>
          <a:bodyPr wrap="square" rtlCol="0">
            <a:spAutoFit/>
          </a:bodyPr>
          <a:lstStyle/>
          <a:p>
            <a:r>
              <a:rPr kumimoji="1" lang="ja-JP" altLang="en-US">
                <a:latin typeface="Meiryo UI" panose="020B0604030504040204" pitchFamily="50" charset="-128"/>
                <a:ea typeface="Meiryo UI" panose="020B0604030504040204" pitchFamily="50" charset="-128"/>
              </a:rPr>
              <a:t>○制度の詳細については、重要経済安保情報保護活用法及び関連法令等を参照ください。</a:t>
            </a:r>
            <a:endParaRPr kumimoji="1" lang="en-US" altLang="ja-JP">
              <a:latin typeface="Meiryo UI" panose="020B0604030504040204" pitchFamily="50" charset="-128"/>
              <a:ea typeface="Meiryo UI" panose="020B0604030504040204" pitchFamily="50" charset="-128"/>
            </a:endParaRPr>
          </a:p>
        </p:txBody>
      </p:sp>
      <p:sp>
        <p:nvSpPr>
          <p:cNvPr id="2" name="スライド番号プレースホルダー 3">
            <a:extLst>
              <a:ext uri="{FF2B5EF4-FFF2-40B4-BE49-F238E27FC236}">
                <a16:creationId xmlns:a16="http://schemas.microsoft.com/office/drawing/2014/main" id="{85F38D4B-987E-16C8-712D-B93CABDF6FF1}"/>
              </a:ext>
            </a:extLst>
          </p:cNvPr>
          <p:cNvSpPr>
            <a:spLocks noGrp="1"/>
          </p:cNvSpPr>
          <p:nvPr>
            <p:ph type="sldNum" sz="quarter" idx="12"/>
          </p:nvPr>
        </p:nvSpPr>
        <p:spPr>
          <a:xfrm>
            <a:off x="7059622" y="6473879"/>
            <a:ext cx="2057400" cy="365125"/>
          </a:xfrm>
        </p:spPr>
        <p:txBody>
          <a:bodyPr/>
          <a:lstStyle/>
          <a:p>
            <a:fld id="{ED68E87A-1C08-4DEB-996E-5B06F9158F82}" type="slidenum">
              <a:rPr kumimoji="1" lang="ja-JP" altLang="en-US" smtClean="0">
                <a:latin typeface="Meiryo UI" panose="020B0604030504040204" pitchFamily="50" charset="-128"/>
                <a:ea typeface="Meiryo UI" panose="020B0604030504040204" pitchFamily="50" charset="-128"/>
              </a:rPr>
              <a:t>28</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148237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1BF7A349-AD21-3673-4AE4-4FB9ED7F02E3}"/>
              </a:ext>
            </a:extLst>
          </p:cNvPr>
          <p:cNvSpPr>
            <a:spLocks noGrp="1"/>
          </p:cNvSpPr>
          <p:nvPr>
            <p:ph idx="1"/>
          </p:nvPr>
        </p:nvSpPr>
        <p:spPr>
          <a:xfrm>
            <a:off x="209550" y="445204"/>
            <a:ext cx="8677275" cy="5085647"/>
          </a:xfrm>
        </p:spPr>
        <p:txBody>
          <a:bodyPr anchor="ctr" anchorCtr="1">
            <a:normAutofit/>
          </a:bodyPr>
          <a:lstStyle/>
          <a:p>
            <a:pPr marL="0" indent="0" algn="ctr">
              <a:buNone/>
            </a:pPr>
            <a:r>
              <a:rPr lang="ja-JP" altLang="en-US" sz="4431">
                <a:latin typeface="Meiryo UI" panose="020B0604030504040204" pitchFamily="50" charset="-128"/>
                <a:ea typeface="Meiryo UI" panose="020B0604030504040204" pitchFamily="50" charset="-128"/>
              </a:rPr>
              <a:t>参　考</a:t>
            </a:r>
            <a:endParaRPr lang="en-US" altLang="ja-JP" sz="4431">
              <a:latin typeface="Meiryo UI" panose="020B0604030504040204" pitchFamily="50" charset="-128"/>
              <a:ea typeface="Meiryo UI" panose="020B0604030504040204" pitchFamily="50" charset="-128"/>
            </a:endParaRPr>
          </a:p>
        </p:txBody>
      </p:sp>
      <p:sp>
        <p:nvSpPr>
          <p:cNvPr id="2" name="スライド番号プレースホルダー 3">
            <a:extLst>
              <a:ext uri="{FF2B5EF4-FFF2-40B4-BE49-F238E27FC236}">
                <a16:creationId xmlns:a16="http://schemas.microsoft.com/office/drawing/2014/main" id="{D0E49B29-C38A-60B1-C8AB-AF7ADD01F64A}"/>
              </a:ext>
            </a:extLst>
          </p:cNvPr>
          <p:cNvSpPr>
            <a:spLocks noGrp="1"/>
          </p:cNvSpPr>
          <p:nvPr>
            <p:ph type="sldNum" sz="quarter" idx="12"/>
          </p:nvPr>
        </p:nvSpPr>
        <p:spPr>
          <a:xfrm>
            <a:off x="7059622" y="6473879"/>
            <a:ext cx="2057400" cy="365125"/>
          </a:xfrm>
        </p:spPr>
        <p:txBody>
          <a:bodyPr/>
          <a:lstStyle/>
          <a:p>
            <a:fld id="{ED68E87A-1C08-4DEB-996E-5B06F9158F82}" type="slidenum">
              <a:rPr kumimoji="1" lang="ja-JP" altLang="en-US" smtClean="0">
                <a:latin typeface="Meiryo UI" panose="020B0604030504040204" pitchFamily="50" charset="-128"/>
                <a:ea typeface="Meiryo UI" panose="020B0604030504040204" pitchFamily="50" charset="-128"/>
              </a:rPr>
              <a:t>29</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58415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68923" y="435009"/>
            <a:ext cx="8806154" cy="3226643"/>
          </a:xfrm>
          <a:prstGeom prst="rect">
            <a:avLst/>
          </a:prstGeom>
          <a:noFill/>
          <a:ln>
            <a:solidFill>
              <a:schemeClr val="tx1"/>
            </a:solidFill>
          </a:ln>
        </p:spPr>
        <p:txBody>
          <a:bodyPr wrap="square" lIns="99692" tIns="72000" rIns="99692" bIns="99692" rtlCol="0" anchor="t" anchorCtr="0">
            <a:noAutofit/>
          </a:bodyPr>
          <a:lstStyle/>
          <a:p>
            <a:pPr marL="263776" indent="-263776" algn="just" defTabSz="422041">
              <a:spcAft>
                <a:spcPts val="554"/>
              </a:spcAft>
              <a:buFont typeface="Wingdings" panose="05000000000000000000" pitchFamily="2" charset="2"/>
              <a:buChar char="l"/>
              <a:defRPr/>
            </a:pPr>
            <a:r>
              <a:rPr kumimoji="1" lang="ja-JP" altLang="en-US">
                <a:solidFill>
                  <a:prstClr val="black"/>
                </a:solidFill>
                <a:latin typeface="Meiryo UI" panose="020B0604030504040204" pitchFamily="50" charset="-128"/>
                <a:ea typeface="Meiryo UI" panose="020B0604030504040204" pitchFamily="50" charset="-128"/>
              </a:rPr>
              <a:t>いわゆる「セキュリティ・クリアランス」とは、</a:t>
            </a:r>
            <a:r>
              <a:rPr kumimoji="1" lang="ja-JP" altLang="en-US" b="1">
                <a:solidFill>
                  <a:prstClr val="black"/>
                </a:solidFill>
                <a:latin typeface="Meiryo UI" panose="020B0604030504040204" pitchFamily="50" charset="-128"/>
                <a:ea typeface="Meiryo UI" panose="020B0604030504040204" pitchFamily="50" charset="-128"/>
              </a:rPr>
              <a:t>国における情報保全措置の一環</a:t>
            </a:r>
            <a:r>
              <a:rPr kumimoji="1" lang="ja-JP" altLang="en-US">
                <a:solidFill>
                  <a:prstClr val="black"/>
                </a:solidFill>
                <a:latin typeface="Meiryo UI" panose="020B0604030504040204" pitchFamily="50" charset="-128"/>
                <a:ea typeface="Meiryo UI" panose="020B0604030504040204" pitchFamily="50" charset="-128"/>
              </a:rPr>
              <a:t>として、</a:t>
            </a:r>
            <a:endParaRPr kumimoji="1" lang="en-US" altLang="ja-JP">
              <a:solidFill>
                <a:prstClr val="black"/>
              </a:solidFill>
              <a:latin typeface="Meiryo UI" panose="020B0604030504040204" pitchFamily="50" charset="-128"/>
              <a:ea typeface="Meiryo UI" panose="020B0604030504040204" pitchFamily="50" charset="-128"/>
            </a:endParaRPr>
          </a:p>
          <a:p>
            <a:pPr algn="just" defTabSz="422041">
              <a:spcAft>
                <a:spcPts val="554"/>
              </a:spcAft>
              <a:defRPr/>
            </a:pPr>
            <a:r>
              <a:rPr kumimoji="1" lang="ja-JP" altLang="en-US">
                <a:solidFill>
                  <a:prstClr val="black"/>
                </a:solidFill>
                <a:latin typeface="Meiryo UI" panose="020B0604030504040204" pitchFamily="50" charset="-128"/>
                <a:ea typeface="Meiryo UI" panose="020B0604030504040204" pitchFamily="50" charset="-128"/>
              </a:rPr>
              <a:t>　①</a:t>
            </a:r>
            <a:r>
              <a:rPr kumimoji="1" lang="ja-JP" altLang="en-US" b="1">
                <a:solidFill>
                  <a:srgbClr val="C00000"/>
                </a:solidFill>
                <a:latin typeface="Meiryo UI" panose="020B0604030504040204" pitchFamily="50" charset="-128"/>
                <a:ea typeface="Meiryo UI" panose="020B0604030504040204" pitchFamily="50" charset="-128"/>
              </a:rPr>
              <a:t>政府が保有する安全保障上重要な情報を指定</a:t>
            </a:r>
            <a:r>
              <a:rPr kumimoji="1" lang="ja-JP" altLang="en-US">
                <a:latin typeface="Meiryo UI" panose="020B0604030504040204" pitchFamily="50" charset="-128"/>
                <a:ea typeface="Meiryo UI" panose="020B0604030504040204" pitchFamily="50" charset="-128"/>
              </a:rPr>
              <a:t>し、</a:t>
            </a:r>
            <a:endParaRPr kumimoji="1" lang="en-US" altLang="ja-JP">
              <a:latin typeface="Meiryo UI" panose="020B0604030504040204" pitchFamily="50" charset="-128"/>
              <a:ea typeface="Meiryo UI" panose="020B0604030504040204" pitchFamily="50" charset="-128"/>
            </a:endParaRPr>
          </a:p>
          <a:p>
            <a:pPr marL="332651" indent="-332651" algn="just" defTabSz="422041">
              <a:spcAft>
                <a:spcPts val="554"/>
              </a:spcAft>
              <a:defRPr/>
            </a:pPr>
            <a:r>
              <a:rPr kumimoji="1" lang="ja-JP" altLang="en-US" b="1">
                <a:solidFill>
                  <a:srgbClr val="C00000"/>
                </a:solidFill>
                <a:latin typeface="Meiryo UI" panose="020B0604030504040204" pitchFamily="50" charset="-128"/>
                <a:ea typeface="Meiryo UI" panose="020B0604030504040204" pitchFamily="50" charset="-128"/>
              </a:rPr>
              <a:t>　</a:t>
            </a:r>
            <a:r>
              <a:rPr kumimoji="1" lang="ja-JP" altLang="en-US">
                <a:latin typeface="Meiryo UI" panose="020B0604030504040204" pitchFamily="50" charset="-128"/>
                <a:ea typeface="Meiryo UI" panose="020B0604030504040204" pitchFamily="50" charset="-128"/>
              </a:rPr>
              <a:t>②指定</a:t>
            </a:r>
            <a:r>
              <a:rPr kumimoji="1" lang="ja-JP" altLang="en-US">
                <a:solidFill>
                  <a:prstClr val="black"/>
                </a:solidFill>
                <a:latin typeface="Meiryo UI" panose="020B0604030504040204" pitchFamily="50" charset="-128"/>
                <a:ea typeface="Meiryo UI" panose="020B0604030504040204" pitchFamily="50" charset="-128"/>
              </a:rPr>
              <a:t>された情報に対して、</a:t>
            </a:r>
            <a:r>
              <a:rPr kumimoji="1" lang="ja-JP" altLang="en-US" b="1">
                <a:solidFill>
                  <a:srgbClr val="C00000"/>
                </a:solidFill>
                <a:latin typeface="Meiryo UI" panose="020B0604030504040204" pitchFamily="50" charset="-128"/>
                <a:ea typeface="Meiryo UI" panose="020B0604030504040204" pitchFamily="50" charset="-128"/>
              </a:rPr>
              <a:t>アクセスする必要がある者のうち、情報を漏らすおそれがないという信頼性を確認</a:t>
            </a:r>
            <a:r>
              <a:rPr kumimoji="1" lang="ja-JP" altLang="en-US">
                <a:solidFill>
                  <a:prstClr val="black"/>
                </a:solidFill>
                <a:latin typeface="Meiryo UI" panose="020B0604030504040204" pitchFamily="50" charset="-128"/>
                <a:ea typeface="Meiryo UI" panose="020B0604030504040204" pitchFamily="50" charset="-128"/>
              </a:rPr>
              <a:t>した者の中で取り扱う（</a:t>
            </a:r>
            <a:r>
              <a:rPr kumimoji="1" lang="ja-JP" altLang="en-US" b="1">
                <a:solidFill>
                  <a:srgbClr val="C00000"/>
                </a:solidFill>
                <a:latin typeface="Meiryo UI" panose="020B0604030504040204" pitchFamily="50" charset="-128"/>
                <a:ea typeface="Meiryo UI" panose="020B0604030504040204" pitchFamily="50" charset="-128"/>
              </a:rPr>
              <a:t>漏えいや不正取得に対する罰則</a:t>
            </a:r>
            <a:r>
              <a:rPr kumimoji="1" lang="ja-JP" altLang="en-US">
                <a:solidFill>
                  <a:prstClr val="black"/>
                </a:solidFill>
                <a:latin typeface="Meiryo UI" panose="020B0604030504040204" pitchFamily="50" charset="-128"/>
                <a:ea typeface="Meiryo UI" panose="020B0604030504040204" pitchFamily="50" charset="-128"/>
              </a:rPr>
              <a:t>を定めるのが通例）、</a:t>
            </a:r>
            <a:endParaRPr kumimoji="1" lang="en-US" altLang="ja-JP">
              <a:solidFill>
                <a:prstClr val="black"/>
              </a:solidFill>
              <a:latin typeface="Meiryo UI" panose="020B0604030504040204" pitchFamily="50" charset="-128"/>
              <a:ea typeface="Meiryo UI" panose="020B0604030504040204" pitchFamily="50" charset="-128"/>
            </a:endParaRPr>
          </a:p>
          <a:p>
            <a:pPr algn="just" defTabSz="422041">
              <a:spcAft>
                <a:spcPts val="554"/>
              </a:spcAft>
              <a:defRPr/>
            </a:pPr>
            <a:r>
              <a:rPr kumimoji="1" lang="ja-JP" altLang="en-US">
                <a:solidFill>
                  <a:prstClr val="black"/>
                </a:solidFill>
                <a:latin typeface="Meiryo UI" panose="020B0604030504040204" pitchFamily="50" charset="-128"/>
                <a:ea typeface="Meiryo UI" panose="020B0604030504040204" pitchFamily="50" charset="-128"/>
              </a:rPr>
              <a:t>　とする制度。</a:t>
            </a:r>
            <a:endParaRPr kumimoji="1" lang="en-US" altLang="ja-JP">
              <a:solidFill>
                <a:prstClr val="black"/>
              </a:solidFill>
              <a:latin typeface="Meiryo UI" panose="020B0604030504040204" pitchFamily="50" charset="-128"/>
              <a:ea typeface="Meiryo UI" panose="020B0604030504040204" pitchFamily="50" charset="-128"/>
            </a:endParaRPr>
          </a:p>
          <a:p>
            <a:pPr marL="263776" indent="-263776" algn="just" defTabSz="422041">
              <a:spcAft>
                <a:spcPts val="554"/>
              </a:spcAft>
              <a:buFont typeface="Wingdings" panose="05000000000000000000" pitchFamily="2" charset="2"/>
              <a:buChar char="l"/>
              <a:defRPr/>
            </a:pPr>
            <a:r>
              <a:rPr kumimoji="1" lang="ja-JP" altLang="en-US">
                <a:solidFill>
                  <a:prstClr val="black"/>
                </a:solidFill>
                <a:latin typeface="Meiryo UI" panose="020B0604030504040204" pitchFamily="50" charset="-128"/>
                <a:ea typeface="Meiryo UI" panose="020B0604030504040204" pitchFamily="50" charset="-128"/>
              </a:rPr>
              <a:t>我が国では、「</a:t>
            </a:r>
            <a:r>
              <a:rPr kumimoji="1" lang="ja-JP" altLang="en-US" b="1">
                <a:solidFill>
                  <a:prstClr val="black"/>
                </a:solidFill>
                <a:latin typeface="Meiryo UI" panose="020B0604030504040204" pitchFamily="50" charset="-128"/>
                <a:ea typeface="Meiryo UI" panose="020B0604030504040204" pitchFamily="50" charset="-128"/>
              </a:rPr>
              <a:t>セキュリティ・クリアランス」制度を規定している法律</a:t>
            </a:r>
            <a:r>
              <a:rPr kumimoji="1" lang="ja-JP" altLang="en-US">
                <a:solidFill>
                  <a:prstClr val="black"/>
                </a:solidFill>
                <a:latin typeface="Meiryo UI" panose="020B0604030504040204" pitchFamily="50" charset="-128"/>
                <a:ea typeface="Meiryo UI" panose="020B0604030504040204" pitchFamily="50" charset="-128"/>
              </a:rPr>
              <a:t>として、</a:t>
            </a:r>
            <a:r>
              <a:rPr kumimoji="1" lang="ja-JP" altLang="en-US" b="1">
                <a:solidFill>
                  <a:prstClr val="black"/>
                </a:solidFill>
                <a:latin typeface="Meiryo UI" panose="020B0604030504040204" pitchFamily="50" charset="-128"/>
                <a:ea typeface="Meiryo UI" panose="020B0604030504040204" pitchFamily="50" charset="-128"/>
              </a:rPr>
              <a:t>特定秘密保護法</a:t>
            </a:r>
            <a:r>
              <a:rPr kumimoji="1" lang="ja-JP" altLang="en-US" sz="1600">
                <a:solidFill>
                  <a:prstClr val="black"/>
                </a:solidFill>
                <a:latin typeface="Meiryo UI" panose="020B0604030504040204" pitchFamily="50" charset="-128"/>
                <a:ea typeface="Meiryo UI" panose="020B0604030504040204" pitchFamily="50" charset="-128"/>
              </a:rPr>
              <a:t>（平成</a:t>
            </a:r>
            <a:r>
              <a:rPr kumimoji="1" lang="en-US" altLang="ja-JP" sz="1600">
                <a:solidFill>
                  <a:prstClr val="black"/>
                </a:solidFill>
                <a:latin typeface="Meiryo UI" panose="020B0604030504040204" pitchFamily="50" charset="-128"/>
                <a:ea typeface="Meiryo UI" panose="020B0604030504040204" pitchFamily="50" charset="-128"/>
              </a:rPr>
              <a:t>26</a:t>
            </a:r>
            <a:r>
              <a:rPr kumimoji="1" lang="ja-JP" altLang="en-US" sz="1600">
                <a:solidFill>
                  <a:prstClr val="black"/>
                </a:solidFill>
                <a:latin typeface="Meiryo UI" panose="020B0604030504040204" pitchFamily="50" charset="-128"/>
                <a:ea typeface="Meiryo UI" panose="020B0604030504040204" pitchFamily="50" charset="-128"/>
              </a:rPr>
              <a:t>年</a:t>
            </a:r>
            <a:r>
              <a:rPr kumimoji="1" lang="en-US" altLang="ja-JP" sz="1600">
                <a:solidFill>
                  <a:prstClr val="black"/>
                </a:solidFill>
                <a:latin typeface="Meiryo UI" panose="020B0604030504040204" pitchFamily="50" charset="-128"/>
                <a:ea typeface="Meiryo UI" panose="020B0604030504040204" pitchFamily="50" charset="-128"/>
              </a:rPr>
              <a:t>12</a:t>
            </a:r>
            <a:r>
              <a:rPr kumimoji="1" lang="ja-JP" altLang="en-US" sz="1600">
                <a:solidFill>
                  <a:prstClr val="black"/>
                </a:solidFill>
                <a:latin typeface="Meiryo UI" panose="020B0604030504040204" pitchFamily="50" charset="-128"/>
                <a:ea typeface="Meiryo UI" panose="020B0604030504040204" pitchFamily="50" charset="-128"/>
              </a:rPr>
              <a:t>月</a:t>
            </a:r>
            <a:r>
              <a:rPr kumimoji="1" lang="en-US" altLang="ja-JP" sz="1600">
                <a:solidFill>
                  <a:prstClr val="black"/>
                </a:solidFill>
                <a:latin typeface="Meiryo UI" panose="020B0604030504040204" pitchFamily="50" charset="-128"/>
                <a:ea typeface="Meiryo UI" panose="020B0604030504040204" pitchFamily="50" charset="-128"/>
              </a:rPr>
              <a:t>10</a:t>
            </a:r>
            <a:r>
              <a:rPr kumimoji="1" lang="ja-JP" altLang="en-US" sz="1600">
                <a:solidFill>
                  <a:prstClr val="black"/>
                </a:solidFill>
                <a:latin typeface="Meiryo UI" panose="020B0604030504040204" pitchFamily="50" charset="-128"/>
                <a:ea typeface="Meiryo UI" panose="020B0604030504040204" pitchFamily="50" charset="-128"/>
              </a:rPr>
              <a:t>日施行）</a:t>
            </a:r>
            <a:r>
              <a:rPr kumimoji="1" lang="ja-JP" altLang="en-US">
                <a:solidFill>
                  <a:prstClr val="black"/>
                </a:solidFill>
                <a:latin typeface="Meiryo UI" panose="020B0604030504040204" pitchFamily="50" charset="-128"/>
                <a:ea typeface="Meiryo UI" panose="020B0604030504040204" pitchFamily="50" charset="-128"/>
              </a:rPr>
              <a:t>と</a:t>
            </a:r>
            <a:r>
              <a:rPr kumimoji="1" lang="ja-JP" altLang="en-US" b="1" u="sng">
                <a:solidFill>
                  <a:srgbClr val="C00000"/>
                </a:solidFill>
                <a:latin typeface="Meiryo UI" panose="020B0604030504040204" pitchFamily="50" charset="-128"/>
                <a:ea typeface="Meiryo UI" panose="020B0604030504040204" pitchFamily="50" charset="-128"/>
              </a:rPr>
              <a:t>重要経済安保情報保護活用法</a:t>
            </a:r>
            <a:r>
              <a:rPr kumimoji="1" lang="ja-JP" altLang="en-US" sz="1600" b="1" u="sng">
                <a:solidFill>
                  <a:srgbClr val="C00000"/>
                </a:solidFill>
                <a:latin typeface="Meiryo UI" panose="020B0604030504040204" pitchFamily="50" charset="-128"/>
                <a:ea typeface="Meiryo UI" panose="020B0604030504040204" pitchFamily="50" charset="-128"/>
              </a:rPr>
              <a:t>（令和７年５月</a:t>
            </a:r>
            <a:r>
              <a:rPr kumimoji="1" lang="en-US" altLang="ja-JP" sz="1600" b="1" u="sng">
                <a:solidFill>
                  <a:srgbClr val="C00000"/>
                </a:solidFill>
                <a:latin typeface="Meiryo UI" panose="020B0604030504040204" pitchFamily="50" charset="-128"/>
                <a:ea typeface="Meiryo UI" panose="020B0604030504040204" pitchFamily="50" charset="-128"/>
              </a:rPr>
              <a:t>16</a:t>
            </a:r>
            <a:r>
              <a:rPr kumimoji="1" lang="ja-JP" altLang="en-US" sz="1600" b="1" u="sng">
                <a:solidFill>
                  <a:srgbClr val="C00000"/>
                </a:solidFill>
                <a:latin typeface="Meiryo UI" panose="020B0604030504040204" pitchFamily="50" charset="-128"/>
                <a:ea typeface="Meiryo UI" panose="020B0604030504040204" pitchFamily="50" charset="-128"/>
              </a:rPr>
              <a:t>日施行）</a:t>
            </a:r>
            <a:r>
              <a:rPr kumimoji="1" lang="ja-JP" altLang="en-US">
                <a:solidFill>
                  <a:prstClr val="black"/>
                </a:solidFill>
                <a:latin typeface="Meiryo UI" panose="020B0604030504040204" pitchFamily="50" charset="-128"/>
                <a:ea typeface="Meiryo UI" panose="020B0604030504040204" pitchFamily="50" charset="-128"/>
              </a:rPr>
              <a:t>がある。</a:t>
            </a:r>
            <a:endParaRPr kumimoji="1" lang="en-US" altLang="ja-JP">
              <a:solidFill>
                <a:prstClr val="black"/>
              </a:solidFill>
              <a:latin typeface="Meiryo UI" panose="020B0604030504040204" pitchFamily="50" charset="-128"/>
              <a:ea typeface="Meiryo UI" panose="020B0604030504040204" pitchFamily="50" charset="-128"/>
            </a:endParaRPr>
          </a:p>
          <a:p>
            <a:pPr algn="just" defTabSz="422041">
              <a:spcAft>
                <a:spcPts val="554"/>
              </a:spcAft>
              <a:defRPr/>
            </a:pPr>
            <a:r>
              <a:rPr kumimoji="1" lang="ja-JP" altLang="en-US" sz="1600">
                <a:solidFill>
                  <a:prstClr val="black"/>
                </a:solidFill>
                <a:latin typeface="Meiryo UI" panose="020B0604030504040204" pitchFamily="50" charset="-128"/>
                <a:ea typeface="Meiryo UI" panose="020B0604030504040204" pitchFamily="50" charset="-128"/>
              </a:rPr>
              <a:t>　</a:t>
            </a:r>
            <a:r>
              <a:rPr kumimoji="1" lang="en-US" altLang="ja-JP" sz="1600">
                <a:solidFill>
                  <a:prstClr val="black"/>
                </a:solidFill>
                <a:latin typeface="Meiryo UI" panose="020B0604030504040204" pitchFamily="50" charset="-128"/>
                <a:ea typeface="Meiryo UI" panose="020B0604030504040204" pitchFamily="50" charset="-128"/>
              </a:rPr>
              <a:t>【</a:t>
            </a:r>
            <a:r>
              <a:rPr kumimoji="1" lang="ja-JP" altLang="en-US" sz="1600">
                <a:solidFill>
                  <a:prstClr val="black"/>
                </a:solidFill>
                <a:latin typeface="Meiryo UI" panose="020B0604030504040204" pitchFamily="50" charset="-128"/>
                <a:ea typeface="Meiryo UI" panose="020B0604030504040204" pitchFamily="50" charset="-128"/>
              </a:rPr>
              <a:t>参考</a:t>
            </a:r>
            <a:r>
              <a:rPr kumimoji="1" lang="en-US" altLang="ja-JP" sz="1600">
                <a:solidFill>
                  <a:prstClr val="black"/>
                </a:solidFill>
                <a:latin typeface="Meiryo UI" panose="020B0604030504040204" pitchFamily="50" charset="-128"/>
                <a:ea typeface="Meiryo UI" panose="020B0604030504040204" pitchFamily="50" charset="-128"/>
              </a:rPr>
              <a:t>】</a:t>
            </a:r>
            <a:r>
              <a:rPr kumimoji="1" lang="ja-JP" altLang="en-US" sz="1600">
                <a:solidFill>
                  <a:prstClr val="black"/>
                </a:solidFill>
                <a:latin typeface="Meiryo UI" panose="020B0604030504040204" pitchFamily="50" charset="-128"/>
                <a:ea typeface="Meiryo UI" panose="020B0604030504040204" pitchFamily="50" charset="-128"/>
              </a:rPr>
              <a:t>同盟国・同志国等においても、情報保全のための「セキュリティ・クリアランス」の実施はスタンダード。</a:t>
            </a:r>
            <a:endParaRPr kumimoji="1" lang="en-US" altLang="ja-JP" sz="1600">
              <a:solidFill>
                <a:prstClr val="black"/>
              </a:solidFill>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2769" y="0"/>
            <a:ext cx="9138462" cy="360000"/>
          </a:xfrm>
          <a:prstGeom prst="rect">
            <a:avLst/>
          </a:prstGeom>
          <a:solidFill>
            <a:srgbClr val="002060"/>
          </a:solidFill>
        </p:spPr>
        <p:txBody>
          <a:bodyPr wrap="square" lIns="0" tIns="0" rIns="0" bIns="0" rtlCol="0" anchor="ctr">
            <a:noAutofit/>
          </a:bodyPr>
          <a:lstStyle/>
          <a:p>
            <a:pPr algn="ctr" defTabSz="422041">
              <a:lnSpc>
                <a:spcPts val="1939"/>
              </a:lnSpc>
              <a:defRPr/>
            </a:pPr>
            <a:r>
              <a:rPr kumimoji="1" lang="ja-JP" altLang="en-US" b="1">
                <a:solidFill>
                  <a:prstClr val="white"/>
                </a:solidFill>
                <a:latin typeface="Meiryo UI" panose="020B0604030504040204" pitchFamily="50" charset="-128"/>
                <a:ea typeface="Meiryo UI" panose="020B0604030504040204" pitchFamily="50" charset="-128"/>
              </a:rPr>
              <a:t>情報保全と「セキュリティ・クリアランス」</a:t>
            </a:r>
          </a:p>
        </p:txBody>
      </p:sp>
      <p:sp>
        <p:nvSpPr>
          <p:cNvPr id="28" name="テキスト ボックス 27">
            <a:extLst>
              <a:ext uri="{FF2B5EF4-FFF2-40B4-BE49-F238E27FC236}">
                <a16:creationId xmlns:a16="http://schemas.microsoft.com/office/drawing/2014/main" id="{ECE23D34-8F4C-935E-AAC7-00CD81E576C6}"/>
              </a:ext>
            </a:extLst>
          </p:cNvPr>
          <p:cNvSpPr txBox="1"/>
          <p:nvPr/>
        </p:nvSpPr>
        <p:spPr>
          <a:xfrm>
            <a:off x="5029867" y="5429221"/>
            <a:ext cx="3987692" cy="498462"/>
          </a:xfrm>
          <a:prstGeom prst="rect">
            <a:avLst/>
          </a:prstGeom>
          <a:noFill/>
        </p:spPr>
        <p:txBody>
          <a:bodyPr wrap="square" lIns="0" tIns="0" rIns="0" bIns="0" rtlCol="0">
            <a:noAutofit/>
          </a:bodyPr>
          <a:lstStyle/>
          <a:p>
            <a:r>
              <a:rPr kumimoji="1" lang="ja-JP" altLang="en-US" sz="1477">
                <a:latin typeface="Meiryo UI" panose="020B0604030504040204" pitchFamily="50" charset="-128"/>
                <a:ea typeface="Meiryo UI" panose="020B0604030504040204" pitchFamily="50" charset="-128"/>
              </a:rPr>
              <a:t>個人（行政機関の職員、民間事業者の従業員）</a:t>
            </a:r>
            <a:endParaRPr kumimoji="1" lang="en-US" altLang="ja-JP" sz="1477">
              <a:latin typeface="Meiryo UI" panose="020B0604030504040204" pitchFamily="50" charset="-128"/>
              <a:ea typeface="Meiryo UI" panose="020B0604030504040204" pitchFamily="50" charset="-128"/>
            </a:endParaRPr>
          </a:p>
          <a:p>
            <a:r>
              <a:rPr kumimoji="1" lang="ja-JP" altLang="en-US" sz="1477">
                <a:latin typeface="Meiryo UI" panose="020B0604030504040204" pitchFamily="50" charset="-128"/>
                <a:ea typeface="Meiryo UI" panose="020B0604030504040204" pitchFamily="50" charset="-128"/>
              </a:rPr>
              <a:t>に対するセキュリティ・クリアランス</a:t>
            </a:r>
            <a:endParaRPr kumimoji="1" lang="en-US" altLang="ja-JP" sz="1477">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1B765E63-28F7-8DDC-1D9A-42969BA40EF3}"/>
              </a:ext>
            </a:extLst>
          </p:cNvPr>
          <p:cNvSpPr txBox="1"/>
          <p:nvPr/>
        </p:nvSpPr>
        <p:spPr>
          <a:xfrm>
            <a:off x="4052169" y="3783914"/>
            <a:ext cx="4984615" cy="369332"/>
          </a:xfrm>
          <a:prstGeom prst="rect">
            <a:avLst/>
          </a:prstGeom>
          <a:noFill/>
        </p:spPr>
        <p:txBody>
          <a:bodyPr wrap="square" rtlCol="0">
            <a:spAutoFit/>
          </a:bodyPr>
          <a:lstStyle/>
          <a:p>
            <a:r>
              <a:rPr kumimoji="1" lang="ja-JP" altLang="en-US" b="1">
                <a:solidFill>
                  <a:srgbClr val="0070C0"/>
                </a:solidFill>
                <a:latin typeface="Meiryo UI" panose="020B0604030504040204" pitchFamily="50" charset="-128"/>
                <a:ea typeface="Meiryo UI" panose="020B0604030504040204" pitchFamily="50" charset="-128"/>
              </a:rPr>
              <a:t>②情報の厳格な管理・提供ルール</a:t>
            </a:r>
            <a:endParaRPr kumimoji="1" lang="en-US" altLang="ja-JP" b="1">
              <a:solidFill>
                <a:srgbClr val="0070C0"/>
              </a:solidFill>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2453D895-0190-D93D-D410-0AA3329E88A6}"/>
              </a:ext>
            </a:extLst>
          </p:cNvPr>
          <p:cNvSpPr txBox="1"/>
          <p:nvPr/>
        </p:nvSpPr>
        <p:spPr>
          <a:xfrm>
            <a:off x="369099" y="3770994"/>
            <a:ext cx="1457874" cy="369332"/>
          </a:xfrm>
          <a:prstGeom prst="rect">
            <a:avLst/>
          </a:prstGeom>
          <a:noFill/>
        </p:spPr>
        <p:txBody>
          <a:bodyPr wrap="square" rtlCol="0">
            <a:spAutoFit/>
          </a:bodyPr>
          <a:lstStyle/>
          <a:p>
            <a:r>
              <a:rPr kumimoji="1" lang="ja-JP" altLang="en-US" b="1">
                <a:solidFill>
                  <a:srgbClr val="0070C0"/>
                </a:solidFill>
                <a:latin typeface="Meiryo UI" panose="020B0604030504040204" pitchFamily="50" charset="-128"/>
                <a:ea typeface="Meiryo UI" panose="020B0604030504040204" pitchFamily="50" charset="-128"/>
              </a:rPr>
              <a:t>①情報指定</a:t>
            </a:r>
          </a:p>
        </p:txBody>
      </p:sp>
      <p:sp>
        <p:nvSpPr>
          <p:cNvPr id="31" name="右矢印 8">
            <a:extLst>
              <a:ext uri="{FF2B5EF4-FFF2-40B4-BE49-F238E27FC236}">
                <a16:creationId xmlns:a16="http://schemas.microsoft.com/office/drawing/2014/main" id="{1B154C29-83D5-307F-9870-55F7A47780A4}"/>
              </a:ext>
            </a:extLst>
          </p:cNvPr>
          <p:cNvSpPr/>
          <p:nvPr/>
        </p:nvSpPr>
        <p:spPr>
          <a:xfrm rot="10800000" flipV="1">
            <a:off x="3038816" y="4988657"/>
            <a:ext cx="830769" cy="474230"/>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32" name="正方形/長方形 31">
            <a:extLst>
              <a:ext uri="{FF2B5EF4-FFF2-40B4-BE49-F238E27FC236}">
                <a16:creationId xmlns:a16="http://schemas.microsoft.com/office/drawing/2014/main" id="{990788C5-02D3-C14F-FD49-A064B634659F}"/>
              </a:ext>
            </a:extLst>
          </p:cNvPr>
          <p:cNvSpPr/>
          <p:nvPr/>
        </p:nvSpPr>
        <p:spPr>
          <a:xfrm>
            <a:off x="369099" y="5736603"/>
            <a:ext cx="3010808" cy="369332"/>
          </a:xfrm>
          <a:prstGeom prst="rect">
            <a:avLst/>
          </a:prstGeom>
        </p:spPr>
        <p:txBody>
          <a:bodyPr wrap="square">
            <a:spAutoFit/>
          </a:bodyPr>
          <a:lstStyle/>
          <a:p>
            <a:pPr marL="168524" indent="-168524"/>
            <a:r>
              <a:rPr kumimoji="1" lang="ja-JP" altLang="en-US" b="1">
                <a:solidFill>
                  <a:srgbClr val="0070C0"/>
                </a:solidFill>
                <a:latin typeface="Meiryo UI" panose="020B0604030504040204" pitchFamily="50" charset="-128"/>
                <a:ea typeface="Meiryo UI" panose="020B0604030504040204" pitchFamily="50" charset="-128"/>
              </a:rPr>
              <a:t>③罰則</a:t>
            </a:r>
            <a:endParaRPr kumimoji="1" lang="en-US" altLang="ja-JP" b="1" strike="sngStrike">
              <a:solidFill>
                <a:srgbClr val="0070C0"/>
              </a:solidFill>
              <a:latin typeface="Meiryo UI" panose="020B0604030504040204" pitchFamily="50" charset="-128"/>
              <a:ea typeface="Meiryo UI" panose="020B0604030504040204" pitchFamily="50" charset="-128"/>
            </a:endParaRPr>
          </a:p>
        </p:txBody>
      </p:sp>
      <p:pic>
        <p:nvPicPr>
          <p:cNvPr id="33" name="図 32">
            <a:extLst>
              <a:ext uri="{FF2B5EF4-FFF2-40B4-BE49-F238E27FC236}">
                <a16:creationId xmlns:a16="http://schemas.microsoft.com/office/drawing/2014/main" id="{677969A2-9B27-1E75-E1FD-C93CAEC5046D}"/>
              </a:ext>
            </a:extLst>
          </p:cNvPr>
          <p:cNvPicPr>
            <a:picLocks noChangeAspect="1"/>
          </p:cNvPicPr>
          <p:nvPr/>
        </p:nvPicPr>
        <p:blipFill>
          <a:blip r:embed="rId3">
            <a:biLevel thresh="50000"/>
          </a:blip>
          <a:stretch>
            <a:fillRect/>
          </a:stretch>
        </p:blipFill>
        <p:spPr>
          <a:xfrm>
            <a:off x="1339015" y="4788726"/>
            <a:ext cx="735083" cy="800624"/>
          </a:xfrm>
          <a:prstGeom prst="rect">
            <a:avLst/>
          </a:prstGeom>
          <a:noFill/>
        </p:spPr>
      </p:pic>
      <p:sp>
        <p:nvSpPr>
          <p:cNvPr id="34" name="正方形/長方形 33">
            <a:extLst>
              <a:ext uri="{FF2B5EF4-FFF2-40B4-BE49-F238E27FC236}">
                <a16:creationId xmlns:a16="http://schemas.microsoft.com/office/drawing/2014/main" id="{D6617101-5EE9-3328-BD43-492E340312DB}"/>
              </a:ext>
            </a:extLst>
          </p:cNvPr>
          <p:cNvSpPr/>
          <p:nvPr/>
        </p:nvSpPr>
        <p:spPr>
          <a:xfrm>
            <a:off x="414418" y="4155719"/>
            <a:ext cx="2885288" cy="646331"/>
          </a:xfrm>
          <a:prstGeom prst="rect">
            <a:avLst/>
          </a:prstGeom>
        </p:spPr>
        <p:txBody>
          <a:bodyPr wrap="square">
            <a:spAutoFit/>
          </a:bodyPr>
          <a:lstStyle/>
          <a:p>
            <a:pPr algn="ctr"/>
            <a:r>
              <a:rPr kumimoji="1" lang="ja-JP" altLang="en-US" b="1">
                <a:latin typeface="Meiryo UI" panose="020B0604030504040204" pitchFamily="50" charset="-128"/>
                <a:ea typeface="Meiryo UI" panose="020B0604030504040204" pitchFamily="50" charset="-128"/>
              </a:rPr>
              <a:t>政府が保有する安全保障上重要な情報を指定</a:t>
            </a:r>
            <a:endParaRPr kumimoji="1" lang="en-US" altLang="ja-JP" b="1">
              <a:latin typeface="Meiryo UI" panose="020B0604030504040204" pitchFamily="50" charset="-128"/>
              <a:ea typeface="Meiryo UI" panose="020B0604030504040204" pitchFamily="50" charset="-128"/>
            </a:endParaRPr>
          </a:p>
        </p:txBody>
      </p:sp>
      <p:sp>
        <p:nvSpPr>
          <p:cNvPr id="35" name="正方形/長方形 34">
            <a:extLst>
              <a:ext uri="{FF2B5EF4-FFF2-40B4-BE49-F238E27FC236}">
                <a16:creationId xmlns:a16="http://schemas.microsoft.com/office/drawing/2014/main" id="{2D67A42C-BB74-50ED-24AF-1AB1A6ACCD62}"/>
              </a:ext>
            </a:extLst>
          </p:cNvPr>
          <p:cNvSpPr/>
          <p:nvPr/>
        </p:nvSpPr>
        <p:spPr>
          <a:xfrm rot="20210733">
            <a:off x="1393299" y="5006858"/>
            <a:ext cx="550059" cy="236210"/>
          </a:xfrm>
          <a:prstGeom prst="rect">
            <a:avLst/>
          </a:prstGeom>
          <a:solidFill>
            <a:schemeClr val="bg1">
              <a:alpha val="70000"/>
            </a:schemeClr>
          </a:solidFill>
          <a:ln w="28575">
            <a:solidFill>
              <a:srgbClr val="FF0000"/>
            </a:solid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92" b="1">
                <a:solidFill>
                  <a:srgbClr val="FF0000">
                    <a:alpha val="80000"/>
                  </a:srgbClr>
                </a:solidFill>
                <a:latin typeface="Meiryo UI" panose="020B0604030504040204" pitchFamily="50" charset="-128"/>
                <a:ea typeface="Meiryo UI" panose="020B0604030504040204" pitchFamily="50" charset="-128"/>
              </a:rPr>
              <a:t>重要</a:t>
            </a:r>
            <a:endParaRPr kumimoji="1" lang="ja-JP" altLang="en-US" sz="2215" b="1">
              <a:solidFill>
                <a:srgbClr val="FF0000">
                  <a:alpha val="80000"/>
                </a:srgbClr>
              </a:solidFill>
              <a:latin typeface="Meiryo UI" panose="020B0604030504040204" pitchFamily="50" charset="-128"/>
              <a:ea typeface="Meiryo UI" panose="020B0604030504040204" pitchFamily="50" charset="-128"/>
            </a:endParaRPr>
          </a:p>
        </p:txBody>
      </p:sp>
      <p:sp>
        <p:nvSpPr>
          <p:cNvPr id="36" name="正方形/長方形 35">
            <a:extLst>
              <a:ext uri="{FF2B5EF4-FFF2-40B4-BE49-F238E27FC236}">
                <a16:creationId xmlns:a16="http://schemas.microsoft.com/office/drawing/2014/main" id="{6C24E89F-80B2-51B8-EF2D-4A657EC586A6}"/>
              </a:ext>
            </a:extLst>
          </p:cNvPr>
          <p:cNvSpPr/>
          <p:nvPr/>
        </p:nvSpPr>
        <p:spPr>
          <a:xfrm>
            <a:off x="191433" y="6083417"/>
            <a:ext cx="2522511" cy="646331"/>
          </a:xfrm>
          <a:prstGeom prst="rect">
            <a:avLst/>
          </a:prstGeom>
        </p:spPr>
        <p:txBody>
          <a:bodyPr wrap="square">
            <a:spAutoFit/>
          </a:bodyPr>
          <a:lstStyle/>
          <a:p>
            <a:pPr algn="ctr"/>
            <a:r>
              <a:rPr kumimoji="1" lang="ja-JP" altLang="en-US" b="1">
                <a:latin typeface="Meiryo UI" panose="020B0604030504040204" pitchFamily="50" charset="-128"/>
                <a:ea typeface="Meiryo UI" panose="020B0604030504040204" pitchFamily="50" charset="-128"/>
              </a:rPr>
              <a:t>漏えいや不正取得に</a:t>
            </a:r>
            <a:endParaRPr kumimoji="1" lang="en-US" altLang="ja-JP" b="1">
              <a:latin typeface="Meiryo UI" panose="020B0604030504040204" pitchFamily="50" charset="-128"/>
              <a:ea typeface="Meiryo UI" panose="020B0604030504040204" pitchFamily="50" charset="-128"/>
            </a:endParaRPr>
          </a:p>
          <a:p>
            <a:pPr algn="ctr"/>
            <a:r>
              <a:rPr kumimoji="1" lang="ja-JP" altLang="en-US" b="1">
                <a:latin typeface="Meiryo UI" panose="020B0604030504040204" pitchFamily="50" charset="-128"/>
                <a:ea typeface="Meiryo UI" panose="020B0604030504040204" pitchFamily="50" charset="-128"/>
              </a:rPr>
              <a:t>対する罰則</a:t>
            </a:r>
            <a:endParaRPr kumimoji="1" lang="en-US" altLang="ja-JP" b="1">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9BAED4E6-ABDF-B56F-8CF0-46EECEBA8F98}"/>
              </a:ext>
            </a:extLst>
          </p:cNvPr>
          <p:cNvSpPr txBox="1"/>
          <p:nvPr/>
        </p:nvSpPr>
        <p:spPr>
          <a:xfrm>
            <a:off x="5029867" y="6169436"/>
            <a:ext cx="3987692" cy="498462"/>
          </a:xfrm>
          <a:prstGeom prst="rect">
            <a:avLst/>
          </a:prstGeom>
          <a:noFill/>
        </p:spPr>
        <p:txBody>
          <a:bodyPr wrap="square" lIns="0" tIns="0" rIns="0" bIns="0" rtlCol="0">
            <a:noAutofit/>
          </a:bodyPr>
          <a:lstStyle/>
          <a:p>
            <a:r>
              <a:rPr kumimoji="1" lang="ja-JP" altLang="en-US" sz="1477">
                <a:latin typeface="Meiryo UI" panose="020B0604030504040204" pitchFamily="50" charset="-128"/>
                <a:ea typeface="Meiryo UI" panose="020B0604030504040204" pitchFamily="50" charset="-128"/>
              </a:rPr>
              <a:t>民間事業者に対するセキュリティ・クリアランス</a:t>
            </a:r>
            <a:endParaRPr kumimoji="1" lang="en-US" altLang="ja-JP" sz="1477">
              <a:latin typeface="Meiryo UI" panose="020B0604030504040204" pitchFamily="50" charset="-128"/>
              <a:ea typeface="Meiryo UI" panose="020B0604030504040204" pitchFamily="50" charset="-128"/>
            </a:endParaRPr>
          </a:p>
          <a:p>
            <a:r>
              <a:rPr kumimoji="1" lang="ja-JP" altLang="en-US" sz="1477">
                <a:latin typeface="Meiryo UI" panose="020B0604030504040204" pitchFamily="50" charset="-128"/>
                <a:ea typeface="Meiryo UI" panose="020B0604030504040204" pitchFamily="50" charset="-128"/>
              </a:rPr>
              <a:t>（施設・組織の信頼性）</a:t>
            </a:r>
          </a:p>
        </p:txBody>
      </p:sp>
      <p:sp>
        <p:nvSpPr>
          <p:cNvPr id="38" name="正方形/長方形 37">
            <a:extLst>
              <a:ext uri="{FF2B5EF4-FFF2-40B4-BE49-F238E27FC236}">
                <a16:creationId xmlns:a16="http://schemas.microsoft.com/office/drawing/2014/main" id="{82D97ABC-B1EA-41C4-7F1D-8DCC6F546459}"/>
              </a:ext>
            </a:extLst>
          </p:cNvPr>
          <p:cNvSpPr/>
          <p:nvPr/>
        </p:nvSpPr>
        <p:spPr>
          <a:xfrm>
            <a:off x="4052169" y="4129125"/>
            <a:ext cx="4818462" cy="1200329"/>
          </a:xfrm>
          <a:prstGeom prst="rect">
            <a:avLst/>
          </a:prstGeom>
        </p:spPr>
        <p:txBody>
          <a:bodyPr wrap="square">
            <a:spAutoFit/>
          </a:bodyPr>
          <a:lstStyle/>
          <a:p>
            <a:pPr marL="263776" indent="-263776" algn="just">
              <a:buFont typeface="Arial" panose="020B0604020202020204" pitchFamily="34" charset="0"/>
              <a:buChar char="•"/>
            </a:pPr>
            <a:r>
              <a:rPr kumimoji="1" lang="ja-JP" altLang="en-US" b="1">
                <a:latin typeface="Meiryo UI" panose="020B0604030504040204" pitchFamily="50" charset="-128"/>
                <a:ea typeface="Meiryo UI" panose="020B0604030504040204" pitchFamily="50" charset="-128"/>
              </a:rPr>
              <a:t>情報を漏らすおそれがないという信頼性の確認（セキュリティ・クリアランス）を得た者の中で取り扱う</a:t>
            </a:r>
          </a:p>
          <a:p>
            <a:pPr marL="263776" indent="-263776" algn="just">
              <a:buFont typeface="Arial" panose="020B0604020202020204" pitchFamily="34" charset="0"/>
              <a:buChar char="•"/>
            </a:pPr>
            <a:r>
              <a:rPr kumimoji="1" lang="ja-JP" altLang="en-US" b="1">
                <a:latin typeface="Meiryo UI" panose="020B0604030504040204" pitchFamily="50" charset="-128"/>
                <a:ea typeface="Meiryo UI" panose="020B0604030504040204" pitchFamily="50" charset="-128"/>
              </a:rPr>
              <a:t>信頼性の確認にあたっては、政府が調査</a:t>
            </a:r>
            <a:endParaRPr kumimoji="1" lang="en-US" altLang="ja-JP" b="1">
              <a:latin typeface="Meiryo UI" panose="020B0604030504040204" pitchFamily="50" charset="-128"/>
              <a:ea typeface="Meiryo UI" panose="020B0604030504040204" pitchFamily="50" charset="-128"/>
            </a:endParaRPr>
          </a:p>
        </p:txBody>
      </p:sp>
      <p:pic>
        <p:nvPicPr>
          <p:cNvPr id="39" name="グラフィックス 38" descr="建物 枠線">
            <a:extLst>
              <a:ext uri="{FF2B5EF4-FFF2-40B4-BE49-F238E27FC236}">
                <a16:creationId xmlns:a16="http://schemas.microsoft.com/office/drawing/2014/main" id="{D8B9372D-DDA7-BAA5-273E-8FD50440804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69369" y="5999493"/>
            <a:ext cx="664615" cy="664615"/>
          </a:xfrm>
          <a:prstGeom prst="rect">
            <a:avLst/>
          </a:prstGeom>
        </p:spPr>
      </p:pic>
      <p:pic>
        <p:nvPicPr>
          <p:cNvPr id="40" name="グラフィックス 39" descr="ユーザー 単色塗りつぶし">
            <a:extLst>
              <a:ext uri="{FF2B5EF4-FFF2-40B4-BE49-F238E27FC236}">
                <a16:creationId xmlns:a16="http://schemas.microsoft.com/office/drawing/2014/main" id="{1504474C-B9E0-1745-D325-6087E150C66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39693" y="5310792"/>
            <a:ext cx="664615" cy="664615"/>
          </a:xfrm>
          <a:prstGeom prst="rect">
            <a:avLst/>
          </a:prstGeom>
        </p:spPr>
      </p:pic>
      <p:grpSp>
        <p:nvGrpSpPr>
          <p:cNvPr id="41" name="グループ化 40">
            <a:extLst>
              <a:ext uri="{FF2B5EF4-FFF2-40B4-BE49-F238E27FC236}">
                <a16:creationId xmlns:a16="http://schemas.microsoft.com/office/drawing/2014/main" id="{8ECDFDBE-3AD3-F107-F01D-92D867BB8842}"/>
              </a:ext>
            </a:extLst>
          </p:cNvPr>
          <p:cNvGrpSpPr>
            <a:grpSpLocks noChangeAspect="1"/>
          </p:cNvGrpSpPr>
          <p:nvPr/>
        </p:nvGrpSpPr>
        <p:grpSpPr>
          <a:xfrm>
            <a:off x="2512098" y="5907651"/>
            <a:ext cx="963692" cy="822097"/>
            <a:chOff x="4183072" y="2662929"/>
            <a:chExt cx="2321035" cy="1980000"/>
          </a:xfrm>
        </p:grpSpPr>
        <p:sp>
          <p:nvSpPr>
            <p:cNvPr id="42" name="減算記号 41">
              <a:extLst>
                <a:ext uri="{FF2B5EF4-FFF2-40B4-BE49-F238E27FC236}">
                  <a16:creationId xmlns:a16="http://schemas.microsoft.com/office/drawing/2014/main" id="{11E85720-1066-0191-EBB9-62B57FF42C5D}"/>
                </a:ext>
              </a:extLst>
            </p:cNvPr>
            <p:cNvSpPr/>
            <p:nvPr/>
          </p:nvSpPr>
          <p:spPr>
            <a:xfrm rot="2259159">
              <a:off x="4183072" y="3298787"/>
              <a:ext cx="2321035" cy="576184"/>
            </a:xfrm>
            <a:prstGeom prst="mathMinus">
              <a:avLst>
                <a:gd name="adj1" fmla="val 3271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pic>
          <p:nvPicPr>
            <p:cNvPr id="43" name="グラフィックス 42" descr="ロック 単色塗りつぶし">
              <a:extLst>
                <a:ext uri="{FF2B5EF4-FFF2-40B4-BE49-F238E27FC236}">
                  <a16:creationId xmlns:a16="http://schemas.microsoft.com/office/drawing/2014/main" id="{CF1BFFAC-CD43-D7AB-4E8A-9FF05AA7113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06561" y="2834379"/>
              <a:ext cx="1589439" cy="1589439"/>
            </a:xfrm>
            <a:prstGeom prst="rect">
              <a:avLst/>
            </a:prstGeom>
          </p:spPr>
        </p:pic>
        <p:sp>
          <p:nvSpPr>
            <p:cNvPr id="44" name="正方形/長方形 43">
              <a:extLst>
                <a:ext uri="{FF2B5EF4-FFF2-40B4-BE49-F238E27FC236}">
                  <a16:creationId xmlns:a16="http://schemas.microsoft.com/office/drawing/2014/main" id="{86007EB3-29FF-53EF-78CD-ADB01C50C135}"/>
                </a:ext>
              </a:extLst>
            </p:cNvPr>
            <p:cNvSpPr/>
            <p:nvPr/>
          </p:nvSpPr>
          <p:spPr>
            <a:xfrm>
              <a:off x="5457823" y="3327604"/>
              <a:ext cx="228600" cy="172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45" name="二等辺三角形 44">
              <a:extLst>
                <a:ext uri="{FF2B5EF4-FFF2-40B4-BE49-F238E27FC236}">
                  <a16:creationId xmlns:a16="http://schemas.microsoft.com/office/drawing/2014/main" id="{11E95A60-FAAD-9AE1-56A0-A8369614AB47}"/>
                </a:ext>
              </a:extLst>
            </p:cNvPr>
            <p:cNvSpPr/>
            <p:nvPr/>
          </p:nvSpPr>
          <p:spPr>
            <a:xfrm rot="13385067">
              <a:off x="5773401" y="3168229"/>
              <a:ext cx="144000" cy="24175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46" name="二等辺三角形 45">
              <a:extLst>
                <a:ext uri="{FF2B5EF4-FFF2-40B4-BE49-F238E27FC236}">
                  <a16:creationId xmlns:a16="http://schemas.microsoft.com/office/drawing/2014/main" id="{E0E3B3BC-729B-E1B7-A305-AF0010DE1535}"/>
                </a:ext>
              </a:extLst>
            </p:cNvPr>
            <p:cNvSpPr/>
            <p:nvPr/>
          </p:nvSpPr>
          <p:spPr>
            <a:xfrm rot="16024883">
              <a:off x="5811501" y="3273004"/>
              <a:ext cx="144000" cy="24175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47" name="二等辺三角形 46">
              <a:extLst>
                <a:ext uri="{FF2B5EF4-FFF2-40B4-BE49-F238E27FC236}">
                  <a16:creationId xmlns:a16="http://schemas.microsoft.com/office/drawing/2014/main" id="{7C2540B5-9CA0-EF9C-D1CD-C6FB18833A8E}"/>
                </a:ext>
              </a:extLst>
            </p:cNvPr>
            <p:cNvSpPr/>
            <p:nvPr/>
          </p:nvSpPr>
          <p:spPr>
            <a:xfrm rot="18458722">
              <a:off x="5792451" y="3387304"/>
              <a:ext cx="144000" cy="24175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48" name="円: 塗りつぶしなし 47">
              <a:extLst>
                <a:ext uri="{FF2B5EF4-FFF2-40B4-BE49-F238E27FC236}">
                  <a16:creationId xmlns:a16="http://schemas.microsoft.com/office/drawing/2014/main" id="{CCB7E595-A6CA-A08F-4CB9-0BBBBF637355}"/>
                </a:ext>
              </a:extLst>
            </p:cNvPr>
            <p:cNvSpPr/>
            <p:nvPr/>
          </p:nvSpPr>
          <p:spPr>
            <a:xfrm>
              <a:off x="4333874" y="2662929"/>
              <a:ext cx="1980000" cy="1980000"/>
            </a:xfrm>
            <a:prstGeom prst="donut">
              <a:avLst>
                <a:gd name="adj" fmla="val 903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solidFill>
                  <a:schemeClr val="tx1"/>
                </a:solidFill>
              </a:endParaRPr>
            </a:p>
          </p:txBody>
        </p:sp>
      </p:grpSp>
      <p:sp>
        <p:nvSpPr>
          <p:cNvPr id="4" name="スライド番号プレースホルダー 3">
            <a:extLst>
              <a:ext uri="{FF2B5EF4-FFF2-40B4-BE49-F238E27FC236}">
                <a16:creationId xmlns:a16="http://schemas.microsoft.com/office/drawing/2014/main" id="{E62E35EA-41FB-11C0-CDA9-F44FBEC83DE2}"/>
              </a:ext>
            </a:extLst>
          </p:cNvPr>
          <p:cNvSpPr>
            <a:spLocks noGrp="1"/>
          </p:cNvSpPr>
          <p:nvPr>
            <p:ph type="sldNum" sz="quarter" idx="12"/>
          </p:nvPr>
        </p:nvSpPr>
        <p:spPr>
          <a:xfrm>
            <a:off x="7059622" y="6473879"/>
            <a:ext cx="2057400" cy="365125"/>
          </a:xfrm>
        </p:spPr>
        <p:txBody>
          <a:bodyPr/>
          <a:lstStyle/>
          <a:p>
            <a:fld id="{ED68E87A-1C08-4DEB-996E-5B06F9158F82}" type="slidenum">
              <a:rPr kumimoji="1" lang="ja-JP" altLang="en-US" smtClean="0">
                <a:latin typeface="Meiryo UI" panose="020B0604030504040204" pitchFamily="50" charset="-128"/>
                <a:ea typeface="Meiryo UI" panose="020B0604030504040204" pitchFamily="50" charset="-128"/>
              </a:rPr>
              <a:t>3</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9332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F0CD3D1-9D16-4273-111B-6798A431D8AA}"/>
              </a:ext>
            </a:extLst>
          </p:cNvPr>
          <p:cNvSpPr txBox="1"/>
          <p:nvPr/>
        </p:nvSpPr>
        <p:spPr>
          <a:xfrm>
            <a:off x="-13000" y="8208"/>
            <a:ext cx="9171692" cy="369332"/>
          </a:xfrm>
          <a:prstGeom prst="rect">
            <a:avLst/>
          </a:prstGeom>
          <a:solidFill>
            <a:srgbClr val="002060"/>
          </a:solidFill>
        </p:spPr>
        <p:txBody>
          <a:bodyPr wrap="square" rtlCol="0">
            <a:spAutoFit/>
          </a:bodyPr>
          <a:lstStyle/>
          <a:p>
            <a:pPr algn="ctr" defTabSz="422041"/>
            <a:r>
              <a:rPr kumimoji="1" lang="en-US" altLang="ja-JP" b="1">
                <a:solidFill>
                  <a:prstClr val="white"/>
                </a:solidFill>
                <a:latin typeface="Meiryo UI" panose="020B0604030504040204" pitchFamily="50" charset="-128"/>
                <a:ea typeface="Meiryo UI" panose="020B0604030504040204" pitchFamily="50" charset="-128"/>
              </a:rPr>
              <a:t>【</a:t>
            </a:r>
            <a:r>
              <a:rPr kumimoji="1" lang="ja-JP" altLang="en-US" b="1">
                <a:solidFill>
                  <a:prstClr val="white"/>
                </a:solidFill>
                <a:latin typeface="Meiryo UI" panose="020B0604030504040204" pitchFamily="50" charset="-128"/>
                <a:ea typeface="Meiryo UI" panose="020B0604030504040204" pitchFamily="50" charset="-128"/>
              </a:rPr>
              <a:t>参考</a:t>
            </a:r>
            <a:r>
              <a:rPr kumimoji="1" lang="en-US" altLang="ja-JP" b="1">
                <a:solidFill>
                  <a:prstClr val="white"/>
                </a:solidFill>
                <a:latin typeface="Meiryo UI" panose="020B0604030504040204" pitchFamily="50" charset="-128"/>
                <a:ea typeface="Meiryo UI" panose="020B0604030504040204" pitchFamily="50" charset="-128"/>
              </a:rPr>
              <a:t>】</a:t>
            </a:r>
            <a:r>
              <a:rPr kumimoji="1" lang="ja-JP" altLang="en-US" b="1">
                <a:solidFill>
                  <a:prstClr val="white"/>
                </a:solidFill>
                <a:latin typeface="Meiryo UI" panose="020B0604030504040204" pitchFamily="50" charset="-128"/>
                <a:ea typeface="Meiryo UI" panose="020B0604030504040204" pitchFamily="50" charset="-128"/>
              </a:rPr>
              <a:t>重要経済安保情報の指定</a:t>
            </a:r>
          </a:p>
        </p:txBody>
      </p:sp>
      <p:sp>
        <p:nvSpPr>
          <p:cNvPr id="3" name="正方形/長方形 2">
            <a:extLst>
              <a:ext uri="{FF2B5EF4-FFF2-40B4-BE49-F238E27FC236}">
                <a16:creationId xmlns:a16="http://schemas.microsoft.com/office/drawing/2014/main" id="{D3FEFFCE-3A2D-8564-D325-4F81F5FBF690}"/>
              </a:ext>
            </a:extLst>
          </p:cNvPr>
          <p:cNvSpPr/>
          <p:nvPr/>
        </p:nvSpPr>
        <p:spPr>
          <a:xfrm>
            <a:off x="265737" y="1537188"/>
            <a:ext cx="1675556" cy="165069"/>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lIns="99692"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422041"/>
            <a:r>
              <a:rPr kumimoji="1" lang="en-US" altLang="ja-JP" sz="1292" b="1">
                <a:solidFill>
                  <a:prstClr val="black"/>
                </a:solidFill>
                <a:latin typeface="Meiryo UI" panose="020B0604030504040204" pitchFamily="50" charset="-128"/>
                <a:ea typeface="Meiryo UI" panose="020B0604030504040204" pitchFamily="50" charset="-128"/>
              </a:rPr>
              <a:t>(1) </a:t>
            </a:r>
            <a:r>
              <a:rPr kumimoji="1" lang="ja-JP" altLang="en-US" sz="1292" b="1">
                <a:solidFill>
                  <a:prstClr val="black"/>
                </a:solidFill>
                <a:latin typeface="Meiryo UI" panose="020B0604030504040204" pitchFamily="50" charset="-128"/>
                <a:ea typeface="Meiryo UI" panose="020B0604030504040204" pitchFamily="50" charset="-128"/>
              </a:rPr>
              <a:t>重要経済基盤</a:t>
            </a:r>
          </a:p>
        </p:txBody>
      </p:sp>
      <p:sp>
        <p:nvSpPr>
          <p:cNvPr id="6" name="正方形/長方形 5">
            <a:extLst>
              <a:ext uri="{FF2B5EF4-FFF2-40B4-BE49-F238E27FC236}">
                <a16:creationId xmlns:a16="http://schemas.microsoft.com/office/drawing/2014/main" id="{1E974822-0E34-24CE-A6E7-40304A0C3290}"/>
              </a:ext>
            </a:extLst>
          </p:cNvPr>
          <p:cNvSpPr/>
          <p:nvPr/>
        </p:nvSpPr>
        <p:spPr>
          <a:xfrm>
            <a:off x="179532" y="620021"/>
            <a:ext cx="2717778" cy="241678"/>
          </a:xfrm>
          <a:prstGeom prst="rect">
            <a:avLst/>
          </a:prstGeom>
          <a:ln/>
        </p:spPr>
        <p:style>
          <a:lnRef idx="3">
            <a:schemeClr val="lt1"/>
          </a:lnRef>
          <a:fillRef idx="1">
            <a:schemeClr val="accent1"/>
          </a:fillRef>
          <a:effectRef idx="1">
            <a:schemeClr val="accent1"/>
          </a:effectRef>
          <a:fontRef idx="minor">
            <a:schemeClr val="lt1"/>
          </a:fontRef>
        </p:style>
        <p:txBody>
          <a:bodyPr lIns="99692"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422041"/>
            <a:r>
              <a:rPr kumimoji="1" lang="ja-JP" altLang="en-US" sz="1477" b="1">
                <a:solidFill>
                  <a:prstClr val="white"/>
                </a:solidFill>
                <a:latin typeface="Meiryo UI" panose="020B0604030504040204" pitchFamily="50" charset="-128"/>
                <a:ea typeface="Meiryo UI" panose="020B0604030504040204" pitchFamily="50" charset="-128"/>
              </a:rPr>
              <a:t>重要経済安保情報指定の要件</a:t>
            </a:r>
          </a:p>
        </p:txBody>
      </p:sp>
      <p:sp>
        <p:nvSpPr>
          <p:cNvPr id="7" name="正方形/長方形 6">
            <a:extLst>
              <a:ext uri="{FF2B5EF4-FFF2-40B4-BE49-F238E27FC236}">
                <a16:creationId xmlns:a16="http://schemas.microsoft.com/office/drawing/2014/main" id="{3042A0C3-0537-6622-E0CA-279EE3F7939B}"/>
              </a:ext>
            </a:extLst>
          </p:cNvPr>
          <p:cNvSpPr/>
          <p:nvPr/>
        </p:nvSpPr>
        <p:spPr>
          <a:xfrm>
            <a:off x="243390" y="1296010"/>
            <a:ext cx="2824755" cy="199734"/>
          </a:xfrm>
          <a:prstGeom prst="rect">
            <a:avLst/>
          </a:prstGeom>
          <a:ln w="19050"/>
        </p:spPr>
        <p:style>
          <a:lnRef idx="2">
            <a:schemeClr val="accent1"/>
          </a:lnRef>
          <a:fillRef idx="1">
            <a:schemeClr val="lt1"/>
          </a:fillRef>
          <a:effectRef idx="0">
            <a:schemeClr val="accent1"/>
          </a:effectRef>
          <a:fontRef idx="minor">
            <a:schemeClr val="dk1"/>
          </a:fontRef>
        </p:style>
        <p:txBody>
          <a:bodyPr lIns="99692"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422041"/>
            <a:r>
              <a:rPr kumimoji="1" lang="ja-JP" altLang="en-US" sz="1292" b="1">
                <a:solidFill>
                  <a:srgbClr val="0070C0"/>
                </a:solidFill>
                <a:latin typeface="Meiryo UI" panose="020B0604030504040204" pitchFamily="50" charset="-128"/>
                <a:ea typeface="Meiryo UI" panose="020B0604030504040204" pitchFamily="50" charset="-128"/>
              </a:rPr>
              <a:t>１　重要経済基盤保護情報該当性　</a:t>
            </a:r>
          </a:p>
        </p:txBody>
      </p:sp>
      <p:sp>
        <p:nvSpPr>
          <p:cNvPr id="9" name="正方形/長方形 8">
            <a:extLst>
              <a:ext uri="{FF2B5EF4-FFF2-40B4-BE49-F238E27FC236}">
                <a16:creationId xmlns:a16="http://schemas.microsoft.com/office/drawing/2014/main" id="{AACEB7E6-A269-05E7-59A4-2AA7C16EF5EC}"/>
              </a:ext>
            </a:extLst>
          </p:cNvPr>
          <p:cNvSpPr/>
          <p:nvPr/>
        </p:nvSpPr>
        <p:spPr>
          <a:xfrm>
            <a:off x="276192" y="3095537"/>
            <a:ext cx="2621118" cy="165069"/>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lIns="99692"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422041"/>
            <a:r>
              <a:rPr kumimoji="1" lang="en-US" altLang="ja-JP" sz="1292" b="1">
                <a:solidFill>
                  <a:prstClr val="black"/>
                </a:solidFill>
                <a:latin typeface="Meiryo UI" panose="020B0604030504040204" pitchFamily="50" charset="-128"/>
                <a:ea typeface="Meiryo UI" panose="020B0604030504040204" pitchFamily="50" charset="-128"/>
              </a:rPr>
              <a:t>(2)</a:t>
            </a:r>
            <a:r>
              <a:rPr kumimoji="1" lang="ja-JP" altLang="en-US" sz="1292" b="1">
                <a:solidFill>
                  <a:prstClr val="black"/>
                </a:solidFill>
                <a:latin typeface="Meiryo UI" panose="020B0604030504040204" pitchFamily="50" charset="-128"/>
                <a:ea typeface="Meiryo UI" panose="020B0604030504040204" pitchFamily="50" charset="-128"/>
              </a:rPr>
              <a:t>重要経済基盤保護情報該当性</a:t>
            </a:r>
          </a:p>
        </p:txBody>
      </p:sp>
      <p:sp>
        <p:nvSpPr>
          <p:cNvPr id="16" name="テキスト ボックス 15">
            <a:extLst>
              <a:ext uri="{FF2B5EF4-FFF2-40B4-BE49-F238E27FC236}">
                <a16:creationId xmlns:a16="http://schemas.microsoft.com/office/drawing/2014/main" id="{4C935F9A-7661-919F-CDE3-5FF9422D81A9}"/>
              </a:ext>
            </a:extLst>
          </p:cNvPr>
          <p:cNvSpPr txBox="1"/>
          <p:nvPr/>
        </p:nvSpPr>
        <p:spPr>
          <a:xfrm>
            <a:off x="205909" y="880070"/>
            <a:ext cx="8735523" cy="401395"/>
          </a:xfrm>
          <a:prstGeom prst="rect">
            <a:avLst/>
          </a:prstGeom>
          <a:noFill/>
          <a:ln>
            <a:noFill/>
          </a:ln>
        </p:spPr>
        <p:txBody>
          <a:bodyPr wrap="square" lIns="0" tIns="0" rIns="0" bIns="0" rtlCol="0" anchor="t">
            <a:noAutofit/>
          </a:bodyPr>
          <a:lstStyle/>
          <a:p>
            <a:pPr defTabSz="422041">
              <a:lnSpc>
                <a:spcPts val="1385"/>
              </a:lnSpc>
            </a:pPr>
            <a:r>
              <a:rPr kumimoji="1" lang="ja-JP" altLang="en-US" sz="1292">
                <a:solidFill>
                  <a:prstClr val="black"/>
                </a:solidFill>
                <a:latin typeface="Meiryo UI" panose="020B0604030504040204" pitchFamily="50" charset="-128"/>
                <a:ea typeface="Meiryo UI" panose="020B0604030504040204" pitchFamily="50" charset="-128"/>
              </a:rPr>
              <a:t>行政機関の長は、指定しようとする情報が</a:t>
            </a:r>
            <a:r>
              <a:rPr kumimoji="1" lang="ja-JP" altLang="en-US" sz="1292" b="1">
                <a:solidFill>
                  <a:prstClr val="black"/>
                </a:solidFill>
                <a:latin typeface="Meiryo UI" panose="020B0604030504040204" pitchFamily="50" charset="-128"/>
                <a:ea typeface="Meiryo UI" panose="020B0604030504040204" pitchFamily="50" charset="-128"/>
              </a:rPr>
              <a:t>重要経済安保情報の指定の３要件</a:t>
            </a:r>
            <a:r>
              <a:rPr kumimoji="1" lang="en-US" altLang="ja-JP" sz="1292" b="1">
                <a:solidFill>
                  <a:srgbClr val="0070C0"/>
                </a:solidFill>
                <a:latin typeface="Meiryo UI" panose="020B0604030504040204" pitchFamily="50" charset="-128"/>
                <a:ea typeface="Meiryo UI" panose="020B0604030504040204" pitchFamily="50" charset="-128"/>
              </a:rPr>
              <a:t>(</a:t>
            </a:r>
            <a:r>
              <a:rPr kumimoji="1" lang="ja-JP" altLang="en-US" sz="1292" b="1">
                <a:solidFill>
                  <a:srgbClr val="0070C0"/>
                </a:solidFill>
                <a:latin typeface="Meiryo UI" panose="020B0604030504040204" pitchFamily="50" charset="-128"/>
                <a:ea typeface="Meiryo UI" panose="020B0604030504040204" pitchFamily="50" charset="-128"/>
              </a:rPr>
              <a:t>重要経済基盤保護情報該当性</a:t>
            </a:r>
            <a:r>
              <a:rPr kumimoji="1" lang="ja-JP" altLang="en-US" sz="1292" b="1">
                <a:solidFill>
                  <a:prstClr val="black"/>
                </a:solidFill>
                <a:latin typeface="Meiryo UI" panose="020B0604030504040204" pitchFamily="50" charset="-128"/>
                <a:ea typeface="Meiryo UI" panose="020B0604030504040204" pitchFamily="50" charset="-128"/>
              </a:rPr>
              <a:t>、</a:t>
            </a:r>
            <a:r>
              <a:rPr kumimoji="1" lang="ja-JP" altLang="en-US" sz="1292" b="1">
                <a:solidFill>
                  <a:srgbClr val="0070C0"/>
                </a:solidFill>
                <a:latin typeface="Meiryo UI" panose="020B0604030504040204" pitchFamily="50" charset="-128"/>
                <a:ea typeface="Meiryo UI" panose="020B0604030504040204" pitchFamily="50" charset="-128"/>
              </a:rPr>
              <a:t>非公知性</a:t>
            </a:r>
            <a:r>
              <a:rPr kumimoji="1" lang="ja-JP" altLang="en-US" sz="1292" b="1">
                <a:solidFill>
                  <a:prstClr val="black"/>
                </a:solidFill>
                <a:latin typeface="Meiryo UI" panose="020B0604030504040204" pitchFamily="50" charset="-128"/>
                <a:ea typeface="Meiryo UI" panose="020B0604030504040204" pitchFamily="50" charset="-128"/>
              </a:rPr>
              <a:t>、</a:t>
            </a:r>
            <a:r>
              <a:rPr kumimoji="1" lang="ja-JP" altLang="en-US" sz="1292" b="1">
                <a:solidFill>
                  <a:srgbClr val="0070C0"/>
                </a:solidFill>
                <a:latin typeface="Meiryo UI" panose="020B0604030504040204" pitchFamily="50" charset="-128"/>
                <a:ea typeface="Meiryo UI" panose="020B0604030504040204" pitchFamily="50" charset="-128"/>
              </a:rPr>
              <a:t>秘匿の必要性</a:t>
            </a:r>
            <a:r>
              <a:rPr kumimoji="1" lang="en-US" altLang="ja-JP" sz="1292" b="1">
                <a:solidFill>
                  <a:srgbClr val="0070C0"/>
                </a:solidFill>
                <a:latin typeface="Meiryo UI" panose="020B0604030504040204" pitchFamily="50" charset="-128"/>
                <a:ea typeface="Meiryo UI" panose="020B0604030504040204" pitchFamily="50" charset="-128"/>
              </a:rPr>
              <a:t>)</a:t>
            </a:r>
            <a:r>
              <a:rPr kumimoji="1" lang="ja-JP" altLang="en-US" sz="1292">
                <a:solidFill>
                  <a:prstClr val="black"/>
                </a:solidFill>
                <a:latin typeface="Meiryo UI" panose="020B0604030504040204" pitchFamily="50" charset="-128"/>
                <a:ea typeface="Meiryo UI" panose="020B0604030504040204" pitchFamily="50" charset="-128"/>
              </a:rPr>
              <a:t>に該当するか否かは以下の基準に従い判断。 　</a:t>
            </a:r>
            <a:r>
              <a:rPr kumimoji="1" lang="en-US" altLang="ja-JP" sz="1108">
                <a:solidFill>
                  <a:prstClr val="black"/>
                </a:solidFill>
                <a:latin typeface="Meiryo UI" panose="020B0604030504040204" pitchFamily="50" charset="-128"/>
                <a:ea typeface="Meiryo UI" panose="020B0604030504040204" pitchFamily="50" charset="-128"/>
              </a:rPr>
              <a:t>※</a:t>
            </a:r>
            <a:r>
              <a:rPr kumimoji="1" lang="ja-JP" altLang="en-US" sz="1108">
                <a:solidFill>
                  <a:prstClr val="black"/>
                </a:solidFill>
                <a:latin typeface="Meiryo UI" panose="020B0604030504040204" pitchFamily="50" charset="-128"/>
                <a:ea typeface="Meiryo UI" panose="020B0604030504040204" pitchFamily="50" charset="-128"/>
              </a:rPr>
              <a:t>特別防衛秘密及び特定秘密に該当するものは除く。</a:t>
            </a:r>
            <a:endParaRPr kumimoji="1" lang="en-US" altLang="ja-JP" sz="1108">
              <a:solidFill>
                <a:prstClr val="black"/>
              </a:solidFill>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C26B83C9-882C-F849-BAA0-8A2CB12F530A}"/>
              </a:ext>
            </a:extLst>
          </p:cNvPr>
          <p:cNvSpPr txBox="1"/>
          <p:nvPr/>
        </p:nvSpPr>
        <p:spPr>
          <a:xfrm>
            <a:off x="837697" y="1695150"/>
            <a:ext cx="7977168" cy="830997"/>
          </a:xfrm>
          <a:prstGeom prst="rect">
            <a:avLst/>
          </a:prstGeom>
          <a:ln w="9525"/>
        </p:spPr>
        <p:style>
          <a:lnRef idx="2">
            <a:schemeClr val="accent3"/>
          </a:lnRef>
          <a:fillRef idx="1">
            <a:schemeClr val="lt1"/>
          </a:fillRef>
          <a:effectRef idx="0">
            <a:schemeClr val="accent3"/>
          </a:effectRef>
          <a:fontRef idx="minor">
            <a:schemeClr val="dk1"/>
          </a:fontRef>
        </p:style>
        <p:txBody>
          <a:bodyPr wrap="square" anchor="ctr">
            <a:spAutoFit/>
          </a:bodyPr>
          <a:lstStyle/>
          <a:p>
            <a:pPr marL="246191" lvl="1" indent="-246191" defTabSz="422041">
              <a:buFont typeface="Wingdings" panose="05000000000000000000" pitchFamily="2" charset="2"/>
              <a:buChar char="u"/>
            </a:pPr>
            <a:r>
              <a:rPr kumimoji="1" lang="ja-JP" altLang="en-US" sz="1200">
                <a:solidFill>
                  <a:prstClr val="black"/>
                </a:solidFill>
                <a:latin typeface="Meiryo UI" panose="020B0604030504040204" pitchFamily="50" charset="-128"/>
                <a:ea typeface="Meiryo UI" panose="020B0604030504040204" pitchFamily="50" charset="-128"/>
              </a:rPr>
              <a:t>我が国の国民生活又は経済活動の基盤となる公共的な役務であってその安定的な提供に支障が生じた場合に我が国及び国民の安全を損なう事態を生ずるおそれがあるものの提供体制（</a:t>
            </a:r>
            <a:r>
              <a:rPr kumimoji="1" lang="ja-JP" altLang="en-US" sz="1200" b="1">
                <a:solidFill>
                  <a:srgbClr val="FF0000"/>
                </a:solidFill>
                <a:latin typeface="Meiryo UI" panose="020B0604030504040204" pitchFamily="50" charset="-128"/>
                <a:ea typeface="Meiryo UI" panose="020B0604030504040204" pitchFamily="50" charset="-128"/>
              </a:rPr>
              <a:t>基盤公共役務の提供体制</a:t>
            </a:r>
            <a:r>
              <a:rPr kumimoji="1" lang="ja-JP" altLang="en-US" sz="1200">
                <a:solidFill>
                  <a:prstClr val="black"/>
                </a:solidFill>
                <a:latin typeface="Meiryo UI" panose="020B0604030504040204" pitchFamily="50" charset="-128"/>
                <a:ea typeface="Meiryo UI" panose="020B0604030504040204" pitchFamily="50" charset="-128"/>
              </a:rPr>
              <a:t>）</a:t>
            </a:r>
            <a:endParaRPr kumimoji="1" lang="en-US" altLang="ja-JP" sz="1200">
              <a:solidFill>
                <a:prstClr val="black"/>
              </a:solidFill>
              <a:latin typeface="Meiryo UI" panose="020B0604030504040204" pitchFamily="50" charset="-128"/>
              <a:ea typeface="Meiryo UI" panose="020B0604030504040204" pitchFamily="50" charset="-128"/>
            </a:endParaRPr>
          </a:p>
          <a:p>
            <a:pPr marL="246191" lvl="1" indent="-246191" defTabSz="422041">
              <a:buFont typeface="Wingdings" panose="05000000000000000000" pitchFamily="2" charset="2"/>
              <a:buChar char="u"/>
            </a:pPr>
            <a:r>
              <a:rPr kumimoji="1" lang="ja-JP" altLang="en-US" sz="1200">
                <a:solidFill>
                  <a:prstClr val="black"/>
                </a:solidFill>
                <a:latin typeface="Meiryo UI" panose="020B0604030504040204" pitchFamily="50" charset="-128"/>
                <a:ea typeface="Meiryo UI" panose="020B0604030504040204" pitchFamily="50" charset="-128"/>
              </a:rPr>
              <a:t>国民の生存に必要不可欠な又は広く我が国の国民生活若しくは経済活動が依拠し、若しくは依拠することが見込まれる重要な物資（プログラムを含む。）の供給網（</a:t>
            </a:r>
            <a:r>
              <a:rPr kumimoji="1" lang="ja-JP" altLang="en-US" sz="1200" b="1">
                <a:solidFill>
                  <a:srgbClr val="FF0000"/>
                </a:solidFill>
                <a:latin typeface="Meiryo UI" panose="020B0604030504040204" pitchFamily="50" charset="-128"/>
                <a:ea typeface="Meiryo UI" panose="020B0604030504040204" pitchFamily="50" charset="-128"/>
              </a:rPr>
              <a:t>重要物資の供給網</a:t>
            </a:r>
            <a:r>
              <a:rPr kumimoji="1" lang="ja-JP" altLang="en-US" sz="1200">
                <a:solidFill>
                  <a:prstClr val="black"/>
                </a:solidFill>
                <a:latin typeface="Meiryo UI" panose="020B0604030504040204" pitchFamily="50" charset="-128"/>
                <a:ea typeface="Meiryo UI" panose="020B0604030504040204" pitchFamily="50" charset="-128"/>
              </a:rPr>
              <a:t>）</a:t>
            </a:r>
            <a:endParaRPr kumimoji="1" lang="en-US" altLang="ja-JP" sz="1200">
              <a:solidFill>
                <a:prstClr val="black"/>
              </a:solidFill>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B5E6B080-B4EF-567A-0EBA-76F124CA54A8}"/>
              </a:ext>
            </a:extLst>
          </p:cNvPr>
          <p:cNvSpPr txBox="1"/>
          <p:nvPr/>
        </p:nvSpPr>
        <p:spPr>
          <a:xfrm>
            <a:off x="398970" y="2488561"/>
            <a:ext cx="8829325" cy="603820"/>
          </a:xfrm>
          <a:prstGeom prst="rect">
            <a:avLst/>
          </a:prstGeom>
          <a:noFill/>
        </p:spPr>
        <p:txBody>
          <a:bodyPr wrap="square">
            <a:spAutoFit/>
          </a:bodyPr>
          <a:lstStyle/>
          <a:p>
            <a:pPr marL="0" lvl="1" defTabSz="422041"/>
            <a:r>
              <a:rPr kumimoji="1" lang="ja-JP" altLang="en-US" sz="1108">
                <a:solidFill>
                  <a:prstClr val="black"/>
                </a:solidFill>
                <a:latin typeface="Meiryo UI" panose="020B0604030504040204" pitchFamily="50" charset="-128"/>
                <a:ea typeface="Meiryo UI" panose="020B0604030504040204" pitchFamily="50" charset="-128"/>
              </a:rPr>
              <a:t>・ 基盤公共役務に含まれる役務の例：「経済安全保障推進法」における</a:t>
            </a:r>
            <a:r>
              <a:rPr kumimoji="1" lang="ja-JP" altLang="en-US" sz="1108" b="1">
                <a:solidFill>
                  <a:prstClr val="black"/>
                </a:solidFill>
                <a:latin typeface="Meiryo UI" panose="020B0604030504040204" pitchFamily="50" charset="-128"/>
                <a:ea typeface="Meiryo UI" panose="020B0604030504040204" pitchFamily="50" charset="-128"/>
              </a:rPr>
              <a:t>基幹インフラ</a:t>
            </a:r>
            <a:r>
              <a:rPr kumimoji="1" lang="ja-JP" altLang="en-US" sz="1108">
                <a:solidFill>
                  <a:prstClr val="black"/>
                </a:solidFill>
                <a:latin typeface="Meiryo UI" panose="020B0604030504040204" pitchFamily="50" charset="-128"/>
                <a:ea typeface="Meiryo UI" panose="020B0604030504040204" pitchFamily="50" charset="-128"/>
              </a:rPr>
              <a:t>、「重要インフラのサイバーセキュリティに係る行動計画」における</a:t>
            </a:r>
            <a:endParaRPr kumimoji="1" lang="en-US" altLang="ja-JP" sz="1108">
              <a:solidFill>
                <a:prstClr val="black"/>
              </a:solidFill>
              <a:latin typeface="Meiryo UI" panose="020B0604030504040204" pitchFamily="50" charset="-128"/>
              <a:ea typeface="Meiryo UI" panose="020B0604030504040204" pitchFamily="50" charset="-128"/>
            </a:endParaRPr>
          </a:p>
          <a:p>
            <a:pPr marL="0" lvl="1" defTabSz="422041"/>
            <a:r>
              <a:rPr kumimoji="1" lang="ja-JP" altLang="en-US" sz="1108" b="1">
                <a:solidFill>
                  <a:prstClr val="black"/>
                </a:solidFill>
                <a:latin typeface="Meiryo UI" panose="020B0604030504040204" pitchFamily="50" charset="-128"/>
                <a:ea typeface="Meiryo UI" panose="020B0604030504040204" pitchFamily="50" charset="-128"/>
              </a:rPr>
              <a:t>　 重要インフラ</a:t>
            </a:r>
            <a:r>
              <a:rPr kumimoji="1" lang="ja-JP" altLang="en-US" sz="1108">
                <a:solidFill>
                  <a:prstClr val="black"/>
                </a:solidFill>
                <a:latin typeface="Meiryo UI" panose="020B0604030504040204" pitchFamily="50" charset="-128"/>
                <a:ea typeface="Meiryo UI" panose="020B0604030504040204" pitchFamily="50" charset="-128"/>
              </a:rPr>
              <a:t>、</a:t>
            </a:r>
            <a:r>
              <a:rPr kumimoji="1" lang="ja-JP" altLang="en-US" sz="1108" b="1">
                <a:solidFill>
                  <a:prstClr val="black"/>
                </a:solidFill>
                <a:latin typeface="Meiryo UI" panose="020B0604030504040204" pitchFamily="50" charset="-128"/>
                <a:ea typeface="Meiryo UI" panose="020B0604030504040204" pitchFamily="50" charset="-128"/>
              </a:rPr>
              <a:t>国の行政機関の役務</a:t>
            </a:r>
            <a:r>
              <a:rPr kumimoji="1" lang="ja-JP" altLang="en-US" sz="1108">
                <a:solidFill>
                  <a:prstClr val="black"/>
                </a:solidFill>
                <a:latin typeface="Meiryo UI" panose="020B0604030504040204" pitchFamily="50" charset="-128"/>
                <a:ea typeface="Meiryo UI" panose="020B0604030504040204" pitchFamily="50" charset="-128"/>
              </a:rPr>
              <a:t>の一部</a:t>
            </a:r>
            <a:endParaRPr kumimoji="1" lang="en-US" altLang="ja-JP" sz="1108">
              <a:solidFill>
                <a:prstClr val="black"/>
              </a:solidFill>
              <a:latin typeface="Meiryo UI" panose="020B0604030504040204" pitchFamily="50" charset="-128"/>
              <a:ea typeface="Meiryo UI" panose="020B0604030504040204" pitchFamily="50" charset="-128"/>
            </a:endParaRPr>
          </a:p>
          <a:p>
            <a:pPr marL="0" lvl="1" defTabSz="422041"/>
            <a:r>
              <a:rPr kumimoji="1" lang="ja-JP" altLang="en-US" sz="1108">
                <a:solidFill>
                  <a:prstClr val="black"/>
                </a:solidFill>
                <a:latin typeface="Meiryo UI" panose="020B0604030504040204" pitchFamily="50" charset="-128"/>
                <a:ea typeface="Meiryo UI" panose="020B0604030504040204" pitchFamily="50" charset="-128"/>
              </a:rPr>
              <a:t>・ 重要物資に含まれるものの例：「経済安全保障推進法」における</a:t>
            </a:r>
            <a:r>
              <a:rPr kumimoji="1" lang="ja-JP" altLang="en-US" sz="1108" b="1">
                <a:solidFill>
                  <a:prstClr val="black"/>
                </a:solidFill>
                <a:latin typeface="Meiryo UI" panose="020B0604030504040204" pitchFamily="50" charset="-128"/>
                <a:ea typeface="Meiryo UI" panose="020B0604030504040204" pitchFamily="50" charset="-128"/>
              </a:rPr>
              <a:t>特定重要物資</a:t>
            </a:r>
            <a:r>
              <a:rPr kumimoji="1" lang="ja-JP" altLang="en-US" sz="1108">
                <a:solidFill>
                  <a:prstClr val="black"/>
                </a:solidFill>
                <a:latin typeface="Meiryo UI" panose="020B0604030504040204" pitchFamily="50" charset="-128"/>
                <a:ea typeface="Meiryo UI" panose="020B0604030504040204" pitchFamily="50" charset="-128"/>
              </a:rPr>
              <a:t>及びその原材料、安定供給確保を図ることが特に必要と認められる物資</a:t>
            </a:r>
            <a:endParaRPr kumimoji="1" lang="en-US" altLang="ja-JP" sz="1108">
              <a:solidFill>
                <a:prstClr val="black"/>
              </a:solidFill>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F6993276-5D94-9FDF-49E2-FCF054070BB9}"/>
              </a:ext>
            </a:extLst>
          </p:cNvPr>
          <p:cNvSpPr/>
          <p:nvPr/>
        </p:nvSpPr>
        <p:spPr>
          <a:xfrm>
            <a:off x="407628" y="1727293"/>
            <a:ext cx="430068" cy="778853"/>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vert="eaVert"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22041"/>
            <a:r>
              <a:rPr kumimoji="1" lang="ja-JP" altLang="en-US" sz="1108" b="1">
                <a:solidFill>
                  <a:prstClr val="white"/>
                </a:solidFill>
                <a:latin typeface="Meiryo UI" panose="020B0604030504040204" pitchFamily="50" charset="-128"/>
                <a:ea typeface="Meiryo UI" panose="020B0604030504040204" pitchFamily="50" charset="-128"/>
              </a:rPr>
              <a:t>重要経済</a:t>
            </a:r>
            <a:endParaRPr kumimoji="1" lang="en-US" altLang="ja-JP" sz="1108" b="1">
              <a:solidFill>
                <a:prstClr val="white"/>
              </a:solidFill>
              <a:latin typeface="Meiryo UI" panose="020B0604030504040204" pitchFamily="50" charset="-128"/>
              <a:ea typeface="Meiryo UI" panose="020B0604030504040204" pitchFamily="50" charset="-128"/>
            </a:endParaRPr>
          </a:p>
          <a:p>
            <a:pPr algn="ctr" defTabSz="422041"/>
            <a:r>
              <a:rPr kumimoji="1" lang="ja-JP" altLang="en-US" sz="1108" b="1">
                <a:solidFill>
                  <a:prstClr val="white"/>
                </a:solidFill>
                <a:latin typeface="Meiryo UI" panose="020B0604030504040204" pitchFamily="50" charset="-128"/>
                <a:ea typeface="Meiryo UI" panose="020B0604030504040204" pitchFamily="50" charset="-128"/>
              </a:rPr>
              <a:t>基盤</a:t>
            </a:r>
          </a:p>
        </p:txBody>
      </p:sp>
      <p:sp>
        <p:nvSpPr>
          <p:cNvPr id="17" name="正方形/長方形 16">
            <a:extLst>
              <a:ext uri="{FF2B5EF4-FFF2-40B4-BE49-F238E27FC236}">
                <a16:creationId xmlns:a16="http://schemas.microsoft.com/office/drawing/2014/main" id="{C5244BA9-E43E-4723-E80A-EB0C4F7C8B1A}"/>
              </a:ext>
            </a:extLst>
          </p:cNvPr>
          <p:cNvSpPr/>
          <p:nvPr/>
        </p:nvSpPr>
        <p:spPr>
          <a:xfrm>
            <a:off x="401397" y="3307247"/>
            <a:ext cx="563390" cy="118050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vert="horz"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22041"/>
            <a:r>
              <a:rPr kumimoji="1" lang="ja-JP" altLang="en-US" sz="1015" b="1">
                <a:solidFill>
                  <a:prstClr val="white"/>
                </a:solidFill>
                <a:latin typeface="Meiryo UI" panose="020B0604030504040204" pitchFamily="50" charset="-128"/>
                <a:ea typeface="Meiryo UI" panose="020B0604030504040204" pitchFamily="50" charset="-128"/>
              </a:rPr>
              <a:t>第１号</a:t>
            </a:r>
          </a:p>
        </p:txBody>
      </p:sp>
      <p:sp>
        <p:nvSpPr>
          <p:cNvPr id="21" name="テキスト ボックス 20">
            <a:extLst>
              <a:ext uri="{FF2B5EF4-FFF2-40B4-BE49-F238E27FC236}">
                <a16:creationId xmlns:a16="http://schemas.microsoft.com/office/drawing/2014/main" id="{4B79A428-8D59-1BDE-2CA4-993FEFF0A594}"/>
              </a:ext>
            </a:extLst>
          </p:cNvPr>
          <p:cNvSpPr txBox="1"/>
          <p:nvPr/>
        </p:nvSpPr>
        <p:spPr>
          <a:xfrm>
            <a:off x="1007682" y="3306117"/>
            <a:ext cx="7797036" cy="1180505"/>
          </a:xfrm>
          <a:prstGeom prst="rect">
            <a:avLst/>
          </a:prstGeom>
          <a:ln w="9525"/>
        </p:spPr>
        <p:style>
          <a:lnRef idx="2">
            <a:schemeClr val="accent3"/>
          </a:lnRef>
          <a:fillRef idx="1">
            <a:schemeClr val="lt1"/>
          </a:fillRef>
          <a:effectRef idx="0">
            <a:schemeClr val="accent3"/>
          </a:effectRef>
          <a:fontRef idx="minor">
            <a:schemeClr val="dk1"/>
          </a:fontRef>
        </p:style>
        <p:txBody>
          <a:bodyPr wrap="square" lIns="0" tIns="0" rIns="0" bIns="0" rtlCol="0" anchor="t">
            <a:noAutofit/>
          </a:bodyPr>
          <a:lstStyle/>
          <a:p>
            <a:pPr defTabSz="422041"/>
            <a:r>
              <a:rPr kumimoji="1" lang="ja-JP" altLang="en-US" sz="1108">
                <a:solidFill>
                  <a:prstClr val="black"/>
                </a:solidFill>
                <a:latin typeface="Meiryo UI" panose="020B0604030504040204" pitchFamily="50" charset="-128"/>
                <a:ea typeface="Meiryo UI" panose="020B0604030504040204" pitchFamily="50" charset="-128"/>
              </a:rPr>
              <a:t>①　</a:t>
            </a:r>
            <a:r>
              <a:rPr kumimoji="1" lang="ja-JP" altLang="en-US" sz="1108" u="sng">
                <a:solidFill>
                  <a:prstClr val="black"/>
                </a:solidFill>
                <a:latin typeface="Meiryo UI" panose="020B0604030504040204" pitchFamily="50" charset="-128"/>
                <a:ea typeface="Meiryo UI" panose="020B0604030504040204" pitchFamily="50" charset="-128"/>
              </a:rPr>
              <a:t>外部から行われる行為から基盤公共役務の提供体制を保護するための措置等</a:t>
            </a:r>
            <a:endParaRPr kumimoji="1" lang="en-US" altLang="ja-JP" sz="1108" u="sng">
              <a:solidFill>
                <a:prstClr val="black"/>
              </a:solidFill>
              <a:latin typeface="Meiryo UI" panose="020B0604030504040204" pitchFamily="50" charset="-128"/>
              <a:ea typeface="Meiryo UI" panose="020B0604030504040204" pitchFamily="50" charset="-128"/>
            </a:endParaRPr>
          </a:p>
          <a:p>
            <a:pPr defTabSz="422041"/>
            <a:r>
              <a:rPr kumimoji="1" lang="ja-JP" altLang="en-US" sz="1108">
                <a:solidFill>
                  <a:prstClr val="black"/>
                </a:solidFill>
                <a:latin typeface="Meiryo UI" panose="020B0604030504040204" pitchFamily="50" charset="-128"/>
                <a:ea typeface="Meiryo UI" panose="020B0604030504040204" pitchFamily="50" charset="-128"/>
              </a:rPr>
              <a:t>　・　事業者及び行政機関の</a:t>
            </a:r>
            <a:r>
              <a:rPr kumimoji="1" lang="ja-JP" altLang="en-US" sz="1108">
                <a:solidFill>
                  <a:srgbClr val="FF0000"/>
                </a:solidFill>
                <a:latin typeface="Meiryo UI" panose="020B0604030504040204" pitchFamily="50" charset="-128"/>
                <a:ea typeface="Meiryo UI" panose="020B0604030504040204" pitchFamily="50" charset="-128"/>
              </a:rPr>
              <a:t>施設・設備等の安全確保</a:t>
            </a:r>
            <a:r>
              <a:rPr kumimoji="1" lang="ja-JP" altLang="en-US" sz="1108">
                <a:solidFill>
                  <a:prstClr val="black"/>
                </a:solidFill>
                <a:latin typeface="Meiryo UI" panose="020B0604030504040204" pitchFamily="50" charset="-128"/>
                <a:ea typeface="Meiryo UI" panose="020B0604030504040204" pitchFamily="50" charset="-128"/>
              </a:rPr>
              <a:t>に関する措置</a:t>
            </a:r>
            <a:endParaRPr kumimoji="1" lang="en-US" altLang="ja-JP" sz="1108">
              <a:solidFill>
                <a:prstClr val="black"/>
              </a:solidFill>
              <a:latin typeface="Meiryo UI" panose="020B0604030504040204" pitchFamily="50" charset="-128"/>
              <a:ea typeface="Meiryo UI" panose="020B0604030504040204" pitchFamily="50" charset="-128"/>
            </a:endParaRPr>
          </a:p>
          <a:p>
            <a:pPr defTabSz="422041"/>
            <a:r>
              <a:rPr kumimoji="1" lang="ja-JP" altLang="en-US" sz="1108">
                <a:solidFill>
                  <a:prstClr val="black"/>
                </a:solidFill>
                <a:latin typeface="Meiryo UI" panose="020B0604030504040204" pitchFamily="50" charset="-128"/>
                <a:ea typeface="Meiryo UI" panose="020B0604030504040204" pitchFamily="50" charset="-128"/>
              </a:rPr>
              <a:t>　・　事業者の経営や、事業者及び行政機関の保有する</a:t>
            </a:r>
            <a:r>
              <a:rPr kumimoji="1" lang="ja-JP" altLang="en-US" sz="1108">
                <a:solidFill>
                  <a:srgbClr val="FF0000"/>
                </a:solidFill>
                <a:latin typeface="Meiryo UI" panose="020B0604030504040204" pitchFamily="50" charset="-128"/>
                <a:ea typeface="Meiryo UI" panose="020B0604030504040204" pitchFamily="50" charset="-128"/>
              </a:rPr>
              <a:t>技術、知識、データ、人員等のその他の経営資源</a:t>
            </a:r>
            <a:r>
              <a:rPr kumimoji="1" lang="ja-JP" altLang="en-US" sz="1108">
                <a:solidFill>
                  <a:prstClr val="black"/>
                </a:solidFill>
                <a:latin typeface="Meiryo UI" panose="020B0604030504040204" pitchFamily="50" charset="-128"/>
                <a:ea typeface="Meiryo UI" panose="020B0604030504040204" pitchFamily="50" charset="-128"/>
              </a:rPr>
              <a:t>の保護措置</a:t>
            </a:r>
            <a:endParaRPr kumimoji="1" lang="en-US" altLang="ja-JP" sz="1108">
              <a:solidFill>
                <a:prstClr val="black"/>
              </a:solidFill>
              <a:latin typeface="Meiryo UI" panose="020B0604030504040204" pitchFamily="50" charset="-128"/>
              <a:ea typeface="Meiryo UI" panose="020B0604030504040204" pitchFamily="50" charset="-128"/>
            </a:endParaRPr>
          </a:p>
          <a:p>
            <a:pPr defTabSz="422041"/>
            <a:r>
              <a:rPr kumimoji="1" lang="ja-JP" altLang="en-US" sz="1108">
                <a:solidFill>
                  <a:prstClr val="black"/>
                </a:solidFill>
                <a:latin typeface="Meiryo UI" panose="020B0604030504040204" pitchFamily="50" charset="-128"/>
                <a:ea typeface="Meiryo UI" panose="020B0604030504040204" pitchFamily="50" charset="-128"/>
              </a:rPr>
              <a:t>②　</a:t>
            </a:r>
            <a:r>
              <a:rPr kumimoji="1" lang="ja-JP" altLang="en-US" sz="1108" u="sng">
                <a:solidFill>
                  <a:prstClr val="black"/>
                </a:solidFill>
                <a:latin typeface="Meiryo UI" panose="020B0604030504040204" pitchFamily="50" charset="-128"/>
                <a:ea typeface="Meiryo UI" panose="020B0604030504040204" pitchFamily="50" charset="-128"/>
              </a:rPr>
              <a:t>外部から行われる行為から重要物資の供給網を保護するための措置等</a:t>
            </a:r>
            <a:endParaRPr kumimoji="1" lang="en-US" altLang="ja-JP" sz="1108" u="sng">
              <a:solidFill>
                <a:prstClr val="black"/>
              </a:solidFill>
              <a:latin typeface="Meiryo UI" panose="020B0604030504040204" pitchFamily="50" charset="-128"/>
              <a:ea typeface="Meiryo UI" panose="020B0604030504040204" pitchFamily="50" charset="-128"/>
            </a:endParaRPr>
          </a:p>
          <a:p>
            <a:pPr defTabSz="422041"/>
            <a:r>
              <a:rPr kumimoji="1" lang="ja-JP" altLang="en-US" sz="1108">
                <a:solidFill>
                  <a:prstClr val="black"/>
                </a:solidFill>
                <a:latin typeface="Meiryo UI" panose="020B0604030504040204" pitchFamily="50" charset="-128"/>
                <a:ea typeface="Meiryo UI" panose="020B0604030504040204" pitchFamily="50" charset="-128"/>
              </a:rPr>
              <a:t>　・　重要物資の</a:t>
            </a:r>
            <a:r>
              <a:rPr kumimoji="1" lang="ja-JP" altLang="en-US" sz="1108">
                <a:solidFill>
                  <a:srgbClr val="FF0000"/>
                </a:solidFill>
                <a:latin typeface="Meiryo UI" panose="020B0604030504040204" pitchFamily="50" charset="-128"/>
                <a:ea typeface="Meiryo UI" panose="020B0604030504040204" pitchFamily="50" charset="-128"/>
              </a:rPr>
              <a:t>供給途絶や供給不足、国内生産基盤の弱体化等に対応</a:t>
            </a:r>
            <a:r>
              <a:rPr kumimoji="1" lang="ja-JP" altLang="en-US" sz="1108">
                <a:solidFill>
                  <a:prstClr val="black"/>
                </a:solidFill>
                <a:latin typeface="Meiryo UI" panose="020B0604030504040204" pitchFamily="50" charset="-128"/>
                <a:ea typeface="Meiryo UI" panose="020B0604030504040204" pitchFamily="50" charset="-128"/>
              </a:rPr>
              <a:t>するための措置</a:t>
            </a:r>
          </a:p>
          <a:p>
            <a:pPr defTabSz="422041"/>
            <a:r>
              <a:rPr kumimoji="1" lang="ja-JP" altLang="en-US" sz="1108">
                <a:solidFill>
                  <a:prstClr val="black"/>
                </a:solidFill>
                <a:latin typeface="Meiryo UI" panose="020B0604030504040204" pitchFamily="50" charset="-128"/>
                <a:ea typeface="Meiryo UI" panose="020B0604030504040204" pitchFamily="50" charset="-128"/>
              </a:rPr>
              <a:t>　・　事業者及び行政機関の</a:t>
            </a:r>
            <a:r>
              <a:rPr kumimoji="1" lang="ja-JP" altLang="en-US" sz="1108">
                <a:solidFill>
                  <a:srgbClr val="FF0000"/>
                </a:solidFill>
                <a:latin typeface="Meiryo UI" panose="020B0604030504040204" pitchFamily="50" charset="-128"/>
                <a:ea typeface="Meiryo UI" panose="020B0604030504040204" pitchFamily="50" charset="-128"/>
              </a:rPr>
              <a:t>施設・設備等の安全確保</a:t>
            </a:r>
            <a:r>
              <a:rPr kumimoji="1" lang="ja-JP" altLang="en-US" sz="1108">
                <a:solidFill>
                  <a:prstClr val="black"/>
                </a:solidFill>
                <a:latin typeface="Meiryo UI" panose="020B0604030504040204" pitchFamily="50" charset="-128"/>
                <a:ea typeface="Meiryo UI" panose="020B0604030504040204" pitchFamily="50" charset="-128"/>
              </a:rPr>
              <a:t>に関する措置</a:t>
            </a:r>
            <a:endParaRPr kumimoji="1" lang="en-US" altLang="ja-JP" sz="1108">
              <a:solidFill>
                <a:prstClr val="black"/>
              </a:solidFill>
              <a:latin typeface="Meiryo UI" panose="020B0604030504040204" pitchFamily="50" charset="-128"/>
              <a:ea typeface="Meiryo UI" panose="020B0604030504040204" pitchFamily="50" charset="-128"/>
            </a:endParaRPr>
          </a:p>
          <a:p>
            <a:pPr defTabSz="422041"/>
            <a:r>
              <a:rPr kumimoji="1" lang="ja-JP" altLang="en-US" sz="1108">
                <a:solidFill>
                  <a:prstClr val="black"/>
                </a:solidFill>
                <a:latin typeface="Meiryo UI" panose="020B0604030504040204" pitchFamily="50" charset="-128"/>
                <a:ea typeface="Meiryo UI" panose="020B0604030504040204" pitchFamily="50" charset="-128"/>
              </a:rPr>
              <a:t>　・　事業者の経営や、事業者及び行政機関の保有する</a:t>
            </a:r>
            <a:r>
              <a:rPr kumimoji="1" lang="ja-JP" altLang="en-US" sz="1108">
                <a:solidFill>
                  <a:srgbClr val="FF0000"/>
                </a:solidFill>
                <a:latin typeface="Meiryo UI" panose="020B0604030504040204" pitchFamily="50" charset="-128"/>
                <a:ea typeface="Meiryo UI" panose="020B0604030504040204" pitchFamily="50" charset="-128"/>
              </a:rPr>
              <a:t>技術、知識、データ、人員等のその他の経営資源</a:t>
            </a:r>
            <a:r>
              <a:rPr kumimoji="1" lang="ja-JP" altLang="en-US" sz="1108">
                <a:solidFill>
                  <a:prstClr val="black"/>
                </a:solidFill>
                <a:latin typeface="Meiryo UI" panose="020B0604030504040204" pitchFamily="50" charset="-128"/>
                <a:ea typeface="Meiryo UI" panose="020B0604030504040204" pitchFamily="50" charset="-128"/>
              </a:rPr>
              <a:t>の保護措置</a:t>
            </a:r>
            <a:endParaRPr kumimoji="1" lang="en-US" altLang="ja-JP" sz="1108">
              <a:solidFill>
                <a:prstClr val="black"/>
              </a:solidFill>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91E975CF-F785-E618-779F-ABE1225D3813}"/>
              </a:ext>
            </a:extLst>
          </p:cNvPr>
          <p:cNvSpPr txBox="1"/>
          <p:nvPr/>
        </p:nvSpPr>
        <p:spPr>
          <a:xfrm>
            <a:off x="1007682" y="4534930"/>
            <a:ext cx="7797036" cy="1180504"/>
          </a:xfrm>
          <a:prstGeom prst="rect">
            <a:avLst/>
          </a:prstGeom>
          <a:ln w="9525"/>
        </p:spPr>
        <p:style>
          <a:lnRef idx="2">
            <a:schemeClr val="accent3"/>
          </a:lnRef>
          <a:fillRef idx="1">
            <a:schemeClr val="lt1"/>
          </a:fillRef>
          <a:effectRef idx="0">
            <a:schemeClr val="accent3"/>
          </a:effectRef>
          <a:fontRef idx="minor">
            <a:schemeClr val="dk1"/>
          </a:fontRef>
        </p:style>
        <p:txBody>
          <a:bodyPr wrap="square" lIns="0" tIns="0" rIns="0" bIns="0" rtlCol="0" anchor="t">
            <a:noAutofit/>
          </a:bodyPr>
          <a:lstStyle/>
          <a:p>
            <a:pPr defTabSz="422041"/>
            <a:r>
              <a:rPr kumimoji="1" lang="ja-JP" altLang="en-US" sz="1108">
                <a:solidFill>
                  <a:prstClr val="black"/>
                </a:solidFill>
                <a:latin typeface="Meiryo UI" panose="020B0604030504040204" pitchFamily="50" charset="-128"/>
                <a:ea typeface="Meiryo UI" panose="020B0604030504040204" pitchFamily="50" charset="-128"/>
              </a:rPr>
              <a:t>①　</a:t>
            </a:r>
            <a:r>
              <a:rPr kumimoji="1" lang="ja-JP" altLang="en-US" sz="1108" u="sng">
                <a:solidFill>
                  <a:prstClr val="black"/>
                </a:solidFill>
                <a:latin typeface="Meiryo UI" panose="020B0604030504040204" pitchFamily="50" charset="-128"/>
                <a:ea typeface="Meiryo UI" panose="020B0604030504040204" pitchFamily="50" charset="-128"/>
              </a:rPr>
              <a:t>重要経済基盤の脆弱性に関する情報であって安全保障に関するもの</a:t>
            </a:r>
            <a:endParaRPr kumimoji="1" lang="en-US" altLang="ja-JP" sz="1108" u="sng">
              <a:solidFill>
                <a:prstClr val="black"/>
              </a:solidFill>
              <a:latin typeface="Meiryo UI" panose="020B0604030504040204" pitchFamily="50" charset="-128"/>
              <a:ea typeface="Meiryo UI" panose="020B0604030504040204" pitchFamily="50" charset="-128"/>
            </a:endParaRPr>
          </a:p>
          <a:p>
            <a:pPr defTabSz="422041"/>
            <a:r>
              <a:rPr kumimoji="1" lang="ja-JP" altLang="en-US" sz="1108">
                <a:solidFill>
                  <a:prstClr val="black"/>
                </a:solidFill>
                <a:latin typeface="Meiryo UI" panose="020B0604030504040204" pitchFamily="50" charset="-128"/>
                <a:ea typeface="Meiryo UI" panose="020B0604030504040204" pitchFamily="50" charset="-128"/>
              </a:rPr>
              <a:t>　・　第１号の措置に対応する脆弱性に関する情報</a:t>
            </a:r>
            <a:endParaRPr kumimoji="1" lang="en-US" altLang="ja-JP" sz="1108">
              <a:solidFill>
                <a:prstClr val="black"/>
              </a:solidFill>
              <a:latin typeface="Meiryo UI" panose="020B0604030504040204" pitchFamily="50" charset="-128"/>
              <a:ea typeface="Meiryo UI" panose="020B0604030504040204" pitchFamily="50" charset="-128"/>
            </a:endParaRPr>
          </a:p>
          <a:p>
            <a:pPr defTabSz="422041"/>
            <a:r>
              <a:rPr kumimoji="1" lang="ja-JP" altLang="en-US" sz="1108">
                <a:solidFill>
                  <a:prstClr val="black"/>
                </a:solidFill>
                <a:latin typeface="Meiryo UI" panose="020B0604030504040204" pitchFamily="50" charset="-128"/>
                <a:ea typeface="Meiryo UI" panose="020B0604030504040204" pitchFamily="50" charset="-128"/>
              </a:rPr>
              <a:t>②　</a:t>
            </a:r>
            <a:r>
              <a:rPr kumimoji="1" lang="ja-JP" altLang="en-US" sz="1108" u="sng">
                <a:solidFill>
                  <a:prstClr val="black"/>
                </a:solidFill>
                <a:latin typeface="Meiryo UI" panose="020B0604030504040204" pitchFamily="50" charset="-128"/>
                <a:ea typeface="Meiryo UI" panose="020B0604030504040204" pitchFamily="50" charset="-128"/>
              </a:rPr>
              <a:t>重要経済基盤に関する革新的な技術に関する情報であって安全保障に関するもの</a:t>
            </a:r>
            <a:endParaRPr kumimoji="1" lang="en-US" altLang="ja-JP" sz="1108" u="sng">
              <a:solidFill>
                <a:prstClr val="black"/>
              </a:solidFill>
              <a:latin typeface="Meiryo UI" panose="020B0604030504040204" pitchFamily="50" charset="-128"/>
              <a:ea typeface="Meiryo UI" panose="020B0604030504040204" pitchFamily="50" charset="-128"/>
            </a:endParaRPr>
          </a:p>
          <a:p>
            <a:pPr defTabSz="422041"/>
            <a:r>
              <a:rPr kumimoji="1" lang="ja-JP" altLang="en-US" sz="1108">
                <a:solidFill>
                  <a:prstClr val="black"/>
                </a:solidFill>
                <a:latin typeface="Meiryo UI" panose="020B0604030504040204" pitchFamily="50" charset="-128"/>
                <a:ea typeface="Meiryo UI" panose="020B0604030504040204" pitchFamily="50" charset="-128"/>
              </a:rPr>
              <a:t>　・　</a:t>
            </a:r>
            <a:r>
              <a:rPr kumimoji="1" lang="ja-JP" altLang="en-US" sz="1108">
                <a:solidFill>
                  <a:srgbClr val="FF0000"/>
                </a:solidFill>
                <a:latin typeface="Meiryo UI" panose="020B0604030504040204" pitchFamily="50" charset="-128"/>
                <a:ea typeface="Meiryo UI" panose="020B0604030504040204" pitchFamily="50" charset="-128"/>
              </a:rPr>
              <a:t>国際共同研究開発</a:t>
            </a:r>
            <a:r>
              <a:rPr kumimoji="1" lang="ja-JP" altLang="en-US" sz="1108">
                <a:solidFill>
                  <a:prstClr val="black"/>
                </a:solidFill>
                <a:latin typeface="Meiryo UI" panose="020B0604030504040204" pitchFamily="50" charset="-128"/>
                <a:ea typeface="Meiryo UI" panose="020B0604030504040204" pitchFamily="50" charset="-128"/>
              </a:rPr>
              <a:t>において外国政府等から提供された情報</a:t>
            </a:r>
            <a:endParaRPr kumimoji="1" lang="en-US" altLang="ja-JP" sz="1108">
              <a:solidFill>
                <a:prstClr val="black"/>
              </a:solidFill>
              <a:latin typeface="Meiryo UI" panose="020B0604030504040204" pitchFamily="50" charset="-128"/>
              <a:ea typeface="Meiryo UI" panose="020B0604030504040204" pitchFamily="50" charset="-128"/>
            </a:endParaRPr>
          </a:p>
          <a:p>
            <a:pPr defTabSz="422041"/>
            <a:r>
              <a:rPr kumimoji="1" lang="ja-JP" altLang="en-US" sz="1108">
                <a:solidFill>
                  <a:prstClr val="black"/>
                </a:solidFill>
                <a:latin typeface="Meiryo UI" panose="020B0604030504040204" pitchFamily="50" charset="-128"/>
                <a:ea typeface="Meiryo UI" panose="020B0604030504040204" pitchFamily="50" charset="-128"/>
              </a:rPr>
              <a:t>　・　</a:t>
            </a:r>
            <a:r>
              <a:rPr kumimoji="1" lang="ja-JP" altLang="en-US" sz="1108">
                <a:solidFill>
                  <a:srgbClr val="FF0000"/>
                </a:solidFill>
                <a:latin typeface="Meiryo UI" panose="020B0604030504040204" pitchFamily="50" charset="-128"/>
                <a:ea typeface="Meiryo UI" panose="020B0604030504040204" pitchFamily="50" charset="-128"/>
              </a:rPr>
              <a:t>我が国が技術優位性を持つ分野</a:t>
            </a:r>
            <a:r>
              <a:rPr kumimoji="1" lang="ja-JP" altLang="en-US" sz="1108">
                <a:solidFill>
                  <a:prstClr val="black"/>
                </a:solidFill>
                <a:latin typeface="Meiryo UI" panose="020B0604030504040204" pitchFamily="50" charset="-128"/>
                <a:ea typeface="Meiryo UI" panose="020B0604030504040204" pitchFamily="50" charset="-128"/>
              </a:rPr>
              <a:t>に関する研究・調査・分析・審査等により得られた情報</a:t>
            </a:r>
            <a:endParaRPr kumimoji="1" lang="en-US" altLang="ja-JP" sz="1108">
              <a:solidFill>
                <a:prstClr val="black"/>
              </a:solidFill>
              <a:latin typeface="Meiryo UI" panose="020B0604030504040204" pitchFamily="50" charset="-128"/>
              <a:ea typeface="Meiryo UI" panose="020B0604030504040204" pitchFamily="50" charset="-128"/>
            </a:endParaRPr>
          </a:p>
          <a:p>
            <a:pPr defTabSz="422041"/>
            <a:r>
              <a:rPr kumimoji="1" lang="ja-JP" altLang="en-US" sz="1108">
                <a:solidFill>
                  <a:prstClr val="black"/>
                </a:solidFill>
                <a:latin typeface="Meiryo UI" panose="020B0604030504040204" pitchFamily="50" charset="-128"/>
                <a:ea typeface="Meiryo UI" panose="020B0604030504040204" pitchFamily="50" charset="-128"/>
              </a:rPr>
              <a:t>　・　</a:t>
            </a:r>
            <a:r>
              <a:rPr kumimoji="1" lang="ja-JP" altLang="en-US" sz="1108">
                <a:solidFill>
                  <a:srgbClr val="FF0000"/>
                </a:solidFill>
                <a:latin typeface="Meiryo UI" panose="020B0604030504040204" pitchFamily="50" charset="-128"/>
                <a:ea typeface="Meiryo UI" panose="020B0604030504040204" pitchFamily="50" charset="-128"/>
              </a:rPr>
              <a:t>重要経済基盤を防護</a:t>
            </a:r>
            <a:r>
              <a:rPr kumimoji="1" lang="ja-JP" altLang="en-US" sz="1108">
                <a:solidFill>
                  <a:prstClr val="black"/>
                </a:solidFill>
                <a:latin typeface="Meiryo UI" panose="020B0604030504040204" pitchFamily="50" charset="-128"/>
                <a:ea typeface="Meiryo UI" panose="020B0604030504040204" pitchFamily="50" charset="-128"/>
              </a:rPr>
              <a:t>するための革新的技術に関する情報</a:t>
            </a:r>
            <a:endParaRPr kumimoji="1" lang="en-US" altLang="ja-JP" sz="1108">
              <a:solidFill>
                <a:prstClr val="black"/>
              </a:solidFill>
              <a:latin typeface="Meiryo UI" panose="020B0604030504040204" pitchFamily="50" charset="-128"/>
              <a:ea typeface="Meiryo UI" panose="020B0604030504040204" pitchFamily="50" charset="-128"/>
            </a:endParaRPr>
          </a:p>
          <a:p>
            <a:pPr defTabSz="422041"/>
            <a:r>
              <a:rPr kumimoji="1" lang="ja-JP" altLang="en-US" sz="1108">
                <a:solidFill>
                  <a:prstClr val="black"/>
                </a:solidFill>
                <a:latin typeface="Meiryo UI" panose="020B0604030504040204" pitchFamily="50" charset="-128"/>
                <a:ea typeface="Meiryo UI" panose="020B0604030504040204" pitchFamily="50" charset="-128"/>
              </a:rPr>
              <a:t>③　</a:t>
            </a:r>
            <a:r>
              <a:rPr kumimoji="1" lang="ja-JP" altLang="en-US" sz="1108" u="sng">
                <a:solidFill>
                  <a:prstClr val="black"/>
                </a:solidFill>
                <a:latin typeface="Meiryo UI" panose="020B0604030504040204" pitchFamily="50" charset="-128"/>
                <a:ea typeface="Meiryo UI" panose="020B0604030504040204" pitchFamily="50" charset="-128"/>
              </a:rPr>
              <a:t>その他の重要経済基盤に関する重要な情報であって安全保障に関するもの</a:t>
            </a:r>
            <a:endParaRPr kumimoji="1" lang="en-US" altLang="ja-JP" sz="1108" u="sng">
              <a:solidFill>
                <a:prstClr val="black"/>
              </a:solidFill>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81E47ECD-550E-AA19-99FE-A85E485F324F}"/>
              </a:ext>
            </a:extLst>
          </p:cNvPr>
          <p:cNvSpPr/>
          <p:nvPr/>
        </p:nvSpPr>
        <p:spPr>
          <a:xfrm>
            <a:off x="401397" y="4534929"/>
            <a:ext cx="563390" cy="118050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vert="horz"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22041"/>
            <a:r>
              <a:rPr kumimoji="1" lang="ja-JP" altLang="en-US" sz="1015" b="1">
                <a:solidFill>
                  <a:prstClr val="white"/>
                </a:solidFill>
                <a:latin typeface="Meiryo UI" panose="020B0604030504040204" pitchFamily="50" charset="-128"/>
                <a:ea typeface="Meiryo UI" panose="020B0604030504040204" pitchFamily="50" charset="-128"/>
              </a:rPr>
              <a:t>第２号</a:t>
            </a:r>
          </a:p>
        </p:txBody>
      </p:sp>
      <p:sp>
        <p:nvSpPr>
          <p:cNvPr id="8" name="正方形/長方形 7">
            <a:extLst>
              <a:ext uri="{FF2B5EF4-FFF2-40B4-BE49-F238E27FC236}">
                <a16:creationId xmlns:a16="http://schemas.microsoft.com/office/drawing/2014/main" id="{BE5584F6-9380-6D9E-4EFB-E57676A358C3}"/>
              </a:ext>
            </a:extLst>
          </p:cNvPr>
          <p:cNvSpPr/>
          <p:nvPr/>
        </p:nvSpPr>
        <p:spPr>
          <a:xfrm>
            <a:off x="401397" y="5749475"/>
            <a:ext cx="563390" cy="18645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vert="horz"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22041"/>
            <a:r>
              <a:rPr kumimoji="1" lang="ja-JP" altLang="en-US" sz="1015" b="1">
                <a:solidFill>
                  <a:prstClr val="white"/>
                </a:solidFill>
                <a:latin typeface="Meiryo UI" panose="020B0604030504040204" pitchFamily="50" charset="-128"/>
                <a:ea typeface="Meiryo UI" panose="020B0604030504040204" pitchFamily="50" charset="-128"/>
              </a:rPr>
              <a:t>第３号</a:t>
            </a:r>
          </a:p>
        </p:txBody>
      </p:sp>
      <p:sp>
        <p:nvSpPr>
          <p:cNvPr id="10" name="テキスト ボックス 9">
            <a:extLst>
              <a:ext uri="{FF2B5EF4-FFF2-40B4-BE49-F238E27FC236}">
                <a16:creationId xmlns:a16="http://schemas.microsoft.com/office/drawing/2014/main" id="{4B6CDC76-0010-8499-DB35-C80B8E94B745}"/>
              </a:ext>
            </a:extLst>
          </p:cNvPr>
          <p:cNvSpPr txBox="1"/>
          <p:nvPr/>
        </p:nvSpPr>
        <p:spPr>
          <a:xfrm>
            <a:off x="1007682" y="5753552"/>
            <a:ext cx="7797036" cy="154165"/>
          </a:xfrm>
          <a:prstGeom prst="rect">
            <a:avLst/>
          </a:prstGeom>
          <a:ln w="9525"/>
        </p:spPr>
        <p:style>
          <a:lnRef idx="2">
            <a:schemeClr val="accent3"/>
          </a:lnRef>
          <a:fillRef idx="1">
            <a:schemeClr val="lt1"/>
          </a:fillRef>
          <a:effectRef idx="0">
            <a:schemeClr val="accent3"/>
          </a:effectRef>
          <a:fontRef idx="minor">
            <a:schemeClr val="dk1"/>
          </a:fontRef>
        </p:style>
        <p:txBody>
          <a:bodyPr wrap="square" lIns="0" tIns="0" rIns="0" bIns="0" rtlCol="0" anchor="t">
            <a:noAutofit/>
          </a:bodyPr>
          <a:lstStyle/>
          <a:p>
            <a:pPr defTabSz="422041"/>
            <a:r>
              <a:rPr kumimoji="1" lang="ja-JP" altLang="en-US" sz="1108">
                <a:solidFill>
                  <a:prstClr val="black"/>
                </a:solidFill>
                <a:latin typeface="Meiryo UI" panose="020B0604030504040204" pitchFamily="50" charset="-128"/>
                <a:ea typeface="Meiryo UI" panose="020B0604030504040204" pitchFamily="50" charset="-128"/>
              </a:rPr>
              <a:t>外部から行われる行為から重要経済基盤を保護するための措置に関し収集した</a:t>
            </a:r>
            <a:r>
              <a:rPr kumimoji="1" lang="ja-JP" altLang="en-US" sz="1108">
                <a:solidFill>
                  <a:srgbClr val="FF0000"/>
                </a:solidFill>
                <a:latin typeface="Meiryo UI" panose="020B0604030504040204" pitchFamily="50" charset="-128"/>
                <a:ea typeface="Meiryo UI" panose="020B0604030504040204" pitchFamily="50" charset="-128"/>
              </a:rPr>
              <a:t>外国の政府又は国際機関</a:t>
            </a:r>
            <a:r>
              <a:rPr kumimoji="1" lang="ja-JP" altLang="en-US" sz="1108">
                <a:solidFill>
                  <a:prstClr val="black"/>
                </a:solidFill>
                <a:latin typeface="Meiryo UI" panose="020B0604030504040204" pitchFamily="50" charset="-128"/>
                <a:ea typeface="Meiryo UI" panose="020B0604030504040204" pitchFamily="50" charset="-128"/>
              </a:rPr>
              <a:t>からの情報　</a:t>
            </a:r>
            <a:endParaRPr kumimoji="1" lang="en-US" altLang="ja-JP" sz="1108" u="sng">
              <a:solidFill>
                <a:prstClr val="black"/>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B1B53E44-8E3A-9073-37F2-63E1D970F5D9}"/>
              </a:ext>
            </a:extLst>
          </p:cNvPr>
          <p:cNvSpPr txBox="1"/>
          <p:nvPr/>
        </p:nvSpPr>
        <p:spPr>
          <a:xfrm>
            <a:off x="1015408" y="5973624"/>
            <a:ext cx="7797036" cy="154165"/>
          </a:xfrm>
          <a:prstGeom prst="rect">
            <a:avLst/>
          </a:prstGeom>
          <a:ln w="9525"/>
        </p:spPr>
        <p:style>
          <a:lnRef idx="2">
            <a:schemeClr val="accent3"/>
          </a:lnRef>
          <a:fillRef idx="1">
            <a:schemeClr val="lt1"/>
          </a:fillRef>
          <a:effectRef idx="0">
            <a:schemeClr val="accent3"/>
          </a:effectRef>
          <a:fontRef idx="minor">
            <a:schemeClr val="dk1"/>
          </a:fontRef>
        </p:style>
        <p:txBody>
          <a:bodyPr wrap="square" lIns="0" tIns="0" rIns="0" bIns="0" rtlCol="0" anchor="t">
            <a:noAutofit/>
          </a:bodyPr>
          <a:lstStyle/>
          <a:p>
            <a:pPr defTabSz="422041"/>
            <a:r>
              <a:rPr kumimoji="1" lang="ja-JP" altLang="en-US" sz="1108">
                <a:solidFill>
                  <a:prstClr val="black"/>
                </a:solidFill>
                <a:latin typeface="Meiryo UI" panose="020B0604030504040204" pitchFamily="50" charset="-128"/>
                <a:ea typeface="Meiryo UI" panose="020B0604030504040204" pitchFamily="50" charset="-128"/>
              </a:rPr>
              <a:t>第２号及び第３号に掲げる</a:t>
            </a:r>
            <a:r>
              <a:rPr kumimoji="1" lang="ja-JP" altLang="en-US" sz="1108">
                <a:solidFill>
                  <a:srgbClr val="FF0000"/>
                </a:solidFill>
                <a:latin typeface="Meiryo UI" panose="020B0604030504040204" pitchFamily="50" charset="-128"/>
                <a:ea typeface="Meiryo UI" panose="020B0604030504040204" pitchFamily="50" charset="-128"/>
              </a:rPr>
              <a:t>情報の収集整理又はその能力</a:t>
            </a:r>
            <a:r>
              <a:rPr kumimoji="1" lang="ja-JP" altLang="en-US" sz="1108">
                <a:solidFill>
                  <a:prstClr val="black"/>
                </a:solidFill>
                <a:latin typeface="Meiryo UI" panose="020B0604030504040204" pitchFamily="50" charset="-128"/>
                <a:ea typeface="Meiryo UI" panose="020B0604030504040204" pitchFamily="50" charset="-128"/>
              </a:rPr>
              <a:t>に関する情報</a:t>
            </a:r>
            <a:endParaRPr kumimoji="1" lang="en-US" altLang="ja-JP" sz="1108" u="sng">
              <a:solidFill>
                <a:prstClr val="black"/>
              </a:solidFill>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2C8DB30B-9A83-8C18-DC80-ECF1F6BFCE6F}"/>
              </a:ext>
            </a:extLst>
          </p:cNvPr>
          <p:cNvSpPr/>
          <p:nvPr/>
        </p:nvSpPr>
        <p:spPr>
          <a:xfrm>
            <a:off x="410189" y="5960491"/>
            <a:ext cx="563390" cy="18645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vert="horz"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22041"/>
            <a:r>
              <a:rPr kumimoji="1" lang="ja-JP" altLang="en-US" sz="1015" b="1">
                <a:solidFill>
                  <a:prstClr val="white"/>
                </a:solidFill>
                <a:latin typeface="Meiryo UI" panose="020B0604030504040204" pitchFamily="50" charset="-128"/>
                <a:ea typeface="Meiryo UI" panose="020B0604030504040204" pitchFamily="50" charset="-128"/>
              </a:rPr>
              <a:t>第４号</a:t>
            </a:r>
          </a:p>
        </p:txBody>
      </p:sp>
      <p:sp>
        <p:nvSpPr>
          <p:cNvPr id="14" name="テキスト ボックス 13">
            <a:extLst>
              <a:ext uri="{FF2B5EF4-FFF2-40B4-BE49-F238E27FC236}">
                <a16:creationId xmlns:a16="http://schemas.microsoft.com/office/drawing/2014/main" id="{E3F74DED-A7AB-A82C-12F5-3221530749C4}"/>
              </a:ext>
            </a:extLst>
          </p:cNvPr>
          <p:cNvSpPr txBox="1"/>
          <p:nvPr/>
        </p:nvSpPr>
        <p:spPr>
          <a:xfrm>
            <a:off x="310680" y="6408470"/>
            <a:ext cx="3093640" cy="165069"/>
          </a:xfrm>
          <a:prstGeom prst="rect">
            <a:avLst/>
          </a:prstGeom>
          <a:noFill/>
          <a:ln>
            <a:noFill/>
          </a:ln>
        </p:spPr>
        <p:txBody>
          <a:bodyPr wrap="square" lIns="0" tIns="0" rIns="0" bIns="0" rtlCol="0" anchor="t">
            <a:noAutofit/>
          </a:bodyPr>
          <a:lstStyle/>
          <a:p>
            <a:pPr defTabSz="422041">
              <a:spcAft>
                <a:spcPts val="554"/>
              </a:spcAft>
            </a:pPr>
            <a:r>
              <a:rPr kumimoji="1" lang="ja-JP" altLang="en-US" sz="1200">
                <a:solidFill>
                  <a:prstClr val="black"/>
                </a:solidFill>
                <a:latin typeface="Meiryo UI" panose="020B0604030504040204" pitchFamily="50" charset="-128"/>
                <a:ea typeface="Meiryo UI" panose="020B0604030504040204" pitchFamily="50" charset="-128"/>
              </a:rPr>
              <a:t>現に不特定多数の人に知られていないか否か</a:t>
            </a:r>
            <a:endParaRPr kumimoji="1" lang="en-US" altLang="ja-JP" sz="1200">
              <a:solidFill>
                <a:prstClr val="black"/>
              </a:solidFill>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E3B1569F-244B-B082-4D86-CD1BE31C0385}"/>
              </a:ext>
            </a:extLst>
          </p:cNvPr>
          <p:cNvSpPr/>
          <p:nvPr/>
        </p:nvSpPr>
        <p:spPr>
          <a:xfrm>
            <a:off x="198257" y="6208954"/>
            <a:ext cx="1404026" cy="181576"/>
          </a:xfrm>
          <a:prstGeom prst="rect">
            <a:avLst/>
          </a:prstGeom>
          <a:ln w="19050"/>
        </p:spPr>
        <p:style>
          <a:lnRef idx="2">
            <a:schemeClr val="accent1"/>
          </a:lnRef>
          <a:fillRef idx="1">
            <a:schemeClr val="lt1"/>
          </a:fillRef>
          <a:effectRef idx="0">
            <a:schemeClr val="accent1"/>
          </a:effectRef>
          <a:fontRef idx="minor">
            <a:schemeClr val="dk1"/>
          </a:fontRef>
        </p:style>
        <p:txBody>
          <a:bodyPr lIns="99692"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422041"/>
            <a:r>
              <a:rPr kumimoji="1" lang="ja-JP" altLang="en-US" sz="1292" b="1">
                <a:solidFill>
                  <a:srgbClr val="0070C0"/>
                </a:solidFill>
                <a:latin typeface="Meiryo UI" panose="020B0604030504040204" pitchFamily="50" charset="-128"/>
                <a:ea typeface="Meiryo UI" panose="020B0604030504040204" pitchFamily="50" charset="-128"/>
              </a:rPr>
              <a:t>２　非公知性</a:t>
            </a:r>
          </a:p>
        </p:txBody>
      </p:sp>
      <p:sp>
        <p:nvSpPr>
          <p:cNvPr id="20" name="テキスト ボックス 19">
            <a:extLst>
              <a:ext uri="{FF2B5EF4-FFF2-40B4-BE49-F238E27FC236}">
                <a16:creationId xmlns:a16="http://schemas.microsoft.com/office/drawing/2014/main" id="{C1BF2D2B-0A28-B8D0-6FD0-24E082E14633}"/>
              </a:ext>
            </a:extLst>
          </p:cNvPr>
          <p:cNvSpPr txBox="1"/>
          <p:nvPr/>
        </p:nvSpPr>
        <p:spPr>
          <a:xfrm>
            <a:off x="3800174" y="6412099"/>
            <a:ext cx="5195153" cy="165069"/>
          </a:xfrm>
          <a:prstGeom prst="rect">
            <a:avLst/>
          </a:prstGeom>
          <a:noFill/>
          <a:ln>
            <a:noFill/>
          </a:ln>
        </p:spPr>
        <p:txBody>
          <a:bodyPr wrap="square" lIns="0" tIns="0" rIns="0" bIns="0" rtlCol="0" anchor="t">
            <a:noAutofit/>
          </a:bodyPr>
          <a:lstStyle/>
          <a:p>
            <a:pPr defTabSz="422041">
              <a:spcAft>
                <a:spcPts val="554"/>
              </a:spcAft>
            </a:pPr>
            <a:r>
              <a:rPr kumimoji="1" lang="ja-JP" altLang="en-US" sz="1200">
                <a:solidFill>
                  <a:prstClr val="black"/>
                </a:solidFill>
                <a:latin typeface="Meiryo UI" panose="020B0604030504040204" pitchFamily="50" charset="-128"/>
                <a:ea typeface="Meiryo UI" panose="020B0604030504040204" pitchFamily="50" charset="-128"/>
              </a:rPr>
              <a:t>その情報の漏えいにより、我が国の安全保障に支障を与える事態が生じるか否か</a:t>
            </a:r>
            <a:endParaRPr kumimoji="1" lang="en-US" altLang="ja-JP" sz="1200">
              <a:solidFill>
                <a:prstClr val="black"/>
              </a:solidFill>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DA465185-B2A2-DE67-8E25-D657E8DED947}"/>
              </a:ext>
            </a:extLst>
          </p:cNvPr>
          <p:cNvSpPr/>
          <p:nvPr/>
        </p:nvSpPr>
        <p:spPr>
          <a:xfrm>
            <a:off x="3738628" y="6210623"/>
            <a:ext cx="1698871" cy="181576"/>
          </a:xfrm>
          <a:prstGeom prst="rect">
            <a:avLst/>
          </a:prstGeom>
          <a:ln w="19050"/>
        </p:spPr>
        <p:style>
          <a:lnRef idx="2">
            <a:schemeClr val="accent1"/>
          </a:lnRef>
          <a:fillRef idx="1">
            <a:schemeClr val="lt1"/>
          </a:fillRef>
          <a:effectRef idx="0">
            <a:schemeClr val="accent1"/>
          </a:effectRef>
          <a:fontRef idx="minor">
            <a:schemeClr val="dk1"/>
          </a:fontRef>
        </p:style>
        <p:txBody>
          <a:bodyPr lIns="99692"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422041"/>
            <a:r>
              <a:rPr kumimoji="1" lang="ja-JP" altLang="en-US" sz="1292" b="1">
                <a:solidFill>
                  <a:srgbClr val="0070C0"/>
                </a:solidFill>
                <a:latin typeface="Meiryo UI" panose="020B0604030504040204" pitchFamily="50" charset="-128"/>
                <a:ea typeface="Meiryo UI" panose="020B0604030504040204" pitchFamily="50" charset="-128"/>
              </a:rPr>
              <a:t>３　秘匿の必要性</a:t>
            </a:r>
          </a:p>
        </p:txBody>
      </p:sp>
      <p:sp>
        <p:nvSpPr>
          <p:cNvPr id="24" name="スライド番号プレースホルダー 3">
            <a:extLst>
              <a:ext uri="{FF2B5EF4-FFF2-40B4-BE49-F238E27FC236}">
                <a16:creationId xmlns:a16="http://schemas.microsoft.com/office/drawing/2014/main" id="{B3F7B4B7-B259-E5C0-68D2-E76C9870CD55}"/>
              </a:ext>
            </a:extLst>
          </p:cNvPr>
          <p:cNvSpPr>
            <a:spLocks noGrp="1"/>
          </p:cNvSpPr>
          <p:nvPr>
            <p:ph type="sldNum" sz="quarter" idx="12"/>
          </p:nvPr>
        </p:nvSpPr>
        <p:spPr>
          <a:xfrm>
            <a:off x="7059622" y="6473879"/>
            <a:ext cx="2057400" cy="365125"/>
          </a:xfrm>
        </p:spPr>
        <p:txBody>
          <a:bodyPr/>
          <a:lstStyle/>
          <a:p>
            <a:fld id="{ED68E87A-1C08-4DEB-996E-5B06F9158F82}" type="slidenum">
              <a:rPr kumimoji="1" lang="ja-JP" altLang="en-US" smtClean="0">
                <a:latin typeface="Meiryo UI" panose="020B0604030504040204" pitchFamily="50" charset="-128"/>
                <a:ea typeface="Meiryo UI" panose="020B0604030504040204" pitchFamily="50" charset="-128"/>
              </a:rPr>
              <a:t>30</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048954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F0CD3D1-9D16-4273-111B-6798A431D8AA}"/>
              </a:ext>
            </a:extLst>
          </p:cNvPr>
          <p:cNvSpPr txBox="1"/>
          <p:nvPr/>
        </p:nvSpPr>
        <p:spPr>
          <a:xfrm>
            <a:off x="-13000" y="8208"/>
            <a:ext cx="9171692" cy="369332"/>
          </a:xfrm>
          <a:prstGeom prst="rect">
            <a:avLst/>
          </a:prstGeom>
          <a:solidFill>
            <a:srgbClr val="002060"/>
          </a:solidFill>
        </p:spPr>
        <p:txBody>
          <a:bodyPr wrap="square" rtlCol="0">
            <a:spAutoFit/>
          </a:bodyPr>
          <a:lstStyle/>
          <a:p>
            <a:pPr algn="ctr" defTabSz="422041"/>
            <a:r>
              <a:rPr kumimoji="1" lang="en-US" altLang="ja-JP" b="1">
                <a:solidFill>
                  <a:prstClr val="white"/>
                </a:solidFill>
                <a:latin typeface="Meiryo UI" panose="020B0604030504040204" pitchFamily="50" charset="-128"/>
                <a:ea typeface="Meiryo UI" panose="020B0604030504040204" pitchFamily="50" charset="-128"/>
              </a:rPr>
              <a:t>【</a:t>
            </a:r>
            <a:r>
              <a:rPr kumimoji="1" lang="ja-JP" altLang="en-US" b="1">
                <a:solidFill>
                  <a:prstClr val="white"/>
                </a:solidFill>
                <a:latin typeface="Meiryo UI" panose="020B0604030504040204" pitchFamily="50" charset="-128"/>
                <a:ea typeface="Meiryo UI" panose="020B0604030504040204" pitchFamily="50" charset="-128"/>
              </a:rPr>
              <a:t>参考</a:t>
            </a:r>
            <a:r>
              <a:rPr kumimoji="1" lang="en-US" altLang="ja-JP" b="1">
                <a:solidFill>
                  <a:prstClr val="white"/>
                </a:solidFill>
                <a:latin typeface="Meiryo UI" panose="020B0604030504040204" pitchFamily="50" charset="-128"/>
                <a:ea typeface="Meiryo UI" panose="020B0604030504040204" pitchFamily="50" charset="-128"/>
              </a:rPr>
              <a:t>】 </a:t>
            </a:r>
            <a:r>
              <a:rPr kumimoji="1" lang="ja-JP" altLang="en-US" b="1">
                <a:solidFill>
                  <a:prstClr val="white"/>
                </a:solidFill>
                <a:latin typeface="Meiryo UI" panose="020B0604030504040204" pitchFamily="50" charset="-128"/>
                <a:ea typeface="Meiryo UI" panose="020B0604030504040204" pitchFamily="50" charset="-128"/>
              </a:rPr>
              <a:t>重要経済基盤保護情報 事項の細目</a:t>
            </a:r>
          </a:p>
        </p:txBody>
      </p:sp>
      <p:sp>
        <p:nvSpPr>
          <p:cNvPr id="17" name="正方形/長方形 16">
            <a:extLst>
              <a:ext uri="{FF2B5EF4-FFF2-40B4-BE49-F238E27FC236}">
                <a16:creationId xmlns:a16="http://schemas.microsoft.com/office/drawing/2014/main" id="{C5244BA9-E43E-4723-E80A-EB0C4F7C8B1A}"/>
              </a:ext>
            </a:extLst>
          </p:cNvPr>
          <p:cNvSpPr/>
          <p:nvPr/>
        </p:nvSpPr>
        <p:spPr>
          <a:xfrm>
            <a:off x="55415" y="663263"/>
            <a:ext cx="1190548" cy="2136080"/>
          </a:xfrm>
          <a:prstGeom prst="rect">
            <a:avLst/>
          </a:prstGeom>
          <a:solidFill>
            <a:schemeClr val="tx2">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vert="horz"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22041"/>
            <a:r>
              <a:rPr kumimoji="1" lang="ja-JP" altLang="en-US" sz="1108" b="1">
                <a:solidFill>
                  <a:prstClr val="white"/>
                </a:solidFill>
                <a:latin typeface="Meiryo UI" panose="020B0604030504040204" pitchFamily="50" charset="-128"/>
                <a:ea typeface="Meiryo UI" panose="020B0604030504040204" pitchFamily="50" charset="-128"/>
              </a:rPr>
              <a:t>第１号</a:t>
            </a:r>
            <a:endParaRPr kumimoji="1" lang="en-US" altLang="ja-JP" sz="1108" b="1">
              <a:solidFill>
                <a:prstClr val="white"/>
              </a:solidFill>
              <a:latin typeface="Meiryo UI" panose="020B0604030504040204" pitchFamily="50" charset="-128"/>
              <a:ea typeface="Meiryo UI" panose="020B0604030504040204" pitchFamily="50" charset="-128"/>
            </a:endParaRPr>
          </a:p>
          <a:p>
            <a:pPr defTabSz="422041"/>
            <a:r>
              <a:rPr kumimoji="1" lang="ja-JP" altLang="en-US" sz="969">
                <a:solidFill>
                  <a:prstClr val="white"/>
                </a:solidFill>
                <a:latin typeface="Meiryo UI" panose="020B0604030504040204" pitchFamily="50" charset="-128"/>
                <a:ea typeface="Meiryo UI" panose="020B0604030504040204" pitchFamily="50" charset="-128"/>
              </a:rPr>
              <a:t>外部から行われる行為から重要経済基盤をを保護するための措置又はこれに関する計画若しくは研究</a:t>
            </a:r>
            <a:endParaRPr kumimoji="1" lang="en-US" altLang="ja-JP" sz="969">
              <a:solidFill>
                <a:prstClr val="white"/>
              </a:solidFill>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4B79A428-8D59-1BDE-2CA4-993FEFF0A594}"/>
              </a:ext>
            </a:extLst>
          </p:cNvPr>
          <p:cNvSpPr txBox="1"/>
          <p:nvPr/>
        </p:nvSpPr>
        <p:spPr>
          <a:xfrm>
            <a:off x="1305467" y="665558"/>
            <a:ext cx="1354016" cy="908609"/>
          </a:xfrm>
          <a:prstGeom prst="rect">
            <a:avLst/>
          </a:prstGeom>
          <a:ln/>
        </p:spPr>
        <p:style>
          <a:lnRef idx="2">
            <a:schemeClr val="accent3"/>
          </a:lnRef>
          <a:fillRef idx="1">
            <a:schemeClr val="lt1"/>
          </a:fillRef>
          <a:effectRef idx="0">
            <a:schemeClr val="accent3"/>
          </a:effectRef>
          <a:fontRef idx="minor">
            <a:schemeClr val="dk1"/>
          </a:fontRef>
        </p:style>
        <p:txBody>
          <a:bodyPr wrap="square" lIns="33231" tIns="0" rIns="0" bIns="0" rtlCol="0" anchor="t">
            <a:noAutofit/>
          </a:bodyPr>
          <a:lstStyle/>
          <a:p>
            <a:pPr defTabSz="422041"/>
            <a:r>
              <a:rPr kumimoji="1" lang="ja-JP" altLang="en-US" sz="969">
                <a:solidFill>
                  <a:prstClr val="black"/>
                </a:solidFill>
                <a:latin typeface="Meiryo UI" panose="020B0604030504040204" pitchFamily="50" charset="-128"/>
                <a:ea typeface="Meiryo UI" panose="020B0604030504040204" pitchFamily="50" charset="-128"/>
              </a:rPr>
              <a:t>①　外部から行われる行為から</a:t>
            </a:r>
            <a:r>
              <a:rPr kumimoji="1" lang="ja-JP" altLang="en-US" sz="969" b="1" u="sng">
                <a:solidFill>
                  <a:prstClr val="black"/>
                </a:solidFill>
                <a:latin typeface="Meiryo UI" panose="020B0604030504040204" pitchFamily="50" charset="-128"/>
                <a:ea typeface="Meiryo UI" panose="020B0604030504040204" pitchFamily="50" charset="-128"/>
              </a:rPr>
              <a:t>基盤公共役務の提供体制を保護するための措置</a:t>
            </a:r>
            <a:r>
              <a:rPr kumimoji="1" lang="ja-JP" altLang="en-US" sz="969">
                <a:solidFill>
                  <a:prstClr val="black"/>
                </a:solidFill>
                <a:latin typeface="Meiryo UI" panose="020B0604030504040204" pitchFamily="50" charset="-128"/>
                <a:ea typeface="Meiryo UI" panose="020B0604030504040204" pitchFamily="50" charset="-128"/>
              </a:rPr>
              <a:t>又はこれに関する計画若しくは研究のうち、以下に掲げる事項に関するもの</a:t>
            </a:r>
            <a:endParaRPr kumimoji="1" lang="en-US" altLang="ja-JP" sz="969">
              <a:solidFill>
                <a:prstClr val="black"/>
              </a:solidFill>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1D737539-F557-93DA-AFD7-F4F45EBABDAD}"/>
              </a:ext>
            </a:extLst>
          </p:cNvPr>
          <p:cNvSpPr/>
          <p:nvPr/>
        </p:nvSpPr>
        <p:spPr>
          <a:xfrm>
            <a:off x="59910" y="2864005"/>
            <a:ext cx="1190549" cy="2367596"/>
          </a:xfrm>
          <a:prstGeom prst="rect">
            <a:avLst/>
          </a:prstGeom>
          <a:solidFill>
            <a:schemeClr val="tx2">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vert="horz"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22041"/>
            <a:r>
              <a:rPr kumimoji="1" lang="ja-JP" altLang="en-US" sz="1108" b="1">
                <a:solidFill>
                  <a:prstClr val="white"/>
                </a:solidFill>
                <a:latin typeface="Meiryo UI" panose="020B0604030504040204" pitchFamily="50" charset="-128"/>
                <a:ea typeface="Meiryo UI" panose="020B0604030504040204" pitchFamily="50" charset="-128"/>
              </a:rPr>
              <a:t>第２号</a:t>
            </a:r>
            <a:endParaRPr kumimoji="1" lang="en-US" altLang="ja-JP" sz="1108" b="1">
              <a:solidFill>
                <a:prstClr val="white"/>
              </a:solidFill>
              <a:latin typeface="Meiryo UI" panose="020B0604030504040204" pitchFamily="50" charset="-128"/>
              <a:ea typeface="Meiryo UI" panose="020B0604030504040204" pitchFamily="50" charset="-128"/>
            </a:endParaRPr>
          </a:p>
          <a:p>
            <a:pPr defTabSz="422041"/>
            <a:r>
              <a:rPr kumimoji="1" lang="ja-JP" altLang="en-US" sz="969">
                <a:solidFill>
                  <a:prstClr val="white"/>
                </a:solidFill>
                <a:latin typeface="Meiryo UI" panose="020B0604030504040204" pitchFamily="50" charset="-128"/>
                <a:ea typeface="Meiryo UI" panose="020B0604030504040204" pitchFamily="50" charset="-128"/>
              </a:rPr>
              <a:t>重要経済基盤の脆弱性、重要経済基盤に関する革新的な技術その他の重要経済基盤に関する重要な情報であって安全保障に関するもの</a:t>
            </a:r>
          </a:p>
        </p:txBody>
      </p:sp>
      <p:sp>
        <p:nvSpPr>
          <p:cNvPr id="5" name="正方形/長方形 4">
            <a:extLst>
              <a:ext uri="{FF2B5EF4-FFF2-40B4-BE49-F238E27FC236}">
                <a16:creationId xmlns:a16="http://schemas.microsoft.com/office/drawing/2014/main" id="{7E1DC106-9D00-806B-5FAB-6643A9AAAEF1}"/>
              </a:ext>
            </a:extLst>
          </p:cNvPr>
          <p:cNvSpPr/>
          <p:nvPr/>
        </p:nvSpPr>
        <p:spPr>
          <a:xfrm>
            <a:off x="50915" y="5276961"/>
            <a:ext cx="1199545" cy="625767"/>
          </a:xfrm>
          <a:prstGeom prst="rect">
            <a:avLst/>
          </a:prstGeom>
          <a:solidFill>
            <a:schemeClr val="tx2">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vert="horz"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22041"/>
            <a:r>
              <a:rPr kumimoji="1" lang="ja-JP" altLang="en-US" sz="1108" b="1">
                <a:solidFill>
                  <a:prstClr val="white"/>
                </a:solidFill>
                <a:latin typeface="Meiryo UI" panose="020B0604030504040204" pitchFamily="50" charset="-128"/>
                <a:ea typeface="Meiryo UI" panose="020B0604030504040204" pitchFamily="50" charset="-128"/>
              </a:rPr>
              <a:t>第３号</a:t>
            </a:r>
            <a:endParaRPr kumimoji="1" lang="en-US" altLang="ja-JP" sz="1108" b="1">
              <a:solidFill>
                <a:prstClr val="white"/>
              </a:solidFill>
              <a:latin typeface="Meiryo UI" panose="020B0604030504040204" pitchFamily="50" charset="-128"/>
              <a:ea typeface="Meiryo UI" panose="020B0604030504040204" pitchFamily="50" charset="-128"/>
            </a:endParaRPr>
          </a:p>
          <a:p>
            <a:pPr defTabSz="422041"/>
            <a:r>
              <a:rPr kumimoji="1" lang="ja-JP" altLang="en-US" sz="969">
                <a:solidFill>
                  <a:prstClr val="white"/>
                </a:solidFill>
                <a:latin typeface="Meiryo UI" panose="020B0604030504040204" pitchFamily="50" charset="-128"/>
                <a:ea typeface="Meiryo UI" panose="020B0604030504040204" pitchFamily="50" charset="-128"/>
              </a:rPr>
              <a:t>第１号の措置に関し収集した外国の政府又は国際機関からの情報</a:t>
            </a:r>
          </a:p>
        </p:txBody>
      </p:sp>
      <p:sp>
        <p:nvSpPr>
          <p:cNvPr id="8" name="正方形/長方形 7">
            <a:extLst>
              <a:ext uri="{FF2B5EF4-FFF2-40B4-BE49-F238E27FC236}">
                <a16:creationId xmlns:a16="http://schemas.microsoft.com/office/drawing/2014/main" id="{E6B3F3D0-CA7D-1260-9940-1E3075F3FC4A}"/>
              </a:ext>
            </a:extLst>
          </p:cNvPr>
          <p:cNvSpPr/>
          <p:nvPr/>
        </p:nvSpPr>
        <p:spPr>
          <a:xfrm>
            <a:off x="50590" y="5942467"/>
            <a:ext cx="1190548" cy="625767"/>
          </a:xfrm>
          <a:prstGeom prst="rect">
            <a:avLst/>
          </a:prstGeom>
          <a:solidFill>
            <a:schemeClr val="tx2">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vert="horz"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22041"/>
            <a:r>
              <a:rPr kumimoji="1" lang="ja-JP" altLang="en-US" sz="1108" b="1">
                <a:solidFill>
                  <a:prstClr val="white"/>
                </a:solidFill>
                <a:latin typeface="Meiryo UI" panose="020B0604030504040204" pitchFamily="50" charset="-128"/>
                <a:ea typeface="Meiryo UI" panose="020B0604030504040204" pitchFamily="50" charset="-128"/>
              </a:rPr>
              <a:t>第４号</a:t>
            </a:r>
            <a:endParaRPr kumimoji="1" lang="en-US" altLang="ja-JP" sz="1108" b="1">
              <a:solidFill>
                <a:prstClr val="white"/>
              </a:solidFill>
              <a:latin typeface="Meiryo UI" panose="020B0604030504040204" pitchFamily="50" charset="-128"/>
              <a:ea typeface="Meiryo UI" panose="020B0604030504040204" pitchFamily="50" charset="-128"/>
            </a:endParaRPr>
          </a:p>
          <a:p>
            <a:pPr defTabSz="422041"/>
            <a:r>
              <a:rPr kumimoji="1" lang="ja-JP" altLang="en-US" sz="969">
                <a:solidFill>
                  <a:prstClr val="white"/>
                </a:solidFill>
                <a:latin typeface="Meiryo UI" panose="020B0604030504040204" pitchFamily="50" charset="-128"/>
                <a:ea typeface="Meiryo UI" panose="020B0604030504040204" pitchFamily="50" charset="-128"/>
              </a:rPr>
              <a:t>第２号及び第３号に掲げる情報の収集整理又はその能力</a:t>
            </a:r>
          </a:p>
        </p:txBody>
      </p:sp>
      <p:sp>
        <p:nvSpPr>
          <p:cNvPr id="10" name="テキスト ボックス 9">
            <a:extLst>
              <a:ext uri="{FF2B5EF4-FFF2-40B4-BE49-F238E27FC236}">
                <a16:creationId xmlns:a16="http://schemas.microsoft.com/office/drawing/2014/main" id="{69E5DEE6-E96B-2B2A-4A53-1DCB7D253D34}"/>
              </a:ext>
            </a:extLst>
          </p:cNvPr>
          <p:cNvSpPr txBox="1"/>
          <p:nvPr/>
        </p:nvSpPr>
        <p:spPr>
          <a:xfrm>
            <a:off x="2729821" y="663491"/>
            <a:ext cx="6391894" cy="903616"/>
          </a:xfrm>
          <a:prstGeom prst="rect">
            <a:avLst/>
          </a:prstGeom>
          <a:ln/>
        </p:spPr>
        <p:style>
          <a:lnRef idx="2">
            <a:schemeClr val="accent3"/>
          </a:lnRef>
          <a:fillRef idx="1">
            <a:schemeClr val="lt1"/>
          </a:fillRef>
          <a:effectRef idx="0">
            <a:schemeClr val="accent3"/>
          </a:effectRef>
          <a:fontRef idx="minor">
            <a:schemeClr val="dk1"/>
          </a:fontRef>
        </p:style>
        <p:txBody>
          <a:bodyPr wrap="square" lIns="33231" tIns="0" rIns="0" bIns="0" rtlCol="0" anchor="t">
            <a:noAutofit/>
          </a:bodyPr>
          <a:lstStyle/>
          <a:p>
            <a:pPr defTabSz="422041"/>
            <a:r>
              <a:rPr kumimoji="1" lang="ja-JP" altLang="en-US" sz="969">
                <a:solidFill>
                  <a:prstClr val="black"/>
                </a:solidFill>
                <a:latin typeface="Meiryo UI" panose="020B0604030504040204" pitchFamily="50" charset="-128"/>
                <a:ea typeface="Meiryo UI" panose="020B0604030504040204" pitchFamily="50" charset="-128"/>
              </a:rPr>
              <a:t>ア　</a:t>
            </a:r>
            <a:r>
              <a:rPr kumimoji="1" lang="ja-JP" altLang="en-US" sz="969" b="1" u="sng">
                <a:solidFill>
                  <a:prstClr val="black"/>
                </a:solidFill>
                <a:latin typeface="Meiryo UI" panose="020B0604030504040204" pitchFamily="50" charset="-128"/>
                <a:ea typeface="Meiryo UI" panose="020B0604030504040204" pitchFamily="50" charset="-128"/>
              </a:rPr>
              <a:t>基盤公共役務</a:t>
            </a:r>
            <a:r>
              <a:rPr kumimoji="1" lang="ja-JP" altLang="en-US" sz="969">
                <a:solidFill>
                  <a:prstClr val="black"/>
                </a:solidFill>
                <a:latin typeface="Meiryo UI" panose="020B0604030504040204" pitchFamily="50" charset="-128"/>
                <a:ea typeface="Meiryo UI" panose="020B0604030504040204" pitchFamily="50" charset="-128"/>
              </a:rPr>
              <a:t>を提供する事業者及び行政機関の</a:t>
            </a:r>
            <a:r>
              <a:rPr kumimoji="1" lang="ja-JP" altLang="en-US" sz="969" b="1" u="sng">
                <a:solidFill>
                  <a:prstClr val="black"/>
                </a:solidFill>
                <a:latin typeface="Meiryo UI" panose="020B0604030504040204" pitchFamily="50" charset="-128"/>
                <a:ea typeface="Meiryo UI" panose="020B0604030504040204" pitchFamily="50" charset="-128"/>
              </a:rPr>
              <a:t>施設・設備等の安全確保</a:t>
            </a:r>
            <a:r>
              <a:rPr kumimoji="1" lang="ja-JP" altLang="en-US" sz="969">
                <a:solidFill>
                  <a:prstClr val="black"/>
                </a:solidFill>
                <a:latin typeface="Meiryo UI" panose="020B0604030504040204" pitchFamily="50" charset="-128"/>
                <a:ea typeface="Meiryo UI" panose="020B0604030504040204" pitchFamily="50" charset="-128"/>
              </a:rPr>
              <a:t>に関する措置</a:t>
            </a:r>
          </a:p>
          <a:p>
            <a:pPr defTabSz="422041"/>
            <a:r>
              <a:rPr kumimoji="1" lang="ja-JP" altLang="en-US" sz="969">
                <a:solidFill>
                  <a:prstClr val="black"/>
                </a:solidFill>
                <a:latin typeface="Meiryo UI" panose="020B0604030504040204" pitchFamily="50" charset="-128"/>
                <a:ea typeface="Meiryo UI" panose="020B0604030504040204" pitchFamily="50" charset="-128"/>
              </a:rPr>
              <a:t>　</a:t>
            </a:r>
            <a:r>
              <a:rPr kumimoji="1" lang="en-US" altLang="ja-JP" sz="969">
                <a:solidFill>
                  <a:prstClr val="black"/>
                </a:solidFill>
                <a:latin typeface="Meiryo UI" panose="020B0604030504040204" pitchFamily="50" charset="-128"/>
                <a:ea typeface="Meiryo UI" panose="020B0604030504040204" pitchFamily="50" charset="-128"/>
              </a:rPr>
              <a:t>a</a:t>
            </a:r>
            <a:r>
              <a:rPr kumimoji="1" lang="ja-JP" altLang="en-US" sz="969">
                <a:solidFill>
                  <a:prstClr val="black"/>
                </a:solidFill>
                <a:latin typeface="Meiryo UI" panose="020B0604030504040204" pitchFamily="50" charset="-128"/>
                <a:ea typeface="Meiryo UI" panose="020B0604030504040204" pitchFamily="50" charset="-128"/>
              </a:rPr>
              <a:t>　施設・設備等の導入及び維持管理等に係る</a:t>
            </a:r>
            <a:r>
              <a:rPr kumimoji="1" lang="ja-JP" altLang="en-US" sz="969" b="1" u="sng">
                <a:solidFill>
                  <a:prstClr val="black"/>
                </a:solidFill>
                <a:latin typeface="Meiryo UI" panose="020B0604030504040204" pitchFamily="50" charset="-128"/>
                <a:ea typeface="Meiryo UI" panose="020B0604030504040204" pitchFamily="50" charset="-128"/>
              </a:rPr>
              <a:t>規制・制度</a:t>
            </a:r>
            <a:r>
              <a:rPr kumimoji="1" lang="ja-JP" altLang="en-US" sz="969">
                <a:solidFill>
                  <a:prstClr val="black"/>
                </a:solidFill>
                <a:latin typeface="Meiryo UI" panose="020B0604030504040204" pitchFamily="50" charset="-128"/>
                <a:ea typeface="Meiryo UI" panose="020B0604030504040204" pitchFamily="50" charset="-128"/>
              </a:rPr>
              <a:t>に関して</a:t>
            </a:r>
            <a:r>
              <a:rPr kumimoji="1" lang="ja-JP" altLang="en-US" sz="969" b="1" u="sng">
                <a:solidFill>
                  <a:prstClr val="black"/>
                </a:solidFill>
                <a:latin typeface="Meiryo UI" panose="020B0604030504040204" pitchFamily="50" charset="-128"/>
                <a:ea typeface="Meiryo UI" panose="020B0604030504040204" pitchFamily="50" charset="-128"/>
              </a:rPr>
              <a:t>行政機関が行う審査・監督等の措置</a:t>
            </a:r>
          </a:p>
          <a:p>
            <a:pPr defTabSz="422041"/>
            <a:r>
              <a:rPr kumimoji="1" lang="ja-JP" altLang="en-US" sz="969">
                <a:solidFill>
                  <a:prstClr val="black"/>
                </a:solidFill>
                <a:latin typeface="Meiryo UI" panose="020B0604030504040204" pitchFamily="50" charset="-128"/>
                <a:ea typeface="Meiryo UI" panose="020B0604030504040204" pitchFamily="50" charset="-128"/>
              </a:rPr>
              <a:t>　</a:t>
            </a:r>
            <a:r>
              <a:rPr kumimoji="1" lang="en-US" altLang="ja-JP" sz="969">
                <a:solidFill>
                  <a:prstClr val="black"/>
                </a:solidFill>
                <a:latin typeface="Meiryo UI" panose="020B0604030504040204" pitchFamily="50" charset="-128"/>
                <a:ea typeface="Meiryo UI" panose="020B0604030504040204" pitchFamily="50" charset="-128"/>
              </a:rPr>
              <a:t>b</a:t>
            </a:r>
            <a:r>
              <a:rPr kumimoji="1" lang="ja-JP" altLang="en-US" sz="969">
                <a:solidFill>
                  <a:prstClr val="black"/>
                </a:solidFill>
                <a:latin typeface="Meiryo UI" panose="020B0604030504040204" pitchFamily="50" charset="-128"/>
                <a:ea typeface="Meiryo UI" panose="020B0604030504040204" pitchFamily="50" charset="-128"/>
              </a:rPr>
              <a:t>　施設・設備等に対する</a:t>
            </a:r>
            <a:r>
              <a:rPr kumimoji="1" lang="ja-JP" altLang="en-US" sz="969" b="1" u="sng">
                <a:solidFill>
                  <a:prstClr val="black"/>
                </a:solidFill>
                <a:latin typeface="Meiryo UI" panose="020B0604030504040204" pitchFamily="50" charset="-128"/>
                <a:ea typeface="Meiryo UI" panose="020B0604030504040204" pitchFamily="50" charset="-128"/>
              </a:rPr>
              <a:t>外部からの物理攻撃、サイバー攻撃</a:t>
            </a:r>
            <a:r>
              <a:rPr kumimoji="1" lang="ja-JP" altLang="en-US" sz="969">
                <a:solidFill>
                  <a:prstClr val="black"/>
                </a:solidFill>
                <a:latin typeface="Meiryo UI" panose="020B0604030504040204" pitchFamily="50" charset="-128"/>
                <a:ea typeface="Meiryo UI" panose="020B0604030504040204" pitchFamily="50" charset="-128"/>
              </a:rPr>
              <a:t>その他の役務の提供に支障を与える行為に</a:t>
            </a:r>
            <a:r>
              <a:rPr kumimoji="1" lang="ja-JP" altLang="en-US" sz="969" b="1" u="sng">
                <a:solidFill>
                  <a:prstClr val="black"/>
                </a:solidFill>
                <a:latin typeface="Meiryo UI" panose="020B0604030504040204" pitchFamily="50" charset="-128"/>
                <a:ea typeface="Meiryo UI" panose="020B0604030504040204" pitchFamily="50" charset="-128"/>
              </a:rPr>
              <a:t>対応するための措置</a:t>
            </a:r>
          </a:p>
          <a:p>
            <a:pPr defTabSz="422041"/>
            <a:r>
              <a:rPr kumimoji="1" lang="ja-JP" altLang="en-US" sz="969">
                <a:solidFill>
                  <a:prstClr val="black"/>
                </a:solidFill>
                <a:latin typeface="Meiryo UI" panose="020B0604030504040204" pitchFamily="50" charset="-128"/>
                <a:ea typeface="Meiryo UI" panose="020B0604030504040204" pitchFamily="50" charset="-128"/>
              </a:rPr>
              <a:t>　</a:t>
            </a:r>
            <a:r>
              <a:rPr kumimoji="1" lang="en-US" altLang="ja-JP" sz="969">
                <a:solidFill>
                  <a:prstClr val="black"/>
                </a:solidFill>
                <a:latin typeface="Meiryo UI" panose="020B0604030504040204" pitchFamily="50" charset="-128"/>
                <a:ea typeface="Meiryo UI" panose="020B0604030504040204" pitchFamily="50" charset="-128"/>
              </a:rPr>
              <a:t>c</a:t>
            </a:r>
            <a:r>
              <a:rPr kumimoji="1" lang="ja-JP" altLang="en-US" sz="969">
                <a:solidFill>
                  <a:prstClr val="black"/>
                </a:solidFill>
                <a:latin typeface="Meiryo UI" panose="020B0604030504040204" pitchFamily="50" charset="-128"/>
                <a:ea typeface="Meiryo UI" panose="020B0604030504040204" pitchFamily="50" charset="-128"/>
              </a:rPr>
              <a:t>　施設・設備等に係るその他の安全確保に係る措置（</a:t>
            </a:r>
            <a:r>
              <a:rPr kumimoji="1" lang="en-US" altLang="ja-JP" sz="969">
                <a:solidFill>
                  <a:prstClr val="black"/>
                </a:solidFill>
                <a:latin typeface="Meiryo UI" panose="020B0604030504040204" pitchFamily="50" charset="-128"/>
                <a:ea typeface="Meiryo UI" panose="020B0604030504040204" pitchFamily="50" charset="-128"/>
              </a:rPr>
              <a:t>a</a:t>
            </a:r>
            <a:r>
              <a:rPr kumimoji="1" lang="ja-JP" altLang="en-US" sz="969">
                <a:solidFill>
                  <a:prstClr val="black"/>
                </a:solidFill>
                <a:latin typeface="Meiryo UI" panose="020B0604030504040204" pitchFamily="50" charset="-128"/>
                <a:ea typeface="Meiryo UI" panose="020B0604030504040204" pitchFamily="50" charset="-128"/>
              </a:rPr>
              <a:t>及び</a:t>
            </a:r>
            <a:r>
              <a:rPr kumimoji="1" lang="en-US" altLang="ja-JP" sz="969">
                <a:solidFill>
                  <a:prstClr val="black"/>
                </a:solidFill>
                <a:latin typeface="Meiryo UI" panose="020B0604030504040204" pitchFamily="50" charset="-128"/>
                <a:ea typeface="Meiryo UI" panose="020B0604030504040204" pitchFamily="50" charset="-128"/>
              </a:rPr>
              <a:t>b</a:t>
            </a:r>
            <a:r>
              <a:rPr kumimoji="1" lang="ja-JP" altLang="en-US" sz="969">
                <a:solidFill>
                  <a:prstClr val="black"/>
                </a:solidFill>
                <a:latin typeface="Meiryo UI" panose="020B0604030504040204" pitchFamily="50" charset="-128"/>
                <a:ea typeface="Meiryo UI" panose="020B0604030504040204" pitchFamily="50" charset="-128"/>
              </a:rPr>
              <a:t>に掲げるものを除く）</a:t>
            </a:r>
          </a:p>
          <a:p>
            <a:pPr marL="79133" indent="-79133" defTabSz="422041"/>
            <a:r>
              <a:rPr kumimoji="1" lang="ja-JP" altLang="en-US" sz="969">
                <a:solidFill>
                  <a:prstClr val="black"/>
                </a:solidFill>
                <a:latin typeface="Meiryo UI" panose="020B0604030504040204" pitchFamily="50" charset="-128"/>
                <a:ea typeface="Meiryo UI" panose="020B0604030504040204" pitchFamily="50" charset="-128"/>
              </a:rPr>
              <a:t>イ　基盤公共役務を提供する</a:t>
            </a:r>
            <a:r>
              <a:rPr kumimoji="1" lang="ja-JP" altLang="en-US" sz="969" b="1" u="sng">
                <a:solidFill>
                  <a:prstClr val="black"/>
                </a:solidFill>
                <a:latin typeface="Meiryo UI" panose="020B0604030504040204" pitchFamily="50" charset="-128"/>
                <a:ea typeface="Meiryo UI" panose="020B0604030504040204" pitchFamily="50" charset="-128"/>
              </a:rPr>
              <a:t>事業者の経営</a:t>
            </a:r>
            <a:r>
              <a:rPr kumimoji="1" lang="ja-JP" altLang="en-US" sz="969">
                <a:solidFill>
                  <a:prstClr val="black"/>
                </a:solidFill>
                <a:latin typeface="Meiryo UI" panose="020B0604030504040204" pitchFamily="50" charset="-128"/>
                <a:ea typeface="Meiryo UI" panose="020B0604030504040204" pitchFamily="50" charset="-128"/>
              </a:rPr>
              <a:t>や、事業者及び行政機関が保有する</a:t>
            </a:r>
            <a:r>
              <a:rPr kumimoji="1" lang="ja-JP" altLang="en-US" sz="969" b="1" u="sng">
                <a:solidFill>
                  <a:prstClr val="black"/>
                </a:solidFill>
                <a:latin typeface="Meiryo UI" panose="020B0604030504040204" pitchFamily="50" charset="-128"/>
                <a:ea typeface="Meiryo UI" panose="020B0604030504040204" pitchFamily="50" charset="-128"/>
              </a:rPr>
              <a:t>技術、知識、データ、人員等</a:t>
            </a:r>
            <a:r>
              <a:rPr kumimoji="1" lang="ja-JP" altLang="en-US" sz="969">
                <a:solidFill>
                  <a:prstClr val="black"/>
                </a:solidFill>
                <a:latin typeface="Meiryo UI" panose="020B0604030504040204" pitchFamily="50" charset="-128"/>
                <a:ea typeface="Meiryo UI" panose="020B0604030504040204" pitchFamily="50" charset="-128"/>
              </a:rPr>
              <a:t>の役務の安定的な提供を行う体制を維持するために必要とするその他の</a:t>
            </a:r>
            <a:r>
              <a:rPr kumimoji="1" lang="ja-JP" altLang="en-US" sz="969" b="1" u="sng">
                <a:solidFill>
                  <a:prstClr val="black"/>
                </a:solidFill>
                <a:latin typeface="Meiryo UI" panose="020B0604030504040204" pitchFamily="50" charset="-128"/>
                <a:ea typeface="Meiryo UI" panose="020B0604030504040204" pitchFamily="50" charset="-128"/>
              </a:rPr>
              <a:t>経営資源に対し外部から行われる行為からの保護措置</a:t>
            </a:r>
          </a:p>
        </p:txBody>
      </p:sp>
      <p:sp>
        <p:nvSpPr>
          <p:cNvPr id="11" name="テキスト ボックス 10">
            <a:extLst>
              <a:ext uri="{FF2B5EF4-FFF2-40B4-BE49-F238E27FC236}">
                <a16:creationId xmlns:a16="http://schemas.microsoft.com/office/drawing/2014/main" id="{61B1A0E8-00FE-8662-0A3F-B5C67AD0C33C}"/>
              </a:ext>
            </a:extLst>
          </p:cNvPr>
          <p:cNvSpPr txBox="1"/>
          <p:nvPr/>
        </p:nvSpPr>
        <p:spPr>
          <a:xfrm>
            <a:off x="1305466" y="1625855"/>
            <a:ext cx="1354016" cy="1173488"/>
          </a:xfrm>
          <a:prstGeom prst="rect">
            <a:avLst/>
          </a:prstGeom>
          <a:ln/>
        </p:spPr>
        <p:style>
          <a:lnRef idx="2">
            <a:schemeClr val="accent3"/>
          </a:lnRef>
          <a:fillRef idx="1">
            <a:schemeClr val="lt1"/>
          </a:fillRef>
          <a:effectRef idx="0">
            <a:schemeClr val="accent3"/>
          </a:effectRef>
          <a:fontRef idx="minor">
            <a:schemeClr val="dk1"/>
          </a:fontRef>
        </p:style>
        <p:txBody>
          <a:bodyPr wrap="square" lIns="33231" tIns="0" rIns="0" bIns="0" rtlCol="0" anchor="ctr">
            <a:noAutofit/>
          </a:bodyPr>
          <a:lstStyle/>
          <a:p>
            <a:pPr defTabSz="422041"/>
            <a:r>
              <a:rPr kumimoji="1" lang="ja-JP" altLang="en-US" sz="969">
                <a:solidFill>
                  <a:prstClr val="black"/>
                </a:solidFill>
                <a:latin typeface="Meiryo UI" panose="020B0604030504040204" pitchFamily="50" charset="-128"/>
                <a:ea typeface="Meiryo UI" panose="020B0604030504040204" pitchFamily="50" charset="-128"/>
              </a:rPr>
              <a:t>②　外部から行われる行為から</a:t>
            </a:r>
            <a:r>
              <a:rPr kumimoji="1" lang="ja-JP" altLang="en-US" sz="969" b="1" u="sng">
                <a:solidFill>
                  <a:prstClr val="black"/>
                </a:solidFill>
                <a:latin typeface="Meiryo UI" panose="020B0604030504040204" pitchFamily="50" charset="-128"/>
                <a:ea typeface="Meiryo UI" panose="020B0604030504040204" pitchFamily="50" charset="-128"/>
              </a:rPr>
              <a:t>重要物資の供給網を保護するための措置</a:t>
            </a:r>
            <a:r>
              <a:rPr kumimoji="1" lang="ja-JP" altLang="en-US" sz="969">
                <a:solidFill>
                  <a:prstClr val="black"/>
                </a:solidFill>
                <a:latin typeface="Meiryo UI" panose="020B0604030504040204" pitchFamily="50" charset="-128"/>
                <a:ea typeface="Meiryo UI" panose="020B0604030504040204" pitchFamily="50" charset="-128"/>
              </a:rPr>
              <a:t>又はこれに関する計画若しくは研究のうち、以下に掲げる事項に関するもの</a:t>
            </a:r>
            <a:endParaRPr kumimoji="1" lang="en-US" altLang="ja-JP" sz="969">
              <a:solidFill>
                <a:prstClr val="black"/>
              </a:solidFill>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B1781248-CE07-075D-54CD-04EFA048B36D}"/>
              </a:ext>
            </a:extLst>
          </p:cNvPr>
          <p:cNvSpPr txBox="1"/>
          <p:nvPr/>
        </p:nvSpPr>
        <p:spPr>
          <a:xfrm>
            <a:off x="1283591" y="2864006"/>
            <a:ext cx="1375890" cy="1311438"/>
          </a:xfrm>
          <a:prstGeom prst="rect">
            <a:avLst/>
          </a:prstGeom>
          <a:ln/>
        </p:spPr>
        <p:style>
          <a:lnRef idx="2">
            <a:schemeClr val="accent3"/>
          </a:lnRef>
          <a:fillRef idx="1">
            <a:schemeClr val="lt1"/>
          </a:fillRef>
          <a:effectRef idx="0">
            <a:schemeClr val="accent3"/>
          </a:effectRef>
          <a:fontRef idx="minor">
            <a:schemeClr val="dk1"/>
          </a:fontRef>
        </p:style>
        <p:txBody>
          <a:bodyPr wrap="square" lIns="33231" tIns="0" rIns="0" bIns="0" rtlCol="0" anchor="ctr">
            <a:noAutofit/>
          </a:bodyPr>
          <a:lstStyle/>
          <a:p>
            <a:pPr defTabSz="422041"/>
            <a:r>
              <a:rPr kumimoji="1" lang="ja-JP" altLang="en-US" sz="969">
                <a:solidFill>
                  <a:prstClr val="black"/>
                </a:solidFill>
                <a:latin typeface="Meiryo UI" panose="020B0604030504040204" pitchFamily="50" charset="-128"/>
                <a:ea typeface="Meiryo UI" panose="020B0604030504040204" pitchFamily="50" charset="-128"/>
              </a:rPr>
              <a:t>①　重要経済基盤の</a:t>
            </a:r>
            <a:r>
              <a:rPr kumimoji="1" lang="ja-JP" altLang="en-US" sz="969" b="1" u="sng">
                <a:solidFill>
                  <a:prstClr val="black"/>
                </a:solidFill>
                <a:latin typeface="Meiryo UI" panose="020B0604030504040204" pitchFamily="50" charset="-128"/>
                <a:ea typeface="Meiryo UI" panose="020B0604030504040204" pitchFamily="50" charset="-128"/>
              </a:rPr>
              <a:t>脆弱性</a:t>
            </a:r>
            <a:r>
              <a:rPr kumimoji="1" lang="ja-JP" altLang="en-US" sz="969">
                <a:solidFill>
                  <a:prstClr val="black"/>
                </a:solidFill>
                <a:latin typeface="Meiryo UI" panose="020B0604030504040204" pitchFamily="50" charset="-128"/>
                <a:ea typeface="Meiryo UI" panose="020B0604030504040204" pitchFamily="50" charset="-128"/>
              </a:rPr>
              <a:t>に関する情報であって安全保障に関するもの</a:t>
            </a:r>
            <a:endParaRPr kumimoji="1" lang="en-US" altLang="ja-JP" sz="969">
              <a:solidFill>
                <a:prstClr val="black"/>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35A04A81-C8DC-5D46-6D18-AEC64E80A0E3}"/>
              </a:ext>
            </a:extLst>
          </p:cNvPr>
          <p:cNvSpPr txBox="1"/>
          <p:nvPr/>
        </p:nvSpPr>
        <p:spPr>
          <a:xfrm>
            <a:off x="1292213" y="4226262"/>
            <a:ext cx="1354016" cy="782904"/>
          </a:xfrm>
          <a:prstGeom prst="rect">
            <a:avLst/>
          </a:prstGeom>
          <a:ln/>
        </p:spPr>
        <p:style>
          <a:lnRef idx="2">
            <a:schemeClr val="accent3"/>
          </a:lnRef>
          <a:fillRef idx="1">
            <a:schemeClr val="lt1"/>
          </a:fillRef>
          <a:effectRef idx="0">
            <a:schemeClr val="accent3"/>
          </a:effectRef>
          <a:fontRef idx="minor">
            <a:schemeClr val="dk1"/>
          </a:fontRef>
        </p:style>
        <p:txBody>
          <a:bodyPr wrap="square" lIns="33231" tIns="0" rIns="0" bIns="0" rtlCol="0" anchor="ctr">
            <a:noAutofit/>
          </a:bodyPr>
          <a:lstStyle/>
          <a:p>
            <a:pPr defTabSz="422041"/>
            <a:r>
              <a:rPr kumimoji="1" lang="ja-JP" altLang="en-US" sz="969">
                <a:solidFill>
                  <a:prstClr val="black"/>
                </a:solidFill>
                <a:latin typeface="Meiryo UI" panose="020B0604030504040204" pitchFamily="50" charset="-128"/>
                <a:ea typeface="Meiryo UI" panose="020B0604030504040204" pitchFamily="50" charset="-128"/>
              </a:rPr>
              <a:t>②　重要経済基盤に関する</a:t>
            </a:r>
            <a:r>
              <a:rPr kumimoji="1" lang="ja-JP" altLang="en-US" sz="969" b="1" u="sng">
                <a:solidFill>
                  <a:prstClr val="black"/>
                </a:solidFill>
                <a:latin typeface="Meiryo UI" panose="020B0604030504040204" pitchFamily="50" charset="-128"/>
                <a:ea typeface="Meiryo UI" panose="020B0604030504040204" pitchFamily="50" charset="-128"/>
              </a:rPr>
              <a:t>革新的な技術</a:t>
            </a:r>
            <a:r>
              <a:rPr kumimoji="1" lang="ja-JP" altLang="en-US" sz="969">
                <a:solidFill>
                  <a:prstClr val="black"/>
                </a:solidFill>
                <a:latin typeface="Meiryo UI" panose="020B0604030504040204" pitchFamily="50" charset="-128"/>
                <a:ea typeface="Meiryo UI" panose="020B0604030504040204" pitchFamily="50" charset="-128"/>
              </a:rPr>
              <a:t>に関する情報であって安全保障に関するもの</a:t>
            </a:r>
            <a:endParaRPr kumimoji="1" lang="en-US" altLang="ja-JP" sz="969">
              <a:solidFill>
                <a:prstClr val="black"/>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D3EDB13F-62E3-AC1D-3B9F-4731CCB3DF8B}"/>
              </a:ext>
            </a:extLst>
          </p:cNvPr>
          <p:cNvSpPr txBox="1"/>
          <p:nvPr/>
        </p:nvSpPr>
        <p:spPr>
          <a:xfrm>
            <a:off x="1298838" y="5278410"/>
            <a:ext cx="7820749" cy="625767"/>
          </a:xfrm>
          <a:prstGeom prst="rect">
            <a:avLst/>
          </a:prstGeom>
          <a:ln/>
        </p:spPr>
        <p:style>
          <a:lnRef idx="2">
            <a:schemeClr val="accent3"/>
          </a:lnRef>
          <a:fillRef idx="1">
            <a:schemeClr val="lt1"/>
          </a:fillRef>
          <a:effectRef idx="0">
            <a:schemeClr val="accent3"/>
          </a:effectRef>
          <a:fontRef idx="minor">
            <a:schemeClr val="dk1"/>
          </a:fontRef>
        </p:style>
        <p:txBody>
          <a:bodyPr wrap="square" lIns="33231" tIns="0" rIns="0" bIns="0" rtlCol="0" anchor="ctr">
            <a:noAutofit/>
          </a:bodyPr>
          <a:lstStyle/>
          <a:p>
            <a:pPr defTabSz="422041"/>
            <a:r>
              <a:rPr kumimoji="1" lang="ja-JP" altLang="en-US" sz="969">
                <a:solidFill>
                  <a:prstClr val="black"/>
                </a:solidFill>
                <a:latin typeface="Meiryo UI" panose="020B0604030504040204" pitchFamily="50" charset="-128"/>
                <a:ea typeface="Meiryo UI" panose="020B0604030504040204" pitchFamily="50" charset="-128"/>
              </a:rPr>
              <a:t>外部から行われる行為から重要経済基盤を保護するための措置又はこれに関する計画若しくは研究に関し収集した</a:t>
            </a:r>
            <a:r>
              <a:rPr kumimoji="1" lang="ja-JP" altLang="en-US" sz="969" b="1" u="sng">
                <a:solidFill>
                  <a:prstClr val="black"/>
                </a:solidFill>
                <a:latin typeface="Meiryo UI" panose="020B0604030504040204" pitchFamily="50" charset="-128"/>
                <a:ea typeface="Meiryo UI" panose="020B0604030504040204" pitchFamily="50" charset="-128"/>
              </a:rPr>
              <a:t>外国の政府又は国際機関からの情報</a:t>
            </a:r>
            <a:r>
              <a:rPr kumimoji="1" lang="ja-JP" altLang="en-US" sz="969">
                <a:solidFill>
                  <a:prstClr val="black"/>
                </a:solidFill>
                <a:latin typeface="Meiryo UI" panose="020B0604030504040204" pitchFamily="50" charset="-128"/>
                <a:ea typeface="Meiryo UI" panose="020B0604030504040204" pitchFamily="50" charset="-128"/>
              </a:rPr>
              <a:t>であって、当該外国の政府又は国際機関において本法による保護措置に相当する措置が講じられている情報（当該情報を分析して得られた情報を含む）</a:t>
            </a:r>
            <a:endParaRPr kumimoji="1" lang="en-US" altLang="ja-JP" sz="969">
              <a:solidFill>
                <a:prstClr val="black"/>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5EED93DE-42B5-76F5-657E-844516EEB527}"/>
              </a:ext>
            </a:extLst>
          </p:cNvPr>
          <p:cNvSpPr txBox="1"/>
          <p:nvPr/>
        </p:nvSpPr>
        <p:spPr>
          <a:xfrm>
            <a:off x="1300641" y="5954731"/>
            <a:ext cx="7816573" cy="613503"/>
          </a:xfrm>
          <a:prstGeom prst="rect">
            <a:avLst/>
          </a:prstGeom>
          <a:ln/>
        </p:spPr>
        <p:style>
          <a:lnRef idx="2">
            <a:schemeClr val="accent3"/>
          </a:lnRef>
          <a:fillRef idx="1">
            <a:schemeClr val="lt1"/>
          </a:fillRef>
          <a:effectRef idx="0">
            <a:schemeClr val="accent3"/>
          </a:effectRef>
          <a:fontRef idx="minor">
            <a:schemeClr val="dk1"/>
          </a:fontRef>
        </p:style>
        <p:txBody>
          <a:bodyPr wrap="square" lIns="33231" tIns="0" rIns="0" bIns="0" rtlCol="0" anchor="ctr">
            <a:noAutofit/>
          </a:bodyPr>
          <a:lstStyle/>
          <a:p>
            <a:pPr defTabSz="422041"/>
            <a:r>
              <a:rPr kumimoji="1" lang="ja-JP" altLang="en-US" sz="969">
                <a:solidFill>
                  <a:prstClr val="black"/>
                </a:solidFill>
                <a:latin typeface="Meiryo UI" panose="020B0604030504040204" pitchFamily="50" charset="-128"/>
                <a:ea typeface="Meiryo UI" panose="020B0604030504040204" pitchFamily="50" charset="-128"/>
              </a:rPr>
              <a:t>第２号及び第３号に掲げる</a:t>
            </a:r>
            <a:r>
              <a:rPr kumimoji="1" lang="ja-JP" altLang="en-US" sz="969" b="1" u="sng">
                <a:solidFill>
                  <a:prstClr val="black"/>
                </a:solidFill>
                <a:latin typeface="Meiryo UI" panose="020B0604030504040204" pitchFamily="50" charset="-128"/>
                <a:ea typeface="Meiryo UI" panose="020B0604030504040204" pitchFamily="50" charset="-128"/>
              </a:rPr>
              <a:t>情報の収集整理又はその能力</a:t>
            </a:r>
            <a:r>
              <a:rPr kumimoji="1" lang="ja-JP" altLang="en-US" sz="969">
                <a:solidFill>
                  <a:prstClr val="black"/>
                </a:solidFill>
                <a:latin typeface="Meiryo UI" panose="020B0604030504040204" pitchFamily="50" charset="-128"/>
                <a:ea typeface="Meiryo UI" panose="020B0604030504040204" pitchFamily="50" charset="-128"/>
              </a:rPr>
              <a:t>に関する情報</a:t>
            </a:r>
            <a:endParaRPr kumimoji="1" lang="en-US" altLang="ja-JP" sz="969">
              <a:solidFill>
                <a:prstClr val="black"/>
              </a:solidFill>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44A6F79B-F6C5-6EC6-D961-13A8861A4070}"/>
              </a:ext>
            </a:extLst>
          </p:cNvPr>
          <p:cNvSpPr txBox="1"/>
          <p:nvPr/>
        </p:nvSpPr>
        <p:spPr>
          <a:xfrm>
            <a:off x="1300642" y="5060855"/>
            <a:ext cx="7816574" cy="167001"/>
          </a:xfrm>
          <a:prstGeom prst="rect">
            <a:avLst/>
          </a:prstGeom>
          <a:ln/>
        </p:spPr>
        <p:style>
          <a:lnRef idx="2">
            <a:schemeClr val="accent3"/>
          </a:lnRef>
          <a:fillRef idx="1">
            <a:schemeClr val="lt1"/>
          </a:fillRef>
          <a:effectRef idx="0">
            <a:schemeClr val="accent3"/>
          </a:effectRef>
          <a:fontRef idx="minor">
            <a:schemeClr val="dk1"/>
          </a:fontRef>
        </p:style>
        <p:txBody>
          <a:bodyPr wrap="square" lIns="33231" tIns="0" rIns="0" bIns="0" rtlCol="0" anchor="ctr">
            <a:noAutofit/>
          </a:bodyPr>
          <a:lstStyle/>
          <a:p>
            <a:pPr defTabSz="422041"/>
            <a:r>
              <a:rPr kumimoji="1" lang="ja-JP" altLang="en-US" sz="969">
                <a:solidFill>
                  <a:prstClr val="black"/>
                </a:solidFill>
                <a:latin typeface="Meiryo UI" panose="020B0604030504040204" pitchFamily="50" charset="-128"/>
                <a:ea typeface="Meiryo UI" panose="020B0604030504040204" pitchFamily="50" charset="-128"/>
              </a:rPr>
              <a:t>③　その他の重要経済基盤に関する重要な情報であって安全保障に関するもの</a:t>
            </a:r>
            <a:endParaRPr kumimoji="1" lang="en-US" altLang="ja-JP" sz="969">
              <a:solidFill>
                <a:prstClr val="black"/>
              </a:solidFill>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F4234DAF-6538-85D6-4DCB-02068578D7E2}"/>
              </a:ext>
            </a:extLst>
          </p:cNvPr>
          <p:cNvSpPr txBox="1"/>
          <p:nvPr/>
        </p:nvSpPr>
        <p:spPr>
          <a:xfrm>
            <a:off x="2729819" y="2864005"/>
            <a:ext cx="6387400" cy="1321129"/>
          </a:xfrm>
          <a:prstGeom prst="rect">
            <a:avLst/>
          </a:prstGeom>
          <a:ln/>
        </p:spPr>
        <p:style>
          <a:lnRef idx="2">
            <a:schemeClr val="accent3"/>
          </a:lnRef>
          <a:fillRef idx="1">
            <a:schemeClr val="lt1"/>
          </a:fillRef>
          <a:effectRef idx="0">
            <a:schemeClr val="accent3"/>
          </a:effectRef>
          <a:fontRef idx="minor">
            <a:schemeClr val="dk1"/>
          </a:fontRef>
        </p:style>
        <p:txBody>
          <a:bodyPr wrap="square" lIns="33231" tIns="0" rIns="0" bIns="0" rtlCol="0" anchor="t">
            <a:noAutofit/>
          </a:bodyPr>
          <a:lstStyle/>
          <a:p>
            <a:pPr defTabSz="422041"/>
            <a:r>
              <a:rPr kumimoji="1" lang="ja-JP" altLang="en-US" sz="969">
                <a:solidFill>
                  <a:prstClr val="black"/>
                </a:solidFill>
                <a:latin typeface="Meiryo UI" panose="020B0604030504040204" pitchFamily="50" charset="-128"/>
                <a:ea typeface="Meiryo UI" panose="020B0604030504040204" pitchFamily="50" charset="-128"/>
              </a:rPr>
              <a:t>ア　</a:t>
            </a:r>
            <a:r>
              <a:rPr kumimoji="1" lang="ja-JP" altLang="en-US" sz="969" b="1" u="sng">
                <a:solidFill>
                  <a:prstClr val="black"/>
                </a:solidFill>
                <a:latin typeface="Meiryo UI" panose="020B0604030504040204" pitchFamily="50" charset="-128"/>
                <a:ea typeface="Meiryo UI" panose="020B0604030504040204" pitchFamily="50" charset="-128"/>
              </a:rPr>
              <a:t>基盤公共役務の提供体制の脆弱性</a:t>
            </a:r>
            <a:r>
              <a:rPr kumimoji="1" lang="ja-JP" altLang="en-US" sz="969">
                <a:solidFill>
                  <a:prstClr val="black"/>
                </a:solidFill>
                <a:latin typeface="Meiryo UI" panose="020B0604030504040204" pitchFamily="50" charset="-128"/>
                <a:ea typeface="Meiryo UI" panose="020B0604030504040204" pitchFamily="50" charset="-128"/>
              </a:rPr>
              <a:t>に関する情報であって安全保障に関するもののうち、以下に掲げる事項に関するもの</a:t>
            </a:r>
          </a:p>
          <a:p>
            <a:pPr defTabSz="422041"/>
            <a:r>
              <a:rPr kumimoji="1" lang="ja-JP" altLang="en-US" sz="969">
                <a:solidFill>
                  <a:prstClr val="black"/>
                </a:solidFill>
                <a:latin typeface="Meiryo UI" panose="020B0604030504040204" pitchFamily="50" charset="-128"/>
                <a:ea typeface="Meiryo UI" panose="020B0604030504040204" pitchFamily="50" charset="-128"/>
              </a:rPr>
              <a:t>　</a:t>
            </a:r>
            <a:r>
              <a:rPr kumimoji="1" lang="en-US" altLang="ja-JP" sz="969">
                <a:solidFill>
                  <a:prstClr val="black"/>
                </a:solidFill>
                <a:latin typeface="Meiryo UI" panose="020B0604030504040204" pitchFamily="50" charset="-128"/>
                <a:ea typeface="Meiryo UI" panose="020B0604030504040204" pitchFamily="50" charset="-128"/>
              </a:rPr>
              <a:t>a</a:t>
            </a:r>
            <a:r>
              <a:rPr kumimoji="1" lang="ja-JP" altLang="en-US" sz="969">
                <a:solidFill>
                  <a:prstClr val="black"/>
                </a:solidFill>
                <a:latin typeface="Meiryo UI" panose="020B0604030504040204" pitchFamily="50" charset="-128"/>
                <a:ea typeface="Meiryo UI" panose="020B0604030504040204" pitchFamily="50" charset="-128"/>
              </a:rPr>
              <a:t>　基盤公共役務を提供する事業者及び行政機関の</a:t>
            </a:r>
            <a:r>
              <a:rPr kumimoji="1" lang="ja-JP" altLang="en-US" sz="969" b="1" u="sng">
                <a:solidFill>
                  <a:prstClr val="black"/>
                </a:solidFill>
                <a:latin typeface="Meiryo UI" panose="020B0604030504040204" pitchFamily="50" charset="-128"/>
                <a:ea typeface="Meiryo UI" panose="020B0604030504040204" pitchFamily="50" charset="-128"/>
              </a:rPr>
              <a:t>施設・設備等の脆弱性</a:t>
            </a:r>
            <a:r>
              <a:rPr kumimoji="1" lang="ja-JP" altLang="en-US" sz="969">
                <a:solidFill>
                  <a:prstClr val="black"/>
                </a:solidFill>
                <a:latin typeface="Meiryo UI" panose="020B0604030504040204" pitchFamily="50" charset="-128"/>
                <a:ea typeface="Meiryo UI" panose="020B0604030504040204" pitchFamily="50" charset="-128"/>
              </a:rPr>
              <a:t>に関する情報</a:t>
            </a:r>
          </a:p>
          <a:p>
            <a:pPr marL="168524" indent="-168524" defTabSz="422041"/>
            <a:r>
              <a:rPr kumimoji="1" lang="ja-JP" altLang="en-US" sz="969">
                <a:solidFill>
                  <a:prstClr val="black"/>
                </a:solidFill>
                <a:latin typeface="Meiryo UI" panose="020B0604030504040204" pitchFamily="50" charset="-128"/>
                <a:ea typeface="Meiryo UI" panose="020B0604030504040204" pitchFamily="50" charset="-128"/>
              </a:rPr>
              <a:t>　</a:t>
            </a:r>
            <a:r>
              <a:rPr kumimoji="1" lang="en-US" altLang="ja-JP" sz="969">
                <a:solidFill>
                  <a:prstClr val="black"/>
                </a:solidFill>
                <a:latin typeface="Meiryo UI" panose="020B0604030504040204" pitchFamily="50" charset="-128"/>
                <a:ea typeface="Meiryo UI" panose="020B0604030504040204" pitchFamily="50" charset="-128"/>
              </a:rPr>
              <a:t>b</a:t>
            </a:r>
            <a:r>
              <a:rPr kumimoji="1" lang="ja-JP" altLang="en-US" sz="969">
                <a:solidFill>
                  <a:prstClr val="black"/>
                </a:solidFill>
                <a:latin typeface="Meiryo UI" panose="020B0604030504040204" pitchFamily="50" charset="-128"/>
                <a:ea typeface="Meiryo UI" panose="020B0604030504040204" pitchFamily="50" charset="-128"/>
              </a:rPr>
              <a:t>　基盤公共役務を提供する</a:t>
            </a:r>
            <a:r>
              <a:rPr kumimoji="1" lang="ja-JP" altLang="en-US" sz="969" b="1" u="sng">
                <a:solidFill>
                  <a:prstClr val="black"/>
                </a:solidFill>
                <a:latin typeface="Meiryo UI" panose="020B0604030504040204" pitchFamily="50" charset="-128"/>
                <a:ea typeface="Meiryo UI" panose="020B0604030504040204" pitchFamily="50" charset="-128"/>
              </a:rPr>
              <a:t>事業者の経営</a:t>
            </a:r>
            <a:r>
              <a:rPr kumimoji="1" lang="ja-JP" altLang="en-US" sz="969">
                <a:solidFill>
                  <a:prstClr val="black"/>
                </a:solidFill>
                <a:latin typeface="Meiryo UI" panose="020B0604030504040204" pitchFamily="50" charset="-128"/>
                <a:ea typeface="Meiryo UI" panose="020B0604030504040204" pitchFamily="50" charset="-128"/>
              </a:rPr>
              <a:t>や、事業者及び行政機関が保有する</a:t>
            </a:r>
            <a:r>
              <a:rPr kumimoji="1" lang="ja-JP" altLang="en-US" sz="969" b="1" u="sng">
                <a:solidFill>
                  <a:prstClr val="black"/>
                </a:solidFill>
                <a:latin typeface="Meiryo UI" panose="020B0604030504040204" pitchFamily="50" charset="-128"/>
                <a:ea typeface="Meiryo UI" panose="020B0604030504040204" pitchFamily="50" charset="-128"/>
              </a:rPr>
              <a:t>技術、知識、データ、人員等</a:t>
            </a:r>
            <a:r>
              <a:rPr kumimoji="1" lang="ja-JP" altLang="en-US" sz="969">
                <a:solidFill>
                  <a:prstClr val="black"/>
                </a:solidFill>
                <a:latin typeface="Meiryo UI" panose="020B0604030504040204" pitchFamily="50" charset="-128"/>
                <a:ea typeface="Meiryo UI" panose="020B0604030504040204" pitchFamily="50" charset="-128"/>
              </a:rPr>
              <a:t>の役務の安定的な提供を行う体制を維持するために必要とするその他の</a:t>
            </a:r>
            <a:r>
              <a:rPr kumimoji="1" lang="ja-JP" altLang="en-US" sz="969" b="1" u="sng">
                <a:solidFill>
                  <a:prstClr val="black"/>
                </a:solidFill>
                <a:latin typeface="Meiryo UI" panose="020B0604030504040204" pitchFamily="50" charset="-128"/>
                <a:ea typeface="Meiryo UI" panose="020B0604030504040204" pitchFamily="50" charset="-128"/>
              </a:rPr>
              <a:t>経営資源に関する脆弱性</a:t>
            </a:r>
            <a:r>
              <a:rPr kumimoji="1" lang="ja-JP" altLang="en-US" sz="969">
                <a:solidFill>
                  <a:prstClr val="black"/>
                </a:solidFill>
                <a:latin typeface="Meiryo UI" panose="020B0604030504040204" pitchFamily="50" charset="-128"/>
                <a:ea typeface="Meiryo UI" panose="020B0604030504040204" pitchFamily="50" charset="-128"/>
              </a:rPr>
              <a:t>に関する情報</a:t>
            </a:r>
          </a:p>
          <a:p>
            <a:pPr defTabSz="422041"/>
            <a:r>
              <a:rPr kumimoji="1" lang="ja-JP" altLang="en-US" sz="969">
                <a:solidFill>
                  <a:prstClr val="black"/>
                </a:solidFill>
                <a:latin typeface="Meiryo UI" panose="020B0604030504040204" pitchFamily="50" charset="-128"/>
                <a:ea typeface="Meiryo UI" panose="020B0604030504040204" pitchFamily="50" charset="-128"/>
              </a:rPr>
              <a:t>イ　</a:t>
            </a:r>
            <a:r>
              <a:rPr kumimoji="1" lang="ja-JP" altLang="en-US" sz="969" b="1" u="sng">
                <a:solidFill>
                  <a:prstClr val="black"/>
                </a:solidFill>
                <a:latin typeface="Meiryo UI" panose="020B0604030504040204" pitchFamily="50" charset="-128"/>
                <a:ea typeface="Meiryo UI" panose="020B0604030504040204" pitchFamily="50" charset="-128"/>
              </a:rPr>
              <a:t>重要物資の供給網の脆弱性</a:t>
            </a:r>
            <a:r>
              <a:rPr kumimoji="1" lang="ja-JP" altLang="en-US" sz="969">
                <a:solidFill>
                  <a:prstClr val="black"/>
                </a:solidFill>
                <a:latin typeface="Meiryo UI" panose="020B0604030504040204" pitchFamily="50" charset="-128"/>
                <a:ea typeface="Meiryo UI" panose="020B0604030504040204" pitchFamily="50" charset="-128"/>
              </a:rPr>
              <a:t>に関する情報であって安全保障に関するもののうち、以下に掲げる事項に関するもの</a:t>
            </a:r>
          </a:p>
          <a:p>
            <a:pPr defTabSz="422041"/>
            <a:r>
              <a:rPr kumimoji="1" lang="ja-JP" altLang="en-US" sz="969">
                <a:solidFill>
                  <a:prstClr val="black"/>
                </a:solidFill>
                <a:latin typeface="Meiryo UI" panose="020B0604030504040204" pitchFamily="50" charset="-128"/>
                <a:ea typeface="Meiryo UI" panose="020B0604030504040204" pitchFamily="50" charset="-128"/>
              </a:rPr>
              <a:t>　</a:t>
            </a:r>
            <a:r>
              <a:rPr kumimoji="1" lang="en-US" altLang="ja-JP" sz="969">
                <a:solidFill>
                  <a:prstClr val="black"/>
                </a:solidFill>
                <a:latin typeface="Meiryo UI" panose="020B0604030504040204" pitchFamily="50" charset="-128"/>
                <a:ea typeface="Meiryo UI" panose="020B0604030504040204" pitchFamily="50" charset="-128"/>
              </a:rPr>
              <a:t>a</a:t>
            </a:r>
            <a:r>
              <a:rPr kumimoji="1" lang="ja-JP" altLang="en-US" sz="969">
                <a:solidFill>
                  <a:prstClr val="black"/>
                </a:solidFill>
                <a:latin typeface="Meiryo UI" panose="020B0604030504040204" pitchFamily="50" charset="-128"/>
                <a:ea typeface="Meiryo UI" panose="020B0604030504040204" pitchFamily="50" charset="-128"/>
              </a:rPr>
              <a:t>　重要物資の外部依存度、非代替性、供給途絶時の影響の詳細等につき</a:t>
            </a:r>
            <a:r>
              <a:rPr kumimoji="1" lang="ja-JP" altLang="en-US" sz="969" b="1" u="sng">
                <a:solidFill>
                  <a:prstClr val="black"/>
                </a:solidFill>
                <a:latin typeface="Meiryo UI" panose="020B0604030504040204" pitchFamily="50" charset="-128"/>
                <a:ea typeface="Meiryo UI" panose="020B0604030504040204" pitchFamily="50" charset="-128"/>
              </a:rPr>
              <a:t>調査・分析等</a:t>
            </a:r>
            <a:r>
              <a:rPr kumimoji="1" lang="ja-JP" altLang="en-US" sz="969">
                <a:solidFill>
                  <a:prstClr val="black"/>
                </a:solidFill>
                <a:latin typeface="Meiryo UI" panose="020B0604030504040204" pitchFamily="50" charset="-128"/>
                <a:ea typeface="Meiryo UI" panose="020B0604030504040204" pitchFamily="50" charset="-128"/>
              </a:rPr>
              <a:t>により得られた情報</a:t>
            </a:r>
          </a:p>
          <a:p>
            <a:pPr defTabSz="422041"/>
            <a:r>
              <a:rPr kumimoji="1" lang="ja-JP" altLang="en-US" sz="969">
                <a:solidFill>
                  <a:prstClr val="black"/>
                </a:solidFill>
                <a:latin typeface="Meiryo UI" panose="020B0604030504040204" pitchFamily="50" charset="-128"/>
                <a:ea typeface="Meiryo UI" panose="020B0604030504040204" pitchFamily="50" charset="-128"/>
              </a:rPr>
              <a:t>　</a:t>
            </a:r>
            <a:r>
              <a:rPr kumimoji="1" lang="en-US" altLang="ja-JP" sz="969">
                <a:solidFill>
                  <a:prstClr val="black"/>
                </a:solidFill>
                <a:latin typeface="Meiryo UI" panose="020B0604030504040204" pitchFamily="50" charset="-128"/>
                <a:ea typeface="Meiryo UI" panose="020B0604030504040204" pitchFamily="50" charset="-128"/>
              </a:rPr>
              <a:t>b</a:t>
            </a:r>
            <a:r>
              <a:rPr kumimoji="1" lang="ja-JP" altLang="en-US" sz="969">
                <a:solidFill>
                  <a:prstClr val="black"/>
                </a:solidFill>
                <a:latin typeface="Meiryo UI" panose="020B0604030504040204" pitchFamily="50" charset="-128"/>
                <a:ea typeface="Meiryo UI" panose="020B0604030504040204" pitchFamily="50" charset="-128"/>
              </a:rPr>
              <a:t>　重要物資の供給網に関わる事業者及び行政機関の</a:t>
            </a:r>
            <a:r>
              <a:rPr kumimoji="1" lang="ja-JP" altLang="en-US" sz="969" b="1" u="sng">
                <a:solidFill>
                  <a:prstClr val="black"/>
                </a:solidFill>
                <a:latin typeface="Meiryo UI" panose="020B0604030504040204" pitchFamily="50" charset="-128"/>
                <a:ea typeface="Meiryo UI" panose="020B0604030504040204" pitchFamily="50" charset="-128"/>
              </a:rPr>
              <a:t>施設・設備等の脆弱性</a:t>
            </a:r>
            <a:r>
              <a:rPr kumimoji="1" lang="ja-JP" altLang="en-US" sz="969">
                <a:solidFill>
                  <a:prstClr val="black"/>
                </a:solidFill>
                <a:latin typeface="Meiryo UI" panose="020B0604030504040204" pitchFamily="50" charset="-128"/>
                <a:ea typeface="Meiryo UI" panose="020B0604030504040204" pitchFamily="50" charset="-128"/>
              </a:rPr>
              <a:t>に関する情報</a:t>
            </a:r>
          </a:p>
          <a:p>
            <a:pPr marL="168524" indent="-168524" defTabSz="422041"/>
            <a:r>
              <a:rPr kumimoji="1" lang="ja-JP" altLang="en-US" sz="969">
                <a:solidFill>
                  <a:prstClr val="black"/>
                </a:solidFill>
                <a:latin typeface="Meiryo UI" panose="020B0604030504040204" pitchFamily="50" charset="-128"/>
                <a:ea typeface="Meiryo UI" panose="020B0604030504040204" pitchFamily="50" charset="-128"/>
              </a:rPr>
              <a:t>　</a:t>
            </a:r>
            <a:r>
              <a:rPr kumimoji="1" lang="en-US" altLang="ja-JP" sz="969">
                <a:solidFill>
                  <a:prstClr val="black"/>
                </a:solidFill>
                <a:latin typeface="Meiryo UI" panose="020B0604030504040204" pitchFamily="50" charset="-128"/>
                <a:ea typeface="Meiryo UI" panose="020B0604030504040204" pitchFamily="50" charset="-128"/>
              </a:rPr>
              <a:t>c</a:t>
            </a:r>
            <a:r>
              <a:rPr kumimoji="1" lang="ja-JP" altLang="en-US" sz="969">
                <a:solidFill>
                  <a:prstClr val="black"/>
                </a:solidFill>
                <a:latin typeface="Meiryo UI" panose="020B0604030504040204" pitchFamily="50" charset="-128"/>
                <a:ea typeface="Meiryo UI" panose="020B0604030504040204" pitchFamily="50" charset="-128"/>
              </a:rPr>
              <a:t>　重要物資の供給網に関わる</a:t>
            </a:r>
            <a:r>
              <a:rPr kumimoji="1" lang="ja-JP" altLang="en-US" sz="969" b="1" u="sng">
                <a:solidFill>
                  <a:prstClr val="black"/>
                </a:solidFill>
                <a:latin typeface="Meiryo UI" panose="020B0604030504040204" pitchFamily="50" charset="-128"/>
                <a:ea typeface="Meiryo UI" panose="020B0604030504040204" pitchFamily="50" charset="-128"/>
              </a:rPr>
              <a:t>事業者の経営</a:t>
            </a:r>
            <a:r>
              <a:rPr kumimoji="1" lang="ja-JP" altLang="en-US" sz="969">
                <a:solidFill>
                  <a:prstClr val="black"/>
                </a:solidFill>
                <a:latin typeface="Meiryo UI" panose="020B0604030504040204" pitchFamily="50" charset="-128"/>
                <a:ea typeface="Meiryo UI" panose="020B0604030504040204" pitchFamily="50" charset="-128"/>
              </a:rPr>
              <a:t>や、事業者及び行政機関が保有する</a:t>
            </a:r>
            <a:r>
              <a:rPr kumimoji="1" lang="ja-JP" altLang="en-US" sz="969" b="1" u="sng">
                <a:solidFill>
                  <a:prstClr val="black"/>
                </a:solidFill>
                <a:latin typeface="Meiryo UI" panose="020B0604030504040204" pitchFamily="50" charset="-128"/>
                <a:ea typeface="Meiryo UI" panose="020B0604030504040204" pitchFamily="50" charset="-128"/>
              </a:rPr>
              <a:t>技術、知識、データ、人員等</a:t>
            </a:r>
            <a:r>
              <a:rPr kumimoji="1" lang="ja-JP" altLang="en-US" sz="969">
                <a:solidFill>
                  <a:prstClr val="black"/>
                </a:solidFill>
                <a:latin typeface="Meiryo UI" panose="020B0604030504040204" pitchFamily="50" charset="-128"/>
                <a:ea typeface="Meiryo UI" panose="020B0604030504040204" pitchFamily="50" charset="-128"/>
              </a:rPr>
              <a:t>、物資の安定供給を行う体制を維持するために必要とするその他の</a:t>
            </a:r>
            <a:r>
              <a:rPr kumimoji="1" lang="ja-JP" altLang="en-US" sz="969" b="1" u="sng">
                <a:solidFill>
                  <a:prstClr val="black"/>
                </a:solidFill>
                <a:latin typeface="Meiryo UI" panose="020B0604030504040204" pitchFamily="50" charset="-128"/>
                <a:ea typeface="Meiryo UI" panose="020B0604030504040204" pitchFamily="50" charset="-128"/>
              </a:rPr>
              <a:t>経営資源に関する脆弱性</a:t>
            </a:r>
            <a:r>
              <a:rPr kumimoji="1" lang="ja-JP" altLang="en-US" sz="969">
                <a:solidFill>
                  <a:prstClr val="black"/>
                </a:solidFill>
                <a:latin typeface="Meiryo UI" panose="020B0604030504040204" pitchFamily="50" charset="-128"/>
                <a:ea typeface="Meiryo UI" panose="020B0604030504040204" pitchFamily="50" charset="-128"/>
              </a:rPr>
              <a:t>に関する情報</a:t>
            </a:r>
          </a:p>
        </p:txBody>
      </p:sp>
      <p:sp>
        <p:nvSpPr>
          <p:cNvPr id="25" name="テキスト ボックス 24">
            <a:extLst>
              <a:ext uri="{FF2B5EF4-FFF2-40B4-BE49-F238E27FC236}">
                <a16:creationId xmlns:a16="http://schemas.microsoft.com/office/drawing/2014/main" id="{37085653-6A2A-1686-CA4F-E06D03D4376A}"/>
              </a:ext>
            </a:extLst>
          </p:cNvPr>
          <p:cNvSpPr txBox="1"/>
          <p:nvPr/>
        </p:nvSpPr>
        <p:spPr>
          <a:xfrm>
            <a:off x="2729816" y="4236163"/>
            <a:ext cx="6387400" cy="782904"/>
          </a:xfrm>
          <a:prstGeom prst="rect">
            <a:avLst/>
          </a:prstGeom>
          <a:ln/>
        </p:spPr>
        <p:style>
          <a:lnRef idx="2">
            <a:schemeClr val="accent3"/>
          </a:lnRef>
          <a:fillRef idx="1">
            <a:schemeClr val="lt1"/>
          </a:fillRef>
          <a:effectRef idx="0">
            <a:schemeClr val="accent3"/>
          </a:effectRef>
          <a:fontRef idx="minor">
            <a:schemeClr val="dk1"/>
          </a:fontRef>
        </p:style>
        <p:txBody>
          <a:bodyPr wrap="square" lIns="33231" tIns="0" rIns="0" bIns="0" rtlCol="0" anchor="t">
            <a:noAutofit/>
          </a:bodyPr>
          <a:lstStyle/>
          <a:p>
            <a:pPr marL="80599" indent="-80599" defTabSz="422041"/>
            <a:r>
              <a:rPr kumimoji="1" lang="ja-JP" altLang="en-US" sz="969">
                <a:solidFill>
                  <a:prstClr val="black"/>
                </a:solidFill>
                <a:latin typeface="Meiryo UI" panose="020B0604030504040204" pitchFamily="50" charset="-128"/>
                <a:ea typeface="Meiryo UI" panose="020B0604030504040204" pitchFamily="50" charset="-128"/>
              </a:rPr>
              <a:t>ア　重要経済基盤に関する革新的な技術の</a:t>
            </a:r>
            <a:r>
              <a:rPr kumimoji="1" lang="ja-JP" altLang="en-US" sz="969" b="1" u="sng">
                <a:solidFill>
                  <a:prstClr val="black"/>
                </a:solidFill>
                <a:latin typeface="Meiryo UI" panose="020B0604030504040204" pitchFamily="50" charset="-128"/>
                <a:ea typeface="Meiryo UI" panose="020B0604030504040204" pitchFamily="50" charset="-128"/>
              </a:rPr>
              <a:t>国際共同研究開発</a:t>
            </a:r>
            <a:r>
              <a:rPr kumimoji="1" lang="ja-JP" altLang="en-US" sz="969">
                <a:solidFill>
                  <a:prstClr val="black"/>
                </a:solidFill>
                <a:latin typeface="Meiryo UI" panose="020B0604030504040204" pitchFamily="50" charset="-128"/>
                <a:ea typeface="Meiryo UI" panose="020B0604030504040204" pitchFamily="50" charset="-128"/>
              </a:rPr>
              <a:t>において、</a:t>
            </a:r>
            <a:r>
              <a:rPr kumimoji="1" lang="ja-JP" altLang="en-US" sz="969" b="1" u="sng">
                <a:solidFill>
                  <a:prstClr val="black"/>
                </a:solidFill>
                <a:latin typeface="Meiryo UI" panose="020B0604030504040204" pitchFamily="50" charset="-128"/>
                <a:ea typeface="Meiryo UI" panose="020B0604030504040204" pitchFamily="50" charset="-128"/>
              </a:rPr>
              <a:t>外国の政府等から提供</a:t>
            </a:r>
            <a:r>
              <a:rPr kumimoji="1" lang="ja-JP" altLang="en-US" sz="969">
                <a:solidFill>
                  <a:prstClr val="black"/>
                </a:solidFill>
                <a:latin typeface="Meiryo UI" panose="020B0604030504040204" pitchFamily="50" charset="-128"/>
                <a:ea typeface="Meiryo UI" panose="020B0604030504040204" pitchFamily="50" charset="-128"/>
              </a:rPr>
              <a:t>され、当該外国において本法による保護措置に相当する措置が講じられている情報</a:t>
            </a:r>
          </a:p>
          <a:p>
            <a:pPr marL="80599" indent="-80599" defTabSz="422041"/>
            <a:r>
              <a:rPr kumimoji="1" lang="ja-JP" altLang="en-US" sz="969">
                <a:solidFill>
                  <a:prstClr val="black"/>
                </a:solidFill>
                <a:latin typeface="Meiryo UI" panose="020B0604030504040204" pitchFamily="50" charset="-128"/>
                <a:ea typeface="Meiryo UI" panose="020B0604030504040204" pitchFamily="50" charset="-128"/>
              </a:rPr>
              <a:t>イ　重要経済基盤に関する革新的な技術で</a:t>
            </a:r>
            <a:r>
              <a:rPr kumimoji="1" lang="ja-JP" altLang="en-US" sz="969" b="1" u="sng">
                <a:solidFill>
                  <a:prstClr val="black"/>
                </a:solidFill>
                <a:latin typeface="Meiryo UI" panose="020B0604030504040204" pitchFamily="50" charset="-128"/>
                <a:ea typeface="Meiryo UI" panose="020B0604030504040204" pitchFamily="50" charset="-128"/>
              </a:rPr>
              <a:t>我が国が技術優位性を持つ分野</a:t>
            </a:r>
            <a:r>
              <a:rPr kumimoji="1" lang="ja-JP" altLang="en-US" sz="969">
                <a:solidFill>
                  <a:prstClr val="black"/>
                </a:solidFill>
                <a:latin typeface="Meiryo UI" panose="020B0604030504040204" pitchFamily="50" charset="-128"/>
                <a:ea typeface="Meiryo UI" panose="020B0604030504040204" pitchFamily="50" charset="-128"/>
              </a:rPr>
              <a:t>（これから技術優位性を確保しようとする分野も含む）に関する</a:t>
            </a:r>
            <a:r>
              <a:rPr kumimoji="1" lang="ja-JP" altLang="en-US" sz="969" b="1" u="sng">
                <a:solidFill>
                  <a:prstClr val="black"/>
                </a:solidFill>
                <a:latin typeface="Meiryo UI" panose="020B0604030504040204" pitchFamily="50" charset="-128"/>
                <a:ea typeface="Meiryo UI" panose="020B0604030504040204" pitchFamily="50" charset="-128"/>
              </a:rPr>
              <a:t>研究・調査・分析・審査等</a:t>
            </a:r>
            <a:r>
              <a:rPr kumimoji="1" lang="ja-JP" altLang="en-US" sz="969">
                <a:solidFill>
                  <a:prstClr val="black"/>
                </a:solidFill>
                <a:latin typeface="Meiryo UI" panose="020B0604030504040204" pitchFamily="50" charset="-128"/>
                <a:ea typeface="Meiryo UI" panose="020B0604030504040204" pitchFamily="50" charset="-128"/>
              </a:rPr>
              <a:t>により得られた情報</a:t>
            </a:r>
          </a:p>
          <a:p>
            <a:pPr defTabSz="422041"/>
            <a:r>
              <a:rPr kumimoji="1" lang="ja-JP" altLang="en-US" sz="969">
                <a:solidFill>
                  <a:prstClr val="black"/>
                </a:solidFill>
                <a:latin typeface="Meiryo UI" panose="020B0604030504040204" pitchFamily="50" charset="-128"/>
                <a:ea typeface="Meiryo UI" panose="020B0604030504040204" pitchFamily="50" charset="-128"/>
              </a:rPr>
              <a:t>ウ　重要経済基盤を</a:t>
            </a:r>
            <a:r>
              <a:rPr kumimoji="1" lang="ja-JP" altLang="en-US" sz="969" b="1" u="sng">
                <a:solidFill>
                  <a:prstClr val="black"/>
                </a:solidFill>
                <a:latin typeface="Meiryo UI" panose="020B0604030504040204" pitchFamily="50" charset="-128"/>
                <a:ea typeface="Meiryo UI" panose="020B0604030504040204" pitchFamily="50" charset="-128"/>
              </a:rPr>
              <a:t>防護</a:t>
            </a:r>
            <a:r>
              <a:rPr kumimoji="1" lang="ja-JP" altLang="en-US" sz="969">
                <a:solidFill>
                  <a:prstClr val="black"/>
                </a:solidFill>
                <a:latin typeface="Meiryo UI" panose="020B0604030504040204" pitchFamily="50" charset="-128"/>
                <a:ea typeface="Meiryo UI" panose="020B0604030504040204" pitchFamily="50" charset="-128"/>
              </a:rPr>
              <a:t>するための革新的技術に関する情報</a:t>
            </a:r>
          </a:p>
        </p:txBody>
      </p:sp>
      <p:sp>
        <p:nvSpPr>
          <p:cNvPr id="26" name="テキスト ボックス 25">
            <a:extLst>
              <a:ext uri="{FF2B5EF4-FFF2-40B4-BE49-F238E27FC236}">
                <a16:creationId xmlns:a16="http://schemas.microsoft.com/office/drawing/2014/main" id="{032A3D92-FEFF-0F14-4279-7042EA1CBB5C}"/>
              </a:ext>
            </a:extLst>
          </p:cNvPr>
          <p:cNvSpPr txBox="1"/>
          <p:nvPr/>
        </p:nvSpPr>
        <p:spPr>
          <a:xfrm>
            <a:off x="2729821" y="1628812"/>
            <a:ext cx="6391894" cy="1173488"/>
          </a:xfrm>
          <a:prstGeom prst="rect">
            <a:avLst/>
          </a:prstGeom>
          <a:ln/>
        </p:spPr>
        <p:style>
          <a:lnRef idx="2">
            <a:schemeClr val="accent3"/>
          </a:lnRef>
          <a:fillRef idx="1">
            <a:schemeClr val="lt1"/>
          </a:fillRef>
          <a:effectRef idx="0">
            <a:schemeClr val="accent3"/>
          </a:effectRef>
          <a:fontRef idx="minor">
            <a:schemeClr val="dk1"/>
          </a:fontRef>
        </p:style>
        <p:txBody>
          <a:bodyPr wrap="square" lIns="33231" tIns="0" rIns="0" bIns="0" rtlCol="0" anchor="t">
            <a:noAutofit/>
          </a:bodyPr>
          <a:lstStyle/>
          <a:p>
            <a:pPr marL="84994" indent="-84994" defTabSz="422041"/>
            <a:r>
              <a:rPr kumimoji="1" lang="ja-JP" altLang="en-US" sz="969">
                <a:solidFill>
                  <a:prstClr val="black"/>
                </a:solidFill>
                <a:latin typeface="Meiryo UI" panose="020B0604030504040204" pitchFamily="50" charset="-128"/>
                <a:ea typeface="Meiryo UI" panose="020B0604030504040204" pitchFamily="50" charset="-128"/>
              </a:rPr>
              <a:t>ア　外部から行われる輸出入規制、不公正な貿易政策、国際物流網の封鎖等の行為による</a:t>
            </a:r>
            <a:r>
              <a:rPr kumimoji="1" lang="ja-JP" altLang="en-US" sz="969" b="1" u="sng">
                <a:solidFill>
                  <a:prstClr val="black"/>
                </a:solidFill>
                <a:latin typeface="Meiryo UI" panose="020B0604030504040204" pitchFamily="50" charset="-128"/>
                <a:ea typeface="Meiryo UI" panose="020B0604030504040204" pitchFamily="50" charset="-128"/>
              </a:rPr>
              <a:t>重要物資の供給途絶や供給不足</a:t>
            </a:r>
            <a:r>
              <a:rPr kumimoji="1" lang="ja-JP" altLang="en-US" sz="969">
                <a:solidFill>
                  <a:prstClr val="black"/>
                </a:solidFill>
                <a:latin typeface="Meiryo UI" panose="020B0604030504040204" pitchFamily="50" charset="-128"/>
                <a:ea typeface="Meiryo UI" panose="020B0604030504040204" pitchFamily="50" charset="-128"/>
              </a:rPr>
              <a:t>、</a:t>
            </a:r>
            <a:r>
              <a:rPr kumimoji="1" lang="ja-JP" altLang="en-US" sz="969" b="1" u="sng">
                <a:solidFill>
                  <a:prstClr val="black"/>
                </a:solidFill>
                <a:latin typeface="Meiryo UI" panose="020B0604030504040204" pitchFamily="50" charset="-128"/>
                <a:ea typeface="Meiryo UI" panose="020B0604030504040204" pitchFamily="50" charset="-128"/>
              </a:rPr>
              <a:t>国内生産基盤の弱体化</a:t>
            </a:r>
            <a:r>
              <a:rPr kumimoji="1" lang="ja-JP" altLang="en-US" sz="969">
                <a:solidFill>
                  <a:prstClr val="black"/>
                </a:solidFill>
                <a:latin typeface="Meiryo UI" panose="020B0604030504040204" pitchFamily="50" charset="-128"/>
                <a:ea typeface="Meiryo UI" panose="020B0604030504040204" pitchFamily="50" charset="-128"/>
              </a:rPr>
              <a:t>等に</a:t>
            </a:r>
            <a:r>
              <a:rPr kumimoji="1" lang="ja-JP" altLang="en-US" sz="969" b="1" u="sng">
                <a:solidFill>
                  <a:prstClr val="black"/>
                </a:solidFill>
                <a:latin typeface="Meiryo UI" panose="020B0604030504040204" pitchFamily="50" charset="-128"/>
                <a:ea typeface="Meiryo UI" panose="020B0604030504040204" pitchFamily="50" charset="-128"/>
              </a:rPr>
              <a:t>対応するための措置</a:t>
            </a:r>
          </a:p>
          <a:p>
            <a:pPr defTabSz="422041"/>
            <a:r>
              <a:rPr kumimoji="1" lang="ja-JP" altLang="en-US" sz="969">
                <a:solidFill>
                  <a:prstClr val="black"/>
                </a:solidFill>
                <a:latin typeface="Meiryo UI" panose="020B0604030504040204" pitchFamily="50" charset="-128"/>
                <a:ea typeface="Meiryo UI" panose="020B0604030504040204" pitchFamily="50" charset="-128"/>
              </a:rPr>
              <a:t>イ　重要物資の供給網に関わる事業者及び行政機関の</a:t>
            </a:r>
            <a:r>
              <a:rPr kumimoji="1" lang="ja-JP" altLang="en-US" sz="969" b="1" u="sng">
                <a:solidFill>
                  <a:prstClr val="black"/>
                </a:solidFill>
                <a:latin typeface="Meiryo UI" panose="020B0604030504040204" pitchFamily="50" charset="-128"/>
                <a:ea typeface="Meiryo UI" panose="020B0604030504040204" pitchFamily="50" charset="-128"/>
              </a:rPr>
              <a:t>施設・設備等の安全確保</a:t>
            </a:r>
            <a:r>
              <a:rPr kumimoji="1" lang="ja-JP" altLang="en-US" sz="969">
                <a:solidFill>
                  <a:prstClr val="black"/>
                </a:solidFill>
                <a:latin typeface="Meiryo UI" panose="020B0604030504040204" pitchFamily="50" charset="-128"/>
                <a:ea typeface="Meiryo UI" panose="020B0604030504040204" pitchFamily="50" charset="-128"/>
              </a:rPr>
              <a:t>に関する措置</a:t>
            </a:r>
          </a:p>
          <a:p>
            <a:pPr marL="168524" indent="-168524" defTabSz="422041"/>
            <a:r>
              <a:rPr kumimoji="1" lang="ja-JP" altLang="en-US" sz="969">
                <a:solidFill>
                  <a:prstClr val="black"/>
                </a:solidFill>
                <a:latin typeface="Meiryo UI" panose="020B0604030504040204" pitchFamily="50" charset="-128"/>
                <a:ea typeface="Meiryo UI" panose="020B0604030504040204" pitchFamily="50" charset="-128"/>
              </a:rPr>
              <a:t>　</a:t>
            </a:r>
            <a:r>
              <a:rPr kumimoji="1" lang="en-US" altLang="ja-JP" sz="969">
                <a:solidFill>
                  <a:prstClr val="black"/>
                </a:solidFill>
                <a:latin typeface="Meiryo UI" panose="020B0604030504040204" pitchFamily="50" charset="-128"/>
                <a:ea typeface="Meiryo UI" panose="020B0604030504040204" pitchFamily="50" charset="-128"/>
              </a:rPr>
              <a:t>a</a:t>
            </a:r>
            <a:r>
              <a:rPr kumimoji="1" lang="ja-JP" altLang="en-US" sz="969">
                <a:solidFill>
                  <a:prstClr val="black"/>
                </a:solidFill>
                <a:latin typeface="Meiryo UI" panose="020B0604030504040204" pitchFamily="50" charset="-128"/>
                <a:ea typeface="Meiryo UI" panose="020B0604030504040204" pitchFamily="50" charset="-128"/>
              </a:rPr>
              <a:t>　施設・設備等に対する</a:t>
            </a:r>
            <a:r>
              <a:rPr kumimoji="1" lang="ja-JP" altLang="en-US" sz="969" b="1" u="sng">
                <a:solidFill>
                  <a:prstClr val="black"/>
                </a:solidFill>
                <a:latin typeface="Meiryo UI" panose="020B0604030504040204" pitchFamily="50" charset="-128"/>
                <a:ea typeface="Meiryo UI" panose="020B0604030504040204" pitchFamily="50" charset="-128"/>
              </a:rPr>
              <a:t>外部からの物理攻撃、サイバー攻撃</a:t>
            </a:r>
            <a:r>
              <a:rPr kumimoji="1" lang="ja-JP" altLang="en-US" sz="969">
                <a:solidFill>
                  <a:prstClr val="black"/>
                </a:solidFill>
                <a:latin typeface="Meiryo UI" panose="020B0604030504040204" pitchFamily="50" charset="-128"/>
                <a:ea typeface="Meiryo UI" panose="020B0604030504040204" pitchFamily="50" charset="-128"/>
              </a:rPr>
              <a:t>その他の重要物資の安定供給に支障を与える行為に</a:t>
            </a:r>
            <a:r>
              <a:rPr kumimoji="1" lang="ja-JP" altLang="en-US" sz="969" b="1" u="sng">
                <a:solidFill>
                  <a:prstClr val="black"/>
                </a:solidFill>
                <a:latin typeface="Meiryo UI" panose="020B0604030504040204" pitchFamily="50" charset="-128"/>
                <a:ea typeface="Meiryo UI" panose="020B0604030504040204" pitchFamily="50" charset="-128"/>
              </a:rPr>
              <a:t>対応するための措置</a:t>
            </a:r>
          </a:p>
          <a:p>
            <a:pPr defTabSz="422041"/>
            <a:r>
              <a:rPr kumimoji="1" lang="ja-JP" altLang="en-US" sz="969">
                <a:solidFill>
                  <a:prstClr val="black"/>
                </a:solidFill>
                <a:latin typeface="Meiryo UI" panose="020B0604030504040204" pitchFamily="50" charset="-128"/>
                <a:ea typeface="Meiryo UI" panose="020B0604030504040204" pitchFamily="50" charset="-128"/>
              </a:rPr>
              <a:t>　</a:t>
            </a:r>
            <a:r>
              <a:rPr kumimoji="1" lang="en-US" altLang="ja-JP" sz="969">
                <a:solidFill>
                  <a:prstClr val="black"/>
                </a:solidFill>
                <a:latin typeface="Meiryo UI" panose="020B0604030504040204" pitchFamily="50" charset="-128"/>
                <a:ea typeface="Meiryo UI" panose="020B0604030504040204" pitchFamily="50" charset="-128"/>
              </a:rPr>
              <a:t>b</a:t>
            </a:r>
            <a:r>
              <a:rPr kumimoji="1" lang="ja-JP" altLang="en-US" sz="969">
                <a:solidFill>
                  <a:prstClr val="black"/>
                </a:solidFill>
                <a:latin typeface="Meiryo UI" panose="020B0604030504040204" pitchFamily="50" charset="-128"/>
                <a:ea typeface="Meiryo UI" panose="020B0604030504040204" pitchFamily="50" charset="-128"/>
              </a:rPr>
              <a:t>　施設・設備等に係るその他の安全確保に係る措置（</a:t>
            </a:r>
            <a:r>
              <a:rPr kumimoji="1" lang="en-US" altLang="ja-JP" sz="969">
                <a:solidFill>
                  <a:prstClr val="black"/>
                </a:solidFill>
                <a:latin typeface="Meiryo UI" panose="020B0604030504040204" pitchFamily="50" charset="-128"/>
                <a:ea typeface="Meiryo UI" panose="020B0604030504040204" pitchFamily="50" charset="-128"/>
              </a:rPr>
              <a:t>a</a:t>
            </a:r>
            <a:r>
              <a:rPr kumimoji="1" lang="ja-JP" altLang="en-US" sz="969">
                <a:solidFill>
                  <a:prstClr val="black"/>
                </a:solidFill>
                <a:latin typeface="Meiryo UI" panose="020B0604030504040204" pitchFamily="50" charset="-128"/>
                <a:ea typeface="Meiryo UI" panose="020B0604030504040204" pitchFamily="50" charset="-128"/>
              </a:rPr>
              <a:t>に掲げるものを除く） </a:t>
            </a:r>
          </a:p>
          <a:p>
            <a:pPr marL="84994" indent="-84994" defTabSz="422041"/>
            <a:r>
              <a:rPr kumimoji="1" lang="ja-JP" altLang="en-US" sz="969">
                <a:solidFill>
                  <a:prstClr val="black"/>
                </a:solidFill>
                <a:latin typeface="Meiryo UI" panose="020B0604030504040204" pitchFamily="50" charset="-128"/>
                <a:ea typeface="Meiryo UI" panose="020B0604030504040204" pitchFamily="50" charset="-128"/>
              </a:rPr>
              <a:t>ウ　重要物資の供給網に関わる</a:t>
            </a:r>
            <a:r>
              <a:rPr kumimoji="1" lang="ja-JP" altLang="en-US" sz="969" b="1" u="sng">
                <a:solidFill>
                  <a:prstClr val="black"/>
                </a:solidFill>
                <a:latin typeface="Meiryo UI" panose="020B0604030504040204" pitchFamily="50" charset="-128"/>
                <a:ea typeface="Meiryo UI" panose="020B0604030504040204" pitchFamily="50" charset="-128"/>
              </a:rPr>
              <a:t>事業者の経営</a:t>
            </a:r>
            <a:r>
              <a:rPr kumimoji="1" lang="ja-JP" altLang="en-US" sz="969">
                <a:solidFill>
                  <a:prstClr val="black"/>
                </a:solidFill>
                <a:latin typeface="Meiryo UI" panose="020B0604030504040204" pitchFamily="50" charset="-128"/>
                <a:ea typeface="Meiryo UI" panose="020B0604030504040204" pitchFamily="50" charset="-128"/>
              </a:rPr>
              <a:t>や、事業者及び行政機関が保有する</a:t>
            </a:r>
            <a:r>
              <a:rPr kumimoji="1" lang="ja-JP" altLang="en-US" sz="969" b="1" u="sng">
                <a:solidFill>
                  <a:prstClr val="black"/>
                </a:solidFill>
                <a:latin typeface="Meiryo UI" panose="020B0604030504040204" pitchFamily="50" charset="-128"/>
                <a:ea typeface="Meiryo UI" panose="020B0604030504040204" pitchFamily="50" charset="-128"/>
              </a:rPr>
              <a:t>技術、知識、データ、人員等</a:t>
            </a:r>
            <a:r>
              <a:rPr kumimoji="1" lang="ja-JP" altLang="en-US" sz="969">
                <a:solidFill>
                  <a:prstClr val="black"/>
                </a:solidFill>
                <a:latin typeface="Meiryo UI" panose="020B0604030504040204" pitchFamily="50" charset="-128"/>
                <a:ea typeface="Meiryo UI" panose="020B0604030504040204" pitchFamily="50" charset="-128"/>
              </a:rPr>
              <a:t>の物資の安定提供を行う体制を維持するために必要とするその他の</a:t>
            </a:r>
            <a:r>
              <a:rPr kumimoji="1" lang="ja-JP" altLang="en-US" sz="969" b="1" u="sng">
                <a:solidFill>
                  <a:prstClr val="black"/>
                </a:solidFill>
                <a:latin typeface="Meiryo UI" panose="020B0604030504040204" pitchFamily="50" charset="-128"/>
                <a:ea typeface="Meiryo UI" panose="020B0604030504040204" pitchFamily="50" charset="-128"/>
              </a:rPr>
              <a:t>経営資源に対し外部から行われる行為からの保護措置</a:t>
            </a:r>
          </a:p>
        </p:txBody>
      </p:sp>
      <p:sp>
        <p:nvSpPr>
          <p:cNvPr id="6" name="スライド番号プレースホルダー 3">
            <a:extLst>
              <a:ext uri="{FF2B5EF4-FFF2-40B4-BE49-F238E27FC236}">
                <a16:creationId xmlns:a16="http://schemas.microsoft.com/office/drawing/2014/main" id="{2B015873-A414-2768-F950-0B3429F5608B}"/>
              </a:ext>
            </a:extLst>
          </p:cNvPr>
          <p:cNvSpPr>
            <a:spLocks noGrp="1"/>
          </p:cNvSpPr>
          <p:nvPr>
            <p:ph type="sldNum" sz="quarter" idx="12"/>
          </p:nvPr>
        </p:nvSpPr>
        <p:spPr>
          <a:xfrm>
            <a:off x="7059622" y="6473879"/>
            <a:ext cx="2057400" cy="365125"/>
          </a:xfrm>
        </p:spPr>
        <p:txBody>
          <a:bodyPr/>
          <a:lstStyle/>
          <a:p>
            <a:fld id="{ED68E87A-1C08-4DEB-996E-5B06F9158F82}" type="slidenum">
              <a:rPr kumimoji="1" lang="ja-JP" altLang="en-US" smtClean="0">
                <a:latin typeface="Meiryo UI" panose="020B0604030504040204" pitchFamily="50" charset="-128"/>
                <a:ea typeface="Meiryo UI" panose="020B0604030504040204" pitchFamily="50" charset="-128"/>
              </a:rPr>
              <a:t>31</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550970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B93348D6-A33B-48A5-9AAD-13560E983A3B}"/>
              </a:ext>
            </a:extLst>
          </p:cNvPr>
          <p:cNvSpPr/>
          <p:nvPr/>
        </p:nvSpPr>
        <p:spPr>
          <a:xfrm>
            <a:off x="0" y="2500"/>
            <a:ext cx="9144000" cy="504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36000" bIns="0" rtlCol="0" anchor="t" anchorCtr="0"/>
          <a:lstStyle/>
          <a:p>
            <a:pPr algn="ctr"/>
            <a:r>
              <a:rPr kumimoji="1" lang="en-US" altLang="ja-JP" b="1">
                <a:latin typeface="メイリオ" panose="020B0604030504040204" pitchFamily="50" charset="-128"/>
                <a:ea typeface="メイリオ" panose="020B0604030504040204" pitchFamily="50" charset="-128"/>
              </a:rPr>
              <a:t>【</a:t>
            </a:r>
            <a:r>
              <a:rPr kumimoji="1" lang="ja-JP" altLang="en-US" b="1">
                <a:latin typeface="メイリオ" panose="020B0604030504040204" pitchFamily="50" charset="-128"/>
                <a:ea typeface="メイリオ" panose="020B0604030504040204" pitchFamily="50" charset="-128"/>
              </a:rPr>
              <a:t>参考</a:t>
            </a:r>
            <a:r>
              <a:rPr kumimoji="1" lang="en-US" altLang="ja-JP" b="1">
                <a:latin typeface="メイリオ" panose="020B0604030504040204" pitchFamily="50" charset="-128"/>
                <a:ea typeface="メイリオ" panose="020B0604030504040204" pitchFamily="50" charset="-128"/>
              </a:rPr>
              <a:t>】</a:t>
            </a:r>
            <a:r>
              <a:rPr kumimoji="1" lang="ja-JP" altLang="en-US" b="1">
                <a:latin typeface="メイリオ" panose="020B0604030504040204" pitchFamily="50" charset="-128"/>
                <a:ea typeface="メイリオ" panose="020B0604030504040204" pitchFamily="50" charset="-128"/>
              </a:rPr>
              <a:t>適性評価対象者の上司としての留意事項</a:t>
            </a:r>
            <a:endParaRPr kumimoji="1" lang="en-US" altLang="ja-JP" b="1">
              <a:latin typeface="メイリオ" panose="020B0604030504040204" pitchFamily="50" charset="-128"/>
              <a:ea typeface="メイリオ" panose="020B0604030504040204" pitchFamily="50" charset="-128"/>
            </a:endParaRPr>
          </a:p>
          <a:p>
            <a:pPr algn="ctr"/>
            <a:r>
              <a:rPr kumimoji="1" lang="ja-JP" altLang="en-US" sz="1400">
                <a:latin typeface="メイリオ" panose="020B0604030504040204" pitchFamily="50" charset="-128"/>
                <a:ea typeface="メイリオ" panose="020B0604030504040204" pitchFamily="50" charset="-128"/>
              </a:rPr>
              <a:t>（適性評価対象者の上司に当たる者に見せることを想定）</a:t>
            </a:r>
          </a:p>
          <a:p>
            <a:pPr algn="ctr"/>
            <a:endParaRPr kumimoji="1" lang="ja-JP" altLang="en-US" b="1">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7863A7D3-9BCF-7046-CDE5-AAE8ABF736C2}"/>
              </a:ext>
            </a:extLst>
          </p:cNvPr>
          <p:cNvSpPr txBox="1"/>
          <p:nvPr/>
        </p:nvSpPr>
        <p:spPr>
          <a:xfrm>
            <a:off x="125157" y="604337"/>
            <a:ext cx="8851082" cy="646331"/>
          </a:xfrm>
          <a:prstGeom prst="rect">
            <a:avLst/>
          </a:prstGeom>
          <a:noFill/>
          <a:ln>
            <a:solidFill>
              <a:schemeClr val="tx1"/>
            </a:solidFill>
          </a:ln>
        </p:spPr>
        <p:txBody>
          <a:bodyPr wrap="square">
            <a:spAutoFit/>
          </a:bodyPr>
          <a:lstStyle/>
          <a:p>
            <a:pPr algn="just"/>
            <a:r>
              <a:rPr lang="ja-JP" altLang="en-US" kern="100">
                <a:latin typeface="Meiryo UI" panose="020B0604030504040204" pitchFamily="50" charset="-128"/>
                <a:ea typeface="Meiryo UI" panose="020B0604030504040204" pitchFamily="50" charset="-128"/>
                <a:cs typeface="Arial" panose="020B0604020202020204" pitchFamily="34" charset="0"/>
              </a:rPr>
              <a:t>　上司の立場にある貴方は、部下に対しても一定の配慮を行い、重要経済安保情報の保護及び活用のための適切な環境づくりに努めてください。</a:t>
            </a:r>
            <a:endParaRPr lang="en-US" altLang="ja-JP" kern="100">
              <a:latin typeface="Meiryo UI" panose="020B0604030504040204" pitchFamily="50" charset="-128"/>
              <a:ea typeface="Meiryo UI" panose="020B0604030504040204" pitchFamily="50" charset="-128"/>
              <a:cs typeface="Arial" panose="020B0604020202020204" pitchFamily="34" charset="0"/>
            </a:endParaRPr>
          </a:p>
        </p:txBody>
      </p:sp>
      <p:sp>
        <p:nvSpPr>
          <p:cNvPr id="5" name="テキスト ボックス 4">
            <a:extLst>
              <a:ext uri="{FF2B5EF4-FFF2-40B4-BE49-F238E27FC236}">
                <a16:creationId xmlns:a16="http://schemas.microsoft.com/office/drawing/2014/main" id="{47B196EE-7BF7-4559-7A2C-DB28D389B185}"/>
              </a:ext>
            </a:extLst>
          </p:cNvPr>
          <p:cNvSpPr txBox="1"/>
          <p:nvPr/>
        </p:nvSpPr>
        <p:spPr>
          <a:xfrm>
            <a:off x="34932" y="1254215"/>
            <a:ext cx="4684838" cy="369332"/>
          </a:xfrm>
          <a:prstGeom prst="rect">
            <a:avLst/>
          </a:prstGeom>
          <a:noFill/>
        </p:spPr>
        <p:txBody>
          <a:bodyPr wrap="square" rtlCol="0">
            <a:spAutoFit/>
          </a:bodyPr>
          <a:lstStyle/>
          <a:p>
            <a:r>
              <a:rPr kumimoji="1" lang="ja-JP" altLang="en-US">
                <a:latin typeface="Meiryo UI" panose="020B0604030504040204" pitchFamily="50" charset="-128"/>
                <a:ea typeface="Meiryo UI" panose="020B0604030504040204" pitchFamily="50" charset="-128"/>
              </a:rPr>
              <a:t>①　適性評価に関する留意事項</a:t>
            </a:r>
          </a:p>
        </p:txBody>
      </p:sp>
      <p:sp>
        <p:nvSpPr>
          <p:cNvPr id="6" name="テキスト ボックス 5">
            <a:extLst>
              <a:ext uri="{FF2B5EF4-FFF2-40B4-BE49-F238E27FC236}">
                <a16:creationId xmlns:a16="http://schemas.microsoft.com/office/drawing/2014/main" id="{FDF2F60D-A940-9EB5-1EB4-EBC754E203ED}"/>
              </a:ext>
            </a:extLst>
          </p:cNvPr>
          <p:cNvSpPr txBox="1"/>
          <p:nvPr/>
        </p:nvSpPr>
        <p:spPr>
          <a:xfrm>
            <a:off x="232973" y="1551303"/>
            <a:ext cx="8582803" cy="3970318"/>
          </a:xfrm>
          <a:prstGeom prst="rect">
            <a:avLst/>
          </a:prstGeom>
          <a:noFill/>
        </p:spPr>
        <p:txBody>
          <a:bodyPr wrap="square" lIns="91440" tIns="45720" rIns="91440" bIns="45720" rtlCol="0" anchor="t">
            <a:spAutoFit/>
          </a:bodyPr>
          <a:lstStyle/>
          <a:p>
            <a:pPr marL="285750" indent="-285750" algn="just">
              <a:buFont typeface="Wingdings" panose="05000000000000000000" pitchFamily="2" charset="2"/>
              <a:buChar char="n"/>
            </a:pPr>
            <a:r>
              <a:rPr kumimoji="1" lang="ja-JP" altLang="en-US">
                <a:latin typeface="Meiryo UI"/>
                <a:ea typeface="Meiryo UI"/>
              </a:rPr>
              <a:t>適性評価制度への理解</a:t>
            </a:r>
            <a:endParaRPr lang="ja-JP" altLang="en-US">
              <a:solidFill>
                <a:srgbClr val="FF0000"/>
              </a:solidFill>
              <a:latin typeface="Meiryo UI"/>
              <a:ea typeface="Meiryo UI"/>
            </a:endParaRPr>
          </a:p>
          <a:p>
            <a:pPr marL="285750" indent="-285750" algn="just">
              <a:buFont typeface="Arial" panose="020B0604020202020204" pitchFamily="34" charset="0"/>
              <a:buChar char="•"/>
            </a:pPr>
            <a:r>
              <a:rPr kumimoji="1" lang="ja-JP" altLang="en-US">
                <a:latin typeface="Meiryo UI"/>
                <a:ea typeface="Meiryo UI"/>
              </a:rPr>
              <a:t>適性評価を受けることは任意である。そのため、部下に対し、候補者名簿への掲載及び適性評価への</a:t>
            </a:r>
            <a:r>
              <a:rPr kumimoji="1" lang="ja-JP" altLang="en-US" b="1" u="sng">
                <a:latin typeface="Meiryo UI"/>
                <a:ea typeface="Meiryo UI"/>
              </a:rPr>
              <a:t>同意を</a:t>
            </a:r>
            <a:r>
              <a:rPr kumimoji="1" lang="ja-JP" altLang="en-US" b="1" u="sng">
                <a:latin typeface="Calibri"/>
                <a:ea typeface="Meiryo UI"/>
                <a:cs typeface="Calibri"/>
              </a:rPr>
              <a:t>強制してはならず、同意しない場合にその理由を質してはならない。</a:t>
            </a:r>
            <a:endParaRPr kumimoji="1" lang="en-US" altLang="ja-JP" b="1" u="sng">
              <a:latin typeface="Meiryo UI"/>
              <a:ea typeface="Meiryo UI"/>
            </a:endParaRPr>
          </a:p>
          <a:p>
            <a:pPr marL="285750" indent="-285750" algn="just">
              <a:buFont typeface="Wingdings" panose="05000000000000000000" pitchFamily="2" charset="2"/>
              <a:buChar char="n"/>
            </a:pPr>
            <a:r>
              <a:rPr kumimoji="1" lang="ja-JP" altLang="en-US">
                <a:latin typeface="Meiryo UI"/>
                <a:ea typeface="Meiryo UI"/>
              </a:rPr>
              <a:t>評価対象者のプライバシーへの配慮</a:t>
            </a:r>
            <a:endParaRPr lang="ja-JP" altLang="en-US">
              <a:solidFill>
                <a:srgbClr val="FF0000"/>
              </a:solidFill>
              <a:latin typeface="Meiryo UI"/>
              <a:ea typeface="Meiryo UI"/>
            </a:endParaRPr>
          </a:p>
          <a:p>
            <a:pPr marL="285750" indent="-285750" algn="just">
              <a:buFont typeface="Arial" panose="020B0604020202020204" pitchFamily="34" charset="0"/>
              <a:buChar char="•"/>
            </a:pPr>
            <a:r>
              <a:rPr kumimoji="1" lang="ja-JP" altLang="en-US">
                <a:latin typeface="Meiryo UI"/>
                <a:ea typeface="Meiryo UI"/>
              </a:rPr>
              <a:t>適性評価調査に際する対象者への質問票は、あくまでも対象者本人が記入し、適性評価調査の担当者に直接提出するものである。対象者のプライバシーに関する情報が多く含まれるため、上司の立場にある貴方が</a:t>
            </a:r>
            <a:r>
              <a:rPr kumimoji="1" lang="ja-JP" altLang="en-US" b="1" u="sng">
                <a:latin typeface="Meiryo UI"/>
                <a:ea typeface="Meiryo UI"/>
              </a:rPr>
              <a:t>質問票を確認する必要はなく、質問票に記入した内容の開示を求めてはならない。</a:t>
            </a:r>
            <a:endParaRPr kumimoji="1" lang="en-US" altLang="ja-JP" b="1" u="sng">
              <a:latin typeface="Meiryo UI"/>
              <a:ea typeface="Meiryo UI"/>
            </a:endParaRPr>
          </a:p>
          <a:p>
            <a:pPr marL="285750" indent="-285750" algn="just">
              <a:buFont typeface="Arial" panose="020B0604020202020204" pitchFamily="34" charset="0"/>
              <a:buChar char="•"/>
            </a:pPr>
            <a:r>
              <a:rPr lang="ja-JP" altLang="en-US">
                <a:latin typeface="Meiryo UI"/>
                <a:ea typeface="Meiryo UI"/>
              </a:rPr>
              <a:t>適性が認められなかった場合の理由の通知の希望は評価対象者が任意に選択できるものである。評価対象者に</a:t>
            </a:r>
            <a:r>
              <a:rPr lang="ja-JP" altLang="en-US" b="1" u="sng">
                <a:latin typeface="Meiryo UI"/>
                <a:ea typeface="Meiryo UI"/>
              </a:rPr>
              <a:t>理由の通知を希望するよう求めてはならない。</a:t>
            </a:r>
          </a:p>
          <a:p>
            <a:pPr marL="285750" indent="-285750" algn="just">
              <a:buFont typeface="Wingdings" panose="05000000000000000000" pitchFamily="2" charset="2"/>
              <a:buChar char="n"/>
            </a:pPr>
            <a:r>
              <a:rPr kumimoji="1" lang="ja-JP" altLang="en-US">
                <a:latin typeface="Meiryo UI"/>
                <a:ea typeface="Meiryo UI"/>
              </a:rPr>
              <a:t>適性評価調査等への協力</a:t>
            </a:r>
            <a:endParaRPr kumimoji="1" lang="en-US" altLang="ja-JP">
              <a:latin typeface="Meiryo UI"/>
              <a:ea typeface="Meiryo UI"/>
            </a:endParaRPr>
          </a:p>
          <a:p>
            <a:pPr marL="285750" indent="-285750" algn="just">
              <a:buFont typeface="Arial" panose="020B0604020202020204" pitchFamily="34" charset="0"/>
              <a:buChar char="•"/>
            </a:pPr>
            <a:r>
              <a:rPr kumimoji="1" lang="ja-JP" altLang="en-US">
                <a:latin typeface="Meiryo UI" panose="020B0604030504040204" pitchFamily="50" charset="-128"/>
                <a:ea typeface="Meiryo UI" panose="020B0604030504040204" pitchFamily="50" charset="-128"/>
              </a:rPr>
              <a:t>必要に応じて実施される対象者の上司等に対する質問等には合理的な範囲で協力する。</a:t>
            </a:r>
            <a:endParaRPr kumimoji="1" lang="en-US" altLang="ja-JP">
              <a:latin typeface="Meiryo UI" panose="020B0604030504040204" pitchFamily="50" charset="-128"/>
              <a:ea typeface="Meiryo UI" panose="020B0604030504040204" pitchFamily="50" charset="-128"/>
            </a:endParaRPr>
          </a:p>
          <a:p>
            <a:pPr marL="285750" indent="-285750" algn="just">
              <a:buFont typeface="Arial" panose="020B0604020202020204" pitchFamily="34" charset="0"/>
              <a:buChar char="•"/>
            </a:pPr>
            <a:r>
              <a:rPr kumimoji="1" lang="ja-JP" altLang="en-US">
                <a:latin typeface="Meiryo UI"/>
                <a:ea typeface="Meiryo UI"/>
              </a:rPr>
              <a:t>調査に協力した事実やその内容を</a:t>
            </a:r>
            <a:r>
              <a:rPr kumimoji="1" lang="ja-JP" altLang="en-US" b="1" u="sng">
                <a:latin typeface="Meiryo UI"/>
                <a:ea typeface="Meiryo UI"/>
              </a:rPr>
              <a:t>周囲に明かすことは避ける。</a:t>
            </a:r>
            <a:endParaRPr kumimoji="1" lang="en-US" altLang="ja-JP" b="1" u="sng">
              <a:latin typeface="Meiryo UI"/>
              <a:ea typeface="Meiryo UI"/>
            </a:endParaRPr>
          </a:p>
          <a:p>
            <a:pPr marL="285750" indent="-285750" algn="just">
              <a:buFont typeface="Arial" panose="020B0604020202020204" pitchFamily="34" charset="0"/>
              <a:buChar char="•"/>
            </a:pPr>
            <a:r>
              <a:rPr kumimoji="1" lang="ja-JP" altLang="en-US">
                <a:latin typeface="Meiryo UI" panose="020B0604030504040204" pitchFamily="50" charset="-128"/>
                <a:ea typeface="Meiryo UI" panose="020B0604030504040204" pitchFamily="50" charset="-128"/>
              </a:rPr>
              <a:t>対象者に事情変更が認められる場合は、速やかに重要経済安保情報管理者に申し出る。</a:t>
            </a:r>
          </a:p>
        </p:txBody>
      </p:sp>
      <p:sp>
        <p:nvSpPr>
          <p:cNvPr id="8" name="テキスト ボックス 7">
            <a:extLst>
              <a:ext uri="{FF2B5EF4-FFF2-40B4-BE49-F238E27FC236}">
                <a16:creationId xmlns:a16="http://schemas.microsoft.com/office/drawing/2014/main" id="{F7378BCB-7431-D7A9-3854-492740EAF1B7}"/>
              </a:ext>
            </a:extLst>
          </p:cNvPr>
          <p:cNvSpPr txBox="1"/>
          <p:nvPr/>
        </p:nvSpPr>
        <p:spPr>
          <a:xfrm>
            <a:off x="34932" y="5514826"/>
            <a:ext cx="5800725" cy="369332"/>
          </a:xfrm>
          <a:prstGeom prst="rect">
            <a:avLst/>
          </a:prstGeom>
          <a:noFill/>
        </p:spPr>
        <p:txBody>
          <a:bodyPr wrap="square" rtlCol="0">
            <a:spAutoFit/>
          </a:bodyPr>
          <a:lstStyle/>
          <a:p>
            <a:r>
              <a:rPr kumimoji="1" lang="ja-JP" altLang="en-US">
                <a:latin typeface="Meiryo UI" panose="020B0604030504040204" pitchFamily="50" charset="-128"/>
                <a:ea typeface="Meiryo UI" panose="020B0604030504040204" pitchFamily="50" charset="-128"/>
              </a:rPr>
              <a:t>②　重要経済安保情報の保全に関する留意事項</a:t>
            </a:r>
          </a:p>
        </p:txBody>
      </p:sp>
      <p:sp>
        <p:nvSpPr>
          <p:cNvPr id="9" name="テキスト ボックス 8">
            <a:extLst>
              <a:ext uri="{FF2B5EF4-FFF2-40B4-BE49-F238E27FC236}">
                <a16:creationId xmlns:a16="http://schemas.microsoft.com/office/drawing/2014/main" id="{29A95F7B-BC92-01DC-34C1-F5185FD7F970}"/>
              </a:ext>
            </a:extLst>
          </p:cNvPr>
          <p:cNvSpPr txBox="1"/>
          <p:nvPr/>
        </p:nvSpPr>
        <p:spPr>
          <a:xfrm>
            <a:off x="232973" y="5805759"/>
            <a:ext cx="8582803" cy="923330"/>
          </a:xfrm>
          <a:prstGeom prst="rect">
            <a:avLst/>
          </a:prstGeom>
          <a:noFill/>
        </p:spPr>
        <p:txBody>
          <a:bodyPr wrap="square" rtlCol="0">
            <a:spAutoFit/>
          </a:bodyPr>
          <a:lstStyle/>
          <a:p>
            <a:pPr marL="285750" indent="-285750" algn="just">
              <a:buFont typeface="Wingdings" panose="05000000000000000000" pitchFamily="2" charset="2"/>
              <a:buChar char="n"/>
            </a:pPr>
            <a:r>
              <a:rPr kumimoji="1" lang="ja-JP" altLang="en-US" dirty="0">
                <a:latin typeface="Meiryo UI" panose="020B0604030504040204" pitchFamily="50" charset="-128"/>
                <a:ea typeface="Meiryo UI" panose="020B0604030504040204" pitchFamily="50" charset="-128"/>
              </a:rPr>
              <a:t>重要経済安保情報の聞き出し禁止</a:t>
            </a:r>
            <a:endParaRPr kumimoji="1" lang="en-US" altLang="ja-JP" dirty="0">
              <a:latin typeface="Meiryo UI" panose="020B0604030504040204" pitchFamily="50" charset="-128"/>
              <a:ea typeface="Meiryo UI" panose="020B0604030504040204" pitchFamily="50" charset="-128"/>
            </a:endParaRPr>
          </a:p>
          <a:p>
            <a:pPr marL="285750" indent="-285750" algn="just">
              <a:buFont typeface="Arial" panose="020B0604020202020204" pitchFamily="34" charset="0"/>
              <a:buChar char="•"/>
            </a:pPr>
            <a:r>
              <a:rPr kumimoji="1" lang="ja-JP" altLang="en-US" dirty="0">
                <a:latin typeface="Meiryo UI" panose="020B0604030504040204" pitchFamily="50" charset="-128"/>
                <a:ea typeface="Meiryo UI" panose="020B0604030504040204" pitchFamily="50" charset="-128"/>
              </a:rPr>
              <a:t>重要経済安保情報は、取扱者が厳格に指定される。自身が取扱者に指定されていない重要経済安保情報について</a:t>
            </a:r>
            <a:r>
              <a:rPr kumimoji="1" lang="ja-JP" altLang="en-US" b="1" u="sng" dirty="0">
                <a:latin typeface="Meiryo UI" panose="020B0604030504040204" pitchFamily="50" charset="-128"/>
                <a:ea typeface="Meiryo UI" panose="020B0604030504040204" pitchFamily="50" charset="-128"/>
              </a:rPr>
              <a:t>他の職員に質問したり、話題にしない。</a:t>
            </a:r>
          </a:p>
        </p:txBody>
      </p:sp>
      <p:sp>
        <p:nvSpPr>
          <p:cNvPr id="2" name="スライド番号プレースホルダー 3">
            <a:extLst>
              <a:ext uri="{FF2B5EF4-FFF2-40B4-BE49-F238E27FC236}">
                <a16:creationId xmlns:a16="http://schemas.microsoft.com/office/drawing/2014/main" id="{90CB948B-04F6-AE3B-16D5-99BFA8ED4883}"/>
              </a:ext>
            </a:extLst>
          </p:cNvPr>
          <p:cNvSpPr>
            <a:spLocks noGrp="1"/>
          </p:cNvSpPr>
          <p:nvPr>
            <p:ph type="sldNum" sz="quarter" idx="12"/>
          </p:nvPr>
        </p:nvSpPr>
        <p:spPr>
          <a:xfrm>
            <a:off x="7059622" y="6473879"/>
            <a:ext cx="2057400" cy="365125"/>
          </a:xfrm>
        </p:spPr>
        <p:txBody>
          <a:bodyPr/>
          <a:lstStyle/>
          <a:p>
            <a:fld id="{ED68E87A-1C08-4DEB-996E-5B06F9158F82}" type="slidenum">
              <a:rPr kumimoji="1" lang="ja-JP" altLang="en-US" smtClean="0">
                <a:latin typeface="Meiryo UI" panose="020B0604030504040204" pitchFamily="50" charset="-128"/>
                <a:ea typeface="Meiryo UI" panose="020B0604030504040204" pitchFamily="50" charset="-128"/>
              </a:rPr>
              <a:t>32</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768447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a:extLst>
              <a:ext uri="{FF2B5EF4-FFF2-40B4-BE49-F238E27FC236}">
                <a16:creationId xmlns:a16="http://schemas.microsoft.com/office/drawing/2014/main" id="{55F9536E-C291-9567-1CD7-2B2F515A5AF0}"/>
              </a:ext>
            </a:extLst>
          </p:cNvPr>
          <p:cNvSpPr txBox="1"/>
          <p:nvPr/>
        </p:nvSpPr>
        <p:spPr>
          <a:xfrm>
            <a:off x="112243" y="521074"/>
            <a:ext cx="8972122" cy="1527123"/>
          </a:xfrm>
          <a:prstGeom prst="rect">
            <a:avLst/>
          </a:prstGeom>
          <a:solidFill>
            <a:schemeClr val="bg1"/>
          </a:solidFill>
          <a:ln w="12700">
            <a:solidFill>
              <a:schemeClr val="tx1"/>
            </a:solidFill>
          </a:ln>
        </p:spPr>
        <p:style>
          <a:lnRef idx="2">
            <a:schemeClr val="accent1"/>
          </a:lnRef>
          <a:fillRef idx="1">
            <a:schemeClr val="lt1"/>
          </a:fillRef>
          <a:effectRef idx="0">
            <a:schemeClr val="accent1"/>
          </a:effectRef>
          <a:fontRef idx="minor">
            <a:schemeClr val="dk1"/>
          </a:fontRef>
        </p:style>
        <p:txBody>
          <a:bodyPr wrap="square" tIns="99692" bIns="66462" rtlCol="0" anchor="ctr">
            <a:spAutoFit/>
          </a:bodyPr>
          <a:lstStyle>
            <a:defPPr>
              <a:defRPr lang="ja-JP"/>
            </a:defPPr>
            <a:lvl1pPr marL="180975" marR="0" lvl="0" indent="-180975" fontAlgn="auto">
              <a:lnSpc>
                <a:spcPct val="100000"/>
              </a:lnSpc>
              <a:spcBef>
                <a:spcPts val="0"/>
              </a:spcBef>
              <a:spcAft>
                <a:spcPts val="600"/>
              </a:spcAft>
              <a:buClrTx/>
              <a:buSzTx/>
              <a:buFontTx/>
              <a:buNone/>
              <a:tabLst/>
              <a:defRPr sz="1600" b="0" i="0" u="none" strike="noStrike" cap="none" spc="0" normalizeH="0" baseline="0">
                <a:ln>
                  <a:noFill/>
                </a:ln>
                <a:solidFill>
                  <a:prstClr val="black"/>
                </a:solidFill>
                <a:effectLst/>
                <a:uLnTx/>
                <a:uFillTx/>
                <a:latin typeface="メイリオ" panose="020B0604030504040204" pitchFamily="50" charset="-128"/>
                <a:ea typeface="メイリオ" panose="020B0604030504040204" pitchFamily="50" charset="-128"/>
              </a:defRPr>
            </a:lvl1pPr>
          </a:lstStyle>
          <a:p>
            <a:pPr marL="0" indent="0" defTabSz="844083">
              <a:lnSpc>
                <a:spcPts val="1846"/>
              </a:lnSpc>
              <a:spcAft>
                <a:spcPts val="369"/>
              </a:spcAft>
              <a:defRPr/>
            </a:pPr>
            <a:r>
              <a:rPr kumimoji="1" lang="ja-JP" altLang="en-US" sz="2215"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a:t>
            </a:r>
            <a:r>
              <a:rPr kumimoji="1" lang="en-US" altLang="ja-JP" sz="2215"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Need to</a:t>
            </a:r>
            <a:r>
              <a:rPr kumimoji="1" lang="ja-JP" altLang="en-US" sz="2215"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 </a:t>
            </a:r>
            <a:r>
              <a:rPr kumimoji="1" lang="en-US" altLang="ja-JP" sz="2215"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Know</a:t>
            </a:r>
            <a:r>
              <a:rPr kumimoji="1" lang="ja-JP" altLang="en-US" sz="2215"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の原則　</a:t>
            </a:r>
            <a:endParaRPr kumimoji="1" lang="en-US" altLang="ja-JP" sz="2215"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endParaRPr>
          </a:p>
          <a:p>
            <a:pPr marL="0" indent="0" defTabSz="844083">
              <a:lnSpc>
                <a:spcPts val="1846"/>
              </a:lnSpc>
              <a:spcAft>
                <a:spcPts val="369"/>
              </a:spcAft>
              <a:defRPr/>
            </a:pPr>
            <a:r>
              <a:rPr kumimoji="1" lang="ja-JP" altLang="en-US" sz="2215"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「情報は知る必要がある者のみに伝え、知る必要のない者には伝えない」</a:t>
            </a:r>
            <a:endParaRPr kumimoji="1" lang="en-US" altLang="ja-JP" sz="2215"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marL="0" indent="0" defTabSz="844083">
              <a:lnSpc>
                <a:spcPts val="1846"/>
              </a:lnSpc>
              <a:spcAft>
                <a:spcPts val="369"/>
              </a:spcAft>
              <a:defRPr/>
            </a:pPr>
            <a:r>
              <a:rPr kumimoji="1" lang="ja-JP" altLang="en-US" sz="2215"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という原則</a:t>
            </a:r>
            <a:endParaRPr kumimoji="1" lang="en-US" altLang="ja-JP" sz="2215"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marL="0" indent="0" defTabSz="844083">
              <a:lnSpc>
                <a:spcPts val="1846"/>
              </a:lnSpc>
              <a:spcAft>
                <a:spcPts val="369"/>
              </a:spcAft>
              <a:defRPr/>
            </a:pPr>
            <a:r>
              <a:rPr kumimoji="1" lang="ja-JP" altLang="en-US" sz="1662"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 情報の共有範囲を必要最小限とし、業務に関係のない情報は知らせない。</a:t>
            </a:r>
            <a:endParaRPr kumimoji="1" lang="en-US" altLang="ja-JP" sz="1662"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marL="0" indent="0" defTabSz="844083">
              <a:lnSpc>
                <a:spcPts val="1846"/>
              </a:lnSpc>
              <a:spcAft>
                <a:spcPts val="369"/>
              </a:spcAft>
              <a:defRPr/>
            </a:pPr>
            <a:r>
              <a:rPr kumimoji="1" lang="ja-JP" altLang="en-US" sz="1662"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 知る必要のない情報を探知しない。　　</a:t>
            </a:r>
            <a:endParaRPr kumimoji="1" lang="ja-JP" altLang="en-US" sz="1662" dirty="0">
              <a:solidFill>
                <a:srgbClr val="FF0000"/>
              </a:solidFill>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E60AE7FB-AABB-FECB-0A52-BA49B816FDA0}"/>
              </a:ext>
            </a:extLst>
          </p:cNvPr>
          <p:cNvSpPr txBox="1"/>
          <p:nvPr/>
        </p:nvSpPr>
        <p:spPr>
          <a:xfrm>
            <a:off x="110990" y="3519338"/>
            <a:ext cx="8973375" cy="680738"/>
          </a:xfrm>
          <a:prstGeom prst="rect">
            <a:avLst/>
          </a:prstGeom>
          <a:solidFill>
            <a:schemeClr val="bg1"/>
          </a:solidFill>
          <a:ln w="12700">
            <a:solidFill>
              <a:schemeClr val="tx1"/>
            </a:solidFill>
          </a:ln>
        </p:spPr>
        <p:style>
          <a:lnRef idx="2">
            <a:schemeClr val="accent1"/>
          </a:lnRef>
          <a:fillRef idx="1">
            <a:schemeClr val="lt1"/>
          </a:fillRef>
          <a:effectRef idx="0">
            <a:schemeClr val="accent1"/>
          </a:effectRef>
          <a:fontRef idx="minor">
            <a:schemeClr val="dk1"/>
          </a:fontRef>
        </p:style>
        <p:txBody>
          <a:bodyPr wrap="square" tIns="99692" bIns="66462" rtlCol="0" anchor="ctr">
            <a:spAutoFit/>
          </a:bodyPr>
          <a:lstStyle>
            <a:defPPr>
              <a:defRPr lang="ja-JP"/>
            </a:defPPr>
            <a:lvl1pPr marL="180975" marR="0" lvl="0" indent="-180975" fontAlgn="auto">
              <a:lnSpc>
                <a:spcPct val="100000"/>
              </a:lnSpc>
              <a:spcBef>
                <a:spcPts val="0"/>
              </a:spcBef>
              <a:spcAft>
                <a:spcPts val="600"/>
              </a:spcAft>
              <a:buClrTx/>
              <a:buSzTx/>
              <a:buFontTx/>
              <a:buNone/>
              <a:tabLst/>
              <a:defRPr sz="1600" b="0" i="0" u="none" strike="noStrike" cap="none" spc="0" normalizeH="0" baseline="0">
                <a:ln>
                  <a:noFill/>
                </a:ln>
                <a:solidFill>
                  <a:prstClr val="black"/>
                </a:solidFill>
                <a:effectLst/>
                <a:uLnTx/>
                <a:uFillTx/>
                <a:latin typeface="メイリオ" panose="020B0604030504040204" pitchFamily="50" charset="-128"/>
                <a:ea typeface="メイリオ" panose="020B0604030504040204" pitchFamily="50" charset="-128"/>
              </a:defRPr>
            </a:lvl1pPr>
          </a:lstStyle>
          <a:p>
            <a:pPr marL="0" indent="0" algn="just" defTabSz="844083">
              <a:lnSpc>
                <a:spcPts val="1846"/>
              </a:lnSpc>
              <a:spcAft>
                <a:spcPts val="369"/>
              </a:spcAft>
              <a:defRPr/>
            </a:pPr>
            <a:r>
              <a:rPr kumimoji="1" lang="ja-JP" altLang="en-US" sz="2215"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■サード・パーティ・ルール</a:t>
            </a:r>
            <a:endParaRPr kumimoji="1" lang="en-US" altLang="ja-JP" sz="2215"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endParaRPr>
          </a:p>
          <a:p>
            <a:pPr marL="0" indent="0" algn="just" defTabSz="844083">
              <a:lnSpc>
                <a:spcPts val="1846"/>
              </a:lnSpc>
              <a:spcAft>
                <a:spcPts val="369"/>
              </a:spcAft>
              <a:defRPr/>
            </a:pPr>
            <a:r>
              <a:rPr kumimoji="1" lang="ja-JP" altLang="en-US" sz="2215" b="1" u="sng"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入手した秘密を、提供元に無断で第三者に提供することはできない</a:t>
            </a:r>
            <a:r>
              <a:rPr kumimoji="1" lang="ja-JP" altLang="en-US" sz="2215"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という原則</a:t>
            </a:r>
            <a:endParaRPr kumimoji="1" lang="en-US" altLang="ja-JP" sz="2215"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p:txBody>
      </p:sp>
      <p:pic>
        <p:nvPicPr>
          <p:cNvPr id="5" name="グラフィックス 4" descr="オフィス ワーカー (男性) 単色塗りつぶし">
            <a:extLst>
              <a:ext uri="{FF2B5EF4-FFF2-40B4-BE49-F238E27FC236}">
                <a16:creationId xmlns:a16="http://schemas.microsoft.com/office/drawing/2014/main" id="{3D25665C-086F-79F6-1800-0C7E84D5157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0472" y="4378471"/>
            <a:ext cx="844062" cy="844062"/>
          </a:xfrm>
          <a:prstGeom prst="rect">
            <a:avLst/>
          </a:prstGeom>
        </p:spPr>
      </p:pic>
      <p:pic>
        <p:nvPicPr>
          <p:cNvPr id="7" name="グラフィックス 6" descr="オフィス ワーカー (女性) 単色塗りつぶし">
            <a:extLst>
              <a:ext uri="{FF2B5EF4-FFF2-40B4-BE49-F238E27FC236}">
                <a16:creationId xmlns:a16="http://schemas.microsoft.com/office/drawing/2014/main" id="{2EA05FE2-2CFD-A9D8-A07C-79081487280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44398" y="4374231"/>
            <a:ext cx="844062" cy="844062"/>
          </a:xfrm>
          <a:prstGeom prst="rect">
            <a:avLst/>
          </a:prstGeom>
        </p:spPr>
      </p:pic>
      <p:cxnSp>
        <p:nvCxnSpPr>
          <p:cNvPr id="11" name="直線矢印コネクタ 10">
            <a:extLst>
              <a:ext uri="{FF2B5EF4-FFF2-40B4-BE49-F238E27FC236}">
                <a16:creationId xmlns:a16="http://schemas.microsoft.com/office/drawing/2014/main" id="{DCA93D11-96DC-5FFC-DB64-5EAC4531FF5F}"/>
              </a:ext>
            </a:extLst>
          </p:cNvPr>
          <p:cNvCxnSpPr>
            <a:cxnSpLocks/>
          </p:cNvCxnSpPr>
          <p:nvPr/>
        </p:nvCxnSpPr>
        <p:spPr>
          <a:xfrm>
            <a:off x="1586838" y="4753316"/>
            <a:ext cx="1713226" cy="0"/>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2" name="フローチャート: 複数書類 11">
            <a:extLst>
              <a:ext uri="{FF2B5EF4-FFF2-40B4-BE49-F238E27FC236}">
                <a16:creationId xmlns:a16="http://schemas.microsoft.com/office/drawing/2014/main" id="{D7864F30-261C-ADB2-E55A-E4F014DF90EC}"/>
              </a:ext>
            </a:extLst>
          </p:cNvPr>
          <p:cNvSpPr/>
          <p:nvPr/>
        </p:nvSpPr>
        <p:spPr>
          <a:xfrm>
            <a:off x="2129326" y="4462575"/>
            <a:ext cx="526009" cy="403583"/>
          </a:xfrm>
          <a:prstGeom prst="flowChartMultidocument">
            <a:avLst/>
          </a:prstGeom>
          <a:solidFill>
            <a:schemeClr val="accent1">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cxnSp>
        <p:nvCxnSpPr>
          <p:cNvPr id="15" name="直線矢印コネクタ 14">
            <a:extLst>
              <a:ext uri="{FF2B5EF4-FFF2-40B4-BE49-F238E27FC236}">
                <a16:creationId xmlns:a16="http://schemas.microsoft.com/office/drawing/2014/main" id="{76FFEA3F-5A69-BEA8-1BC4-CD4611677CCA}"/>
              </a:ext>
            </a:extLst>
          </p:cNvPr>
          <p:cNvCxnSpPr>
            <a:cxnSpLocks/>
          </p:cNvCxnSpPr>
          <p:nvPr/>
        </p:nvCxnSpPr>
        <p:spPr>
          <a:xfrm flipV="1">
            <a:off x="4591268" y="4739760"/>
            <a:ext cx="2322906" cy="13557"/>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6" name="フローチャート: 複数書類 15">
            <a:extLst>
              <a:ext uri="{FF2B5EF4-FFF2-40B4-BE49-F238E27FC236}">
                <a16:creationId xmlns:a16="http://schemas.microsoft.com/office/drawing/2014/main" id="{FD92E70E-FBCC-BDD5-2114-3915125BCF73}"/>
              </a:ext>
            </a:extLst>
          </p:cNvPr>
          <p:cNvSpPr/>
          <p:nvPr/>
        </p:nvSpPr>
        <p:spPr>
          <a:xfrm>
            <a:off x="5449506" y="4536839"/>
            <a:ext cx="526009" cy="403583"/>
          </a:xfrm>
          <a:prstGeom prst="flowChartMultidocument">
            <a:avLst/>
          </a:prstGeom>
          <a:solidFill>
            <a:schemeClr val="accent1">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8" name="テキスト ボックス 17">
            <a:extLst>
              <a:ext uri="{FF2B5EF4-FFF2-40B4-BE49-F238E27FC236}">
                <a16:creationId xmlns:a16="http://schemas.microsoft.com/office/drawing/2014/main" id="{F4029014-B82D-B92B-D0A1-C91EFF71CD32}"/>
              </a:ext>
            </a:extLst>
          </p:cNvPr>
          <p:cNvSpPr txBox="1"/>
          <p:nvPr/>
        </p:nvSpPr>
        <p:spPr>
          <a:xfrm>
            <a:off x="621772" y="5212448"/>
            <a:ext cx="666560" cy="348109"/>
          </a:xfrm>
          <a:prstGeom prst="rect">
            <a:avLst/>
          </a:prstGeom>
          <a:noFill/>
        </p:spPr>
        <p:txBody>
          <a:bodyPr wrap="square" rtlCol="0">
            <a:spAutoFit/>
          </a:bodyPr>
          <a:lstStyle/>
          <a:p>
            <a:r>
              <a:rPr kumimoji="1" lang="en-US" altLang="ja-JP" sz="1662">
                <a:latin typeface="Meiryo UI" panose="020B0604030504040204" pitchFamily="50" charset="-128"/>
                <a:ea typeface="Meiryo UI" panose="020B0604030504040204" pitchFamily="50" charset="-128"/>
              </a:rPr>
              <a:t>A</a:t>
            </a:r>
            <a:r>
              <a:rPr kumimoji="1" lang="ja-JP" altLang="en-US" sz="1662">
                <a:latin typeface="Meiryo UI" panose="020B0604030504040204" pitchFamily="50" charset="-128"/>
                <a:ea typeface="Meiryo UI" panose="020B0604030504040204" pitchFamily="50" charset="-128"/>
              </a:rPr>
              <a:t>社</a:t>
            </a:r>
          </a:p>
        </p:txBody>
      </p:sp>
      <p:sp>
        <p:nvSpPr>
          <p:cNvPr id="19" name="テキスト ボックス 18">
            <a:extLst>
              <a:ext uri="{FF2B5EF4-FFF2-40B4-BE49-F238E27FC236}">
                <a16:creationId xmlns:a16="http://schemas.microsoft.com/office/drawing/2014/main" id="{EDF5C2F3-838F-60F6-7C43-8EADD32E8208}"/>
              </a:ext>
            </a:extLst>
          </p:cNvPr>
          <p:cNvSpPr txBox="1"/>
          <p:nvPr/>
        </p:nvSpPr>
        <p:spPr>
          <a:xfrm>
            <a:off x="1857770" y="4901475"/>
            <a:ext cx="1217287" cy="348109"/>
          </a:xfrm>
          <a:prstGeom prst="rect">
            <a:avLst/>
          </a:prstGeom>
          <a:noFill/>
        </p:spPr>
        <p:txBody>
          <a:bodyPr wrap="square" rtlCol="0">
            <a:spAutoFit/>
          </a:bodyPr>
          <a:lstStyle/>
          <a:p>
            <a:r>
              <a:rPr kumimoji="1" lang="ja-JP" altLang="en-US" sz="1662">
                <a:latin typeface="Meiryo UI" panose="020B0604030504040204" pitchFamily="50" charset="-128"/>
                <a:ea typeface="Meiryo UI" panose="020B0604030504040204" pitchFamily="50" charset="-128"/>
              </a:rPr>
              <a:t>情報提供</a:t>
            </a:r>
          </a:p>
        </p:txBody>
      </p:sp>
      <p:sp>
        <p:nvSpPr>
          <p:cNvPr id="20" name="テキスト ボックス 19">
            <a:extLst>
              <a:ext uri="{FF2B5EF4-FFF2-40B4-BE49-F238E27FC236}">
                <a16:creationId xmlns:a16="http://schemas.microsoft.com/office/drawing/2014/main" id="{9D7B42FC-394E-3544-9D81-7E048D5B56DF}"/>
              </a:ext>
            </a:extLst>
          </p:cNvPr>
          <p:cNvSpPr txBox="1"/>
          <p:nvPr/>
        </p:nvSpPr>
        <p:spPr>
          <a:xfrm>
            <a:off x="3445952" y="5212448"/>
            <a:ext cx="703831" cy="348109"/>
          </a:xfrm>
          <a:prstGeom prst="rect">
            <a:avLst/>
          </a:prstGeom>
          <a:noFill/>
        </p:spPr>
        <p:txBody>
          <a:bodyPr wrap="square" rtlCol="0">
            <a:spAutoFit/>
          </a:bodyPr>
          <a:lstStyle/>
          <a:p>
            <a:r>
              <a:rPr kumimoji="1" lang="en-US" altLang="ja-JP" sz="1662" dirty="0">
                <a:latin typeface="Meiryo UI" panose="020B0604030504040204" pitchFamily="50" charset="-128"/>
                <a:ea typeface="Meiryo UI" panose="020B0604030504040204" pitchFamily="50" charset="-128"/>
              </a:rPr>
              <a:t>B</a:t>
            </a:r>
            <a:r>
              <a:rPr kumimoji="1" lang="ja-JP" altLang="en-US" sz="1662" dirty="0">
                <a:latin typeface="Meiryo UI" panose="020B0604030504040204" pitchFamily="50" charset="-128"/>
                <a:ea typeface="Meiryo UI" panose="020B0604030504040204" pitchFamily="50" charset="-128"/>
              </a:rPr>
              <a:t>社</a:t>
            </a:r>
          </a:p>
        </p:txBody>
      </p:sp>
      <p:sp>
        <p:nvSpPr>
          <p:cNvPr id="29" name="テキスト ボックス 28">
            <a:extLst>
              <a:ext uri="{FF2B5EF4-FFF2-40B4-BE49-F238E27FC236}">
                <a16:creationId xmlns:a16="http://schemas.microsoft.com/office/drawing/2014/main" id="{8BD90A03-B963-6D7D-AB32-686C3B9A0A5E}"/>
              </a:ext>
            </a:extLst>
          </p:cNvPr>
          <p:cNvSpPr txBox="1"/>
          <p:nvPr/>
        </p:nvSpPr>
        <p:spPr>
          <a:xfrm>
            <a:off x="4433706" y="4896600"/>
            <a:ext cx="2772426" cy="603883"/>
          </a:xfrm>
          <a:prstGeom prst="rect">
            <a:avLst/>
          </a:prstGeom>
          <a:noFill/>
        </p:spPr>
        <p:txBody>
          <a:bodyPr wrap="square" rtlCol="0">
            <a:spAutoFit/>
          </a:bodyPr>
          <a:lstStyle/>
          <a:p>
            <a:r>
              <a:rPr kumimoji="1" lang="en-US" altLang="ja-JP" sz="1662">
                <a:latin typeface="Meiryo UI" panose="020B0604030504040204" pitchFamily="50" charset="-128"/>
                <a:ea typeface="Meiryo UI" panose="020B0604030504040204" pitchFamily="50" charset="-128"/>
              </a:rPr>
              <a:t>A</a:t>
            </a:r>
            <a:r>
              <a:rPr kumimoji="1" lang="ja-JP" altLang="en-US" sz="1662">
                <a:latin typeface="Meiryo UI" panose="020B0604030504040204" pitchFamily="50" charset="-128"/>
                <a:ea typeface="Meiryo UI" panose="020B0604030504040204" pitchFamily="50" charset="-128"/>
              </a:rPr>
              <a:t>社から取得した情報を無断で</a:t>
            </a:r>
            <a:r>
              <a:rPr kumimoji="1" lang="en-US" altLang="ja-JP" sz="1662">
                <a:latin typeface="Meiryo UI" panose="020B0604030504040204" pitchFamily="50" charset="-128"/>
                <a:ea typeface="Meiryo UI" panose="020B0604030504040204" pitchFamily="50" charset="-128"/>
              </a:rPr>
              <a:t>C</a:t>
            </a:r>
            <a:r>
              <a:rPr kumimoji="1" lang="ja-JP" altLang="en-US" sz="1662">
                <a:latin typeface="Meiryo UI" panose="020B0604030504040204" pitchFamily="50" charset="-128"/>
                <a:ea typeface="Meiryo UI" panose="020B0604030504040204" pitchFamily="50" charset="-128"/>
              </a:rPr>
              <a:t>社に提供</a:t>
            </a:r>
          </a:p>
        </p:txBody>
      </p:sp>
      <p:sp>
        <p:nvSpPr>
          <p:cNvPr id="30" name="テキスト ボックス 29">
            <a:extLst>
              <a:ext uri="{FF2B5EF4-FFF2-40B4-BE49-F238E27FC236}">
                <a16:creationId xmlns:a16="http://schemas.microsoft.com/office/drawing/2014/main" id="{7134F330-1E38-35F8-72BF-CE235FCB79C4}"/>
              </a:ext>
            </a:extLst>
          </p:cNvPr>
          <p:cNvSpPr txBox="1"/>
          <p:nvPr/>
        </p:nvSpPr>
        <p:spPr>
          <a:xfrm>
            <a:off x="7623821" y="5212448"/>
            <a:ext cx="568698" cy="348109"/>
          </a:xfrm>
          <a:prstGeom prst="rect">
            <a:avLst/>
          </a:prstGeom>
          <a:noFill/>
        </p:spPr>
        <p:txBody>
          <a:bodyPr wrap="square" rtlCol="0">
            <a:spAutoFit/>
          </a:bodyPr>
          <a:lstStyle/>
          <a:p>
            <a:r>
              <a:rPr kumimoji="1" lang="en-US" altLang="ja-JP" sz="1662">
                <a:latin typeface="Meiryo UI" panose="020B0604030504040204" pitchFamily="50" charset="-128"/>
                <a:ea typeface="Meiryo UI" panose="020B0604030504040204" pitchFamily="50" charset="-128"/>
              </a:rPr>
              <a:t>C</a:t>
            </a:r>
            <a:r>
              <a:rPr kumimoji="1" lang="ja-JP" altLang="en-US" sz="1662">
                <a:latin typeface="Meiryo UI" panose="020B0604030504040204" pitchFamily="50" charset="-128"/>
                <a:ea typeface="Meiryo UI" panose="020B0604030504040204" pitchFamily="50" charset="-128"/>
              </a:rPr>
              <a:t>社</a:t>
            </a:r>
          </a:p>
        </p:txBody>
      </p:sp>
      <p:sp>
        <p:nvSpPr>
          <p:cNvPr id="31" name="乗算記号 30">
            <a:extLst>
              <a:ext uri="{FF2B5EF4-FFF2-40B4-BE49-F238E27FC236}">
                <a16:creationId xmlns:a16="http://schemas.microsoft.com/office/drawing/2014/main" id="{C844CA08-91E8-14C4-321F-A9E5896EC96F}"/>
              </a:ext>
            </a:extLst>
          </p:cNvPr>
          <p:cNvSpPr/>
          <p:nvPr/>
        </p:nvSpPr>
        <p:spPr>
          <a:xfrm>
            <a:off x="4945356" y="4335251"/>
            <a:ext cx="1622566" cy="772429"/>
          </a:xfrm>
          <a:prstGeom prst="mathMultiply">
            <a:avLst>
              <a:gd name="adj1" fmla="val 11457"/>
            </a:avLst>
          </a:prstGeom>
          <a:solidFill>
            <a:srgbClr val="FF0000">
              <a:alpha val="55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35" name="テキスト ボックス 34">
            <a:extLst>
              <a:ext uri="{FF2B5EF4-FFF2-40B4-BE49-F238E27FC236}">
                <a16:creationId xmlns:a16="http://schemas.microsoft.com/office/drawing/2014/main" id="{AE9F372A-6020-84D7-A7EF-6A874881BA6E}"/>
              </a:ext>
            </a:extLst>
          </p:cNvPr>
          <p:cNvSpPr txBox="1"/>
          <p:nvPr/>
        </p:nvSpPr>
        <p:spPr>
          <a:xfrm>
            <a:off x="1288332" y="2316364"/>
            <a:ext cx="2119262" cy="348109"/>
          </a:xfrm>
          <a:prstGeom prst="rect">
            <a:avLst/>
          </a:prstGeom>
          <a:solidFill>
            <a:srgbClr val="0000CC">
              <a:alpha val="32000"/>
            </a:srgbClr>
          </a:solidFill>
          <a:ln>
            <a:solidFill>
              <a:srgbClr val="0000CC"/>
            </a:solidFill>
          </a:ln>
        </p:spPr>
        <p:txBody>
          <a:bodyPr wrap="square" rtlCol="0">
            <a:spAutoFit/>
          </a:bodyPr>
          <a:lstStyle/>
          <a:p>
            <a:pPr algn="ctr"/>
            <a:r>
              <a:rPr kumimoji="1" lang="ja-JP" altLang="en-US" sz="1662" b="1"/>
              <a:t>クリアランス取得者</a:t>
            </a:r>
          </a:p>
        </p:txBody>
      </p:sp>
      <p:sp>
        <p:nvSpPr>
          <p:cNvPr id="3" name="左中かっこ 2">
            <a:extLst>
              <a:ext uri="{FF2B5EF4-FFF2-40B4-BE49-F238E27FC236}">
                <a16:creationId xmlns:a16="http://schemas.microsoft.com/office/drawing/2014/main" id="{921E1E42-CF63-D1B9-5C63-2300C9C7612B}"/>
              </a:ext>
            </a:extLst>
          </p:cNvPr>
          <p:cNvSpPr/>
          <p:nvPr/>
        </p:nvSpPr>
        <p:spPr>
          <a:xfrm>
            <a:off x="3557488" y="2166668"/>
            <a:ext cx="213108" cy="696110"/>
          </a:xfrm>
          <a:prstGeom prst="leftBrace">
            <a:avLst/>
          </a:prstGeom>
          <a:ln w="5715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662"/>
          </a:p>
        </p:txBody>
      </p:sp>
      <p:pic>
        <p:nvPicPr>
          <p:cNvPr id="21" name="グラフィックス 20" descr="最新のアーキテクチャ 枠線">
            <a:extLst>
              <a:ext uri="{FF2B5EF4-FFF2-40B4-BE49-F238E27FC236}">
                <a16:creationId xmlns:a16="http://schemas.microsoft.com/office/drawing/2014/main" id="{DEAF365E-C7BA-A3B5-D454-EE878A0F621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715093" y="4350311"/>
            <a:ext cx="844062" cy="844062"/>
          </a:xfrm>
          <a:prstGeom prst="rect">
            <a:avLst/>
          </a:prstGeom>
        </p:spPr>
      </p:pic>
      <p:pic>
        <p:nvPicPr>
          <p:cNvPr id="32" name="グラフィックス 31" descr="建物 単色塗りつぶし">
            <a:extLst>
              <a:ext uri="{FF2B5EF4-FFF2-40B4-BE49-F238E27FC236}">
                <a16:creationId xmlns:a16="http://schemas.microsoft.com/office/drawing/2014/main" id="{BA06ACBB-C397-F56C-FB64-C52E8811F2C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149189" y="4383440"/>
            <a:ext cx="844062" cy="844062"/>
          </a:xfrm>
          <a:prstGeom prst="rect">
            <a:avLst/>
          </a:prstGeom>
        </p:spPr>
      </p:pic>
      <p:pic>
        <p:nvPicPr>
          <p:cNvPr id="9" name="グラフィックス 8" descr="オフィス ワーカー (男性) 枠線">
            <a:extLst>
              <a:ext uri="{FF2B5EF4-FFF2-40B4-BE49-F238E27FC236}">
                <a16:creationId xmlns:a16="http://schemas.microsoft.com/office/drawing/2014/main" id="{2FBC5BEB-1ACC-CA57-6178-61D588ADD90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651533" y="4451366"/>
            <a:ext cx="844062" cy="844062"/>
          </a:xfrm>
          <a:prstGeom prst="rect">
            <a:avLst/>
          </a:prstGeom>
        </p:spPr>
      </p:pic>
      <p:pic>
        <p:nvPicPr>
          <p:cNvPr id="38" name="グラフィックス 37" descr="生産 単色塗りつぶし">
            <a:extLst>
              <a:ext uri="{FF2B5EF4-FFF2-40B4-BE49-F238E27FC236}">
                <a16:creationId xmlns:a16="http://schemas.microsoft.com/office/drawing/2014/main" id="{8F6A6FDC-94F9-396D-EF64-40637D4CE0F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0990" y="4350311"/>
            <a:ext cx="844062" cy="844062"/>
          </a:xfrm>
          <a:prstGeom prst="rect">
            <a:avLst/>
          </a:prstGeom>
        </p:spPr>
      </p:pic>
      <p:sp>
        <p:nvSpPr>
          <p:cNvPr id="2" name="テキスト ボックス 1">
            <a:extLst>
              <a:ext uri="{FF2B5EF4-FFF2-40B4-BE49-F238E27FC236}">
                <a16:creationId xmlns:a16="http://schemas.microsoft.com/office/drawing/2014/main" id="{BA9150F9-A50F-A0A8-BD7A-635E696F5D41}"/>
              </a:ext>
            </a:extLst>
          </p:cNvPr>
          <p:cNvSpPr txBox="1"/>
          <p:nvPr/>
        </p:nvSpPr>
        <p:spPr>
          <a:xfrm>
            <a:off x="6704460" y="2233220"/>
            <a:ext cx="2128114" cy="859659"/>
          </a:xfrm>
          <a:prstGeom prst="rect">
            <a:avLst/>
          </a:prstGeom>
          <a:noFill/>
        </p:spPr>
        <p:txBody>
          <a:bodyPr wrap="square" rtlCol="0">
            <a:spAutoFit/>
          </a:bodyPr>
          <a:lstStyle/>
          <a:p>
            <a:pPr algn="just"/>
            <a:r>
              <a:rPr kumimoji="1" lang="ja-JP" altLang="en-US" sz="1662" dirty="0">
                <a:latin typeface="Meiryo UI" panose="020B0604030504040204" pitchFamily="50" charset="-128"/>
                <a:ea typeface="Meiryo UI" panose="020B0604030504040204" pitchFamily="50" charset="-128"/>
              </a:rPr>
              <a:t>取扱者として指定されている者のみに情報を提供</a:t>
            </a:r>
          </a:p>
        </p:txBody>
      </p:sp>
      <p:sp>
        <p:nvSpPr>
          <p:cNvPr id="4" name="テキスト ボックス 3">
            <a:extLst>
              <a:ext uri="{FF2B5EF4-FFF2-40B4-BE49-F238E27FC236}">
                <a16:creationId xmlns:a16="http://schemas.microsoft.com/office/drawing/2014/main" id="{56458B0E-6D53-1AD4-52B2-11BAA4010547}"/>
              </a:ext>
            </a:extLst>
          </p:cNvPr>
          <p:cNvSpPr txBox="1"/>
          <p:nvPr/>
        </p:nvSpPr>
        <p:spPr>
          <a:xfrm>
            <a:off x="-13846" y="4470"/>
            <a:ext cx="9171692" cy="369282"/>
          </a:xfrm>
          <a:prstGeom prst="rect">
            <a:avLst/>
          </a:prstGeom>
          <a:solidFill>
            <a:srgbClr val="002060"/>
          </a:solidFill>
        </p:spPr>
        <p:txBody>
          <a:bodyPr wrap="square" lIns="84407" tIns="42203" rIns="84407" bIns="42203" rtlCol="0" anchor="t">
            <a:spAutoFit/>
          </a:bodyPr>
          <a:lstStyle/>
          <a:p>
            <a:pPr algn="ctr"/>
            <a:r>
              <a:rPr lang="en-US" altLang="ja-JP" sz="1846" b="1">
                <a:solidFill>
                  <a:schemeClr val="bg1"/>
                </a:solidFill>
                <a:latin typeface="Meiryo UI" panose="020B0604030504040204" pitchFamily="50" charset="-128"/>
                <a:ea typeface="Meiryo UI" panose="020B0604030504040204" pitchFamily="50" charset="-128"/>
              </a:rPr>
              <a:t>【</a:t>
            </a:r>
            <a:r>
              <a:rPr lang="ja-JP" altLang="en-US" sz="1846" b="1">
                <a:solidFill>
                  <a:schemeClr val="bg1"/>
                </a:solidFill>
                <a:latin typeface="Meiryo UI" panose="020B0604030504040204" pitchFamily="50" charset="-128"/>
                <a:ea typeface="Meiryo UI" panose="020B0604030504040204" pitchFamily="50" charset="-128"/>
              </a:rPr>
              <a:t>参考</a:t>
            </a:r>
            <a:r>
              <a:rPr lang="en-US" altLang="ja-JP" sz="1846" b="1">
                <a:solidFill>
                  <a:schemeClr val="bg1"/>
                </a:solidFill>
                <a:latin typeface="Meiryo UI" panose="020B0604030504040204" pitchFamily="50" charset="-128"/>
                <a:ea typeface="Meiryo UI" panose="020B0604030504040204" pitchFamily="50" charset="-128"/>
              </a:rPr>
              <a:t>】</a:t>
            </a:r>
            <a:r>
              <a:rPr lang="ja-JP" altLang="en-US" sz="1846" b="1">
                <a:solidFill>
                  <a:schemeClr val="bg1"/>
                </a:solidFill>
                <a:latin typeface="Meiryo UI" panose="020B0604030504040204" pitchFamily="50" charset="-128"/>
                <a:ea typeface="Meiryo UI" panose="020B0604030504040204" pitchFamily="50" charset="-128"/>
              </a:rPr>
              <a:t>情報保全における一般的な原則　</a:t>
            </a:r>
          </a:p>
        </p:txBody>
      </p:sp>
      <p:pic>
        <p:nvPicPr>
          <p:cNvPr id="39" name="グラフィックス 38" descr="男性 単色塗りつぶし">
            <a:extLst>
              <a:ext uri="{FF2B5EF4-FFF2-40B4-BE49-F238E27FC236}">
                <a16:creationId xmlns:a16="http://schemas.microsoft.com/office/drawing/2014/main" id="{C1880FC7-9C5D-560A-FC0F-AB28F1FE9EF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091987" y="2084219"/>
            <a:ext cx="844062" cy="878077"/>
          </a:xfrm>
          <a:prstGeom prst="rect">
            <a:avLst/>
          </a:prstGeom>
        </p:spPr>
      </p:pic>
      <p:pic>
        <p:nvPicPr>
          <p:cNvPr id="40" name="グラフィックス 39" descr="男性の集団 枠線">
            <a:extLst>
              <a:ext uri="{FF2B5EF4-FFF2-40B4-BE49-F238E27FC236}">
                <a16:creationId xmlns:a16="http://schemas.microsoft.com/office/drawing/2014/main" id="{B29861AD-F460-E7A6-83FB-598D5D72289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993251" y="2035257"/>
            <a:ext cx="1097858" cy="976002"/>
          </a:xfrm>
          <a:prstGeom prst="rect">
            <a:avLst/>
          </a:prstGeom>
        </p:spPr>
      </p:pic>
      <p:sp>
        <p:nvSpPr>
          <p:cNvPr id="41" name="吹き出し: 線 40">
            <a:extLst>
              <a:ext uri="{FF2B5EF4-FFF2-40B4-BE49-F238E27FC236}">
                <a16:creationId xmlns:a16="http://schemas.microsoft.com/office/drawing/2014/main" id="{5F928E43-B732-44AA-0A92-B291B7B3E233}"/>
              </a:ext>
            </a:extLst>
          </p:cNvPr>
          <p:cNvSpPr/>
          <p:nvPr/>
        </p:nvSpPr>
        <p:spPr>
          <a:xfrm>
            <a:off x="5568178" y="2205710"/>
            <a:ext cx="1074135" cy="856338"/>
          </a:xfrm>
          <a:prstGeom prst="borderCallout1">
            <a:avLst>
              <a:gd name="adj1" fmla="val 31047"/>
              <a:gd name="adj2" fmla="val -2687"/>
              <a:gd name="adj3" fmla="val 32724"/>
              <a:gd name="adj4" fmla="val -89966"/>
            </a:avLst>
          </a:prstGeom>
          <a:solidFill>
            <a:srgbClr val="FF0000"/>
          </a:solid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067062A4-BEE8-82C3-D521-A76A92A7BAB7}"/>
              </a:ext>
            </a:extLst>
          </p:cNvPr>
          <p:cNvSpPr txBox="1"/>
          <p:nvPr/>
        </p:nvSpPr>
        <p:spPr>
          <a:xfrm>
            <a:off x="5652678" y="2314337"/>
            <a:ext cx="929803" cy="603883"/>
          </a:xfrm>
          <a:prstGeom prst="rect">
            <a:avLst/>
          </a:prstGeom>
          <a:solidFill>
            <a:schemeClr val="bg1"/>
          </a:solidFill>
          <a:ln w="19050">
            <a:noFill/>
          </a:ln>
        </p:spPr>
        <p:txBody>
          <a:bodyPr wrap="square" rtlCol="0">
            <a:spAutoFit/>
          </a:bodyPr>
          <a:lstStyle/>
          <a:p>
            <a:r>
              <a:rPr kumimoji="1" lang="ja-JP" altLang="en-US" sz="1662">
                <a:latin typeface="Meiryo UI" panose="020B0604030504040204" pitchFamily="50" charset="-128"/>
                <a:ea typeface="Meiryo UI" panose="020B0604030504040204" pitchFamily="50" charset="-128"/>
              </a:rPr>
              <a:t>取扱者の指定</a:t>
            </a:r>
          </a:p>
        </p:txBody>
      </p:sp>
      <p:sp>
        <p:nvSpPr>
          <p:cNvPr id="6" name="スライド番号プレースホルダー 3">
            <a:extLst>
              <a:ext uri="{FF2B5EF4-FFF2-40B4-BE49-F238E27FC236}">
                <a16:creationId xmlns:a16="http://schemas.microsoft.com/office/drawing/2014/main" id="{70933009-F929-DD58-7261-5A4AE81B6CAD}"/>
              </a:ext>
            </a:extLst>
          </p:cNvPr>
          <p:cNvSpPr>
            <a:spLocks noGrp="1"/>
          </p:cNvSpPr>
          <p:nvPr>
            <p:ph type="sldNum" sz="quarter" idx="12"/>
          </p:nvPr>
        </p:nvSpPr>
        <p:spPr>
          <a:xfrm>
            <a:off x="7059622" y="6473879"/>
            <a:ext cx="2057400" cy="365125"/>
          </a:xfrm>
        </p:spPr>
        <p:txBody>
          <a:bodyPr/>
          <a:lstStyle/>
          <a:p>
            <a:fld id="{ED68E87A-1C08-4DEB-996E-5B06F9158F82}" type="slidenum">
              <a:rPr kumimoji="1" lang="ja-JP" altLang="en-US" smtClean="0">
                <a:latin typeface="Meiryo UI" panose="020B0604030504040204" pitchFamily="50" charset="-128"/>
                <a:ea typeface="Meiryo UI" panose="020B0604030504040204" pitchFamily="50" charset="-128"/>
              </a:rPr>
              <a:t>33</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428353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8C8BFACF-A021-730E-52B4-392651F37327}"/>
              </a:ext>
            </a:extLst>
          </p:cNvPr>
          <p:cNvSpPr txBox="1"/>
          <p:nvPr/>
        </p:nvSpPr>
        <p:spPr>
          <a:xfrm>
            <a:off x="170064" y="430481"/>
            <a:ext cx="7021535" cy="369332"/>
          </a:xfrm>
          <a:prstGeom prst="rect">
            <a:avLst/>
          </a:prstGeom>
          <a:noFill/>
        </p:spPr>
        <p:txBody>
          <a:bodyPr wrap="square" rtlCol="0">
            <a:spAutoFit/>
          </a:bodyPr>
          <a:lstStyle/>
          <a:p>
            <a:r>
              <a:rPr lang="ja-JP" altLang="en-US">
                <a:latin typeface="Meiryo UI" panose="020B0604030504040204" pitchFamily="50" charset="-128"/>
                <a:ea typeface="Meiryo UI" panose="020B0604030504040204" pitchFamily="50" charset="-128"/>
              </a:rPr>
              <a:t>問：重要経済安保情報の取扱いについて、適切なものを選んでください。</a:t>
            </a:r>
          </a:p>
        </p:txBody>
      </p:sp>
      <p:sp>
        <p:nvSpPr>
          <p:cNvPr id="6" name="テキスト ボックス 5">
            <a:extLst>
              <a:ext uri="{FF2B5EF4-FFF2-40B4-BE49-F238E27FC236}">
                <a16:creationId xmlns:a16="http://schemas.microsoft.com/office/drawing/2014/main" id="{3F5E7F92-D511-8099-FD77-4DA01854F5AF}"/>
              </a:ext>
            </a:extLst>
          </p:cNvPr>
          <p:cNvSpPr txBox="1"/>
          <p:nvPr/>
        </p:nvSpPr>
        <p:spPr>
          <a:xfrm>
            <a:off x="591758" y="2171870"/>
            <a:ext cx="8209342" cy="830997"/>
          </a:xfrm>
          <a:prstGeom prst="rect">
            <a:avLst/>
          </a:prstGeom>
          <a:noFill/>
        </p:spPr>
        <p:txBody>
          <a:bodyPr wrap="square" rtlCol="0">
            <a:spAutoFit/>
          </a:bodyPr>
          <a:lstStyle/>
          <a:p>
            <a:pPr algn="just"/>
            <a:r>
              <a:rPr lang="en-US" altLang="ja-JP" sz="1600">
                <a:latin typeface="Meiryo UI" panose="020B0604030504040204" pitchFamily="50" charset="-128"/>
                <a:ea typeface="Meiryo UI" panose="020B0604030504040204" pitchFamily="50" charset="-128"/>
              </a:rPr>
              <a:t>b.</a:t>
            </a:r>
            <a:r>
              <a:rPr lang="ja-JP" altLang="en-US" sz="1600">
                <a:latin typeface="Meiryo UI" panose="020B0604030504040204" pitchFamily="50" charset="-128"/>
                <a:ea typeface="Meiryo UI" panose="020B0604030504040204" pitchFamily="50" charset="-128"/>
              </a:rPr>
              <a:t>　上司から「重要経済安保情報」の表示のある文書が供覧され、閲覧した後に返却した。その後、同じ課の同僚から、口外しないから情報の中身を教えてほしいと頼まれた。その同僚は、同じ課に所属し、信頼できる人物であるが、同「重要経済安保情報」の取扱者ではないため、伝えなかった。</a:t>
            </a:r>
          </a:p>
        </p:txBody>
      </p:sp>
      <p:sp>
        <p:nvSpPr>
          <p:cNvPr id="14" name="テキスト ボックス 13">
            <a:extLst>
              <a:ext uri="{FF2B5EF4-FFF2-40B4-BE49-F238E27FC236}">
                <a16:creationId xmlns:a16="http://schemas.microsoft.com/office/drawing/2014/main" id="{E3A500B1-4760-2AA8-6C04-D184812DF741}"/>
              </a:ext>
            </a:extLst>
          </p:cNvPr>
          <p:cNvSpPr txBox="1"/>
          <p:nvPr/>
        </p:nvSpPr>
        <p:spPr>
          <a:xfrm>
            <a:off x="767195" y="3041392"/>
            <a:ext cx="7924800" cy="1077218"/>
          </a:xfrm>
          <a:prstGeom prst="rect">
            <a:avLst/>
          </a:prstGeom>
          <a:noFill/>
        </p:spPr>
        <p:txBody>
          <a:bodyPr wrap="square" rtlCol="0">
            <a:spAutoFit/>
          </a:bodyPr>
          <a:lstStyle/>
          <a:p>
            <a:pPr algn="just"/>
            <a:r>
              <a:rPr lang="en-US" altLang="ja-JP" sz="1600">
                <a:solidFill>
                  <a:srgbClr val="FF0000"/>
                </a:solidFill>
                <a:latin typeface="Meiryo UI" panose="020B0604030504040204" pitchFamily="50" charset="-128"/>
                <a:ea typeface="Meiryo UI" panose="020B0604030504040204" pitchFamily="50" charset="-128"/>
              </a:rPr>
              <a:t>Ans.</a:t>
            </a:r>
            <a:r>
              <a:rPr lang="ja-JP" altLang="en-US" sz="1600">
                <a:solidFill>
                  <a:srgbClr val="FF0000"/>
                </a:solidFill>
                <a:latin typeface="Meiryo UI" panose="020B0604030504040204" pitchFamily="50" charset="-128"/>
                <a:ea typeface="Meiryo UI" panose="020B0604030504040204" pitchFamily="50" charset="-128"/>
              </a:rPr>
              <a:t>〇　「重要経済安保情報」を取り扱う者は、適性評価で適性が認められ、かつ、情報の取扱者として指定された者に限定されます。仮に同僚が適性評価を得ていたとしても、貴方が取り扱う「重要経済安保情報」の取扱者に指定されていない場合には、同人に「重要経済安保情報」の内容を伝えてはいけません。</a:t>
            </a:r>
          </a:p>
        </p:txBody>
      </p:sp>
      <p:pic>
        <p:nvPicPr>
          <p:cNvPr id="15" name="グラフィックス 14" descr="教室 単色塗りつぶし">
            <a:extLst>
              <a:ext uri="{FF2B5EF4-FFF2-40B4-BE49-F238E27FC236}">
                <a16:creationId xmlns:a16="http://schemas.microsoft.com/office/drawing/2014/main" id="{E1DD61F4-C9F7-94A2-1E20-3155EF2595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57950" y="5729948"/>
            <a:ext cx="1166164" cy="1025284"/>
          </a:xfrm>
          <a:prstGeom prst="rect">
            <a:avLst/>
          </a:prstGeom>
        </p:spPr>
      </p:pic>
      <p:sp>
        <p:nvSpPr>
          <p:cNvPr id="2" name="テキスト ボックス 1">
            <a:extLst>
              <a:ext uri="{FF2B5EF4-FFF2-40B4-BE49-F238E27FC236}">
                <a16:creationId xmlns:a16="http://schemas.microsoft.com/office/drawing/2014/main" id="{BC57D603-109B-DA10-F4E4-9AE6A94B21CF}"/>
              </a:ext>
            </a:extLst>
          </p:cNvPr>
          <p:cNvSpPr txBox="1"/>
          <p:nvPr/>
        </p:nvSpPr>
        <p:spPr>
          <a:xfrm>
            <a:off x="624663" y="960209"/>
            <a:ext cx="8100237" cy="584775"/>
          </a:xfrm>
          <a:prstGeom prst="rect">
            <a:avLst/>
          </a:prstGeom>
          <a:noFill/>
        </p:spPr>
        <p:txBody>
          <a:bodyPr wrap="square" rtlCol="0">
            <a:spAutoFit/>
          </a:bodyPr>
          <a:lstStyle/>
          <a:p>
            <a:pPr algn="just"/>
            <a:r>
              <a:rPr lang="en-US" altLang="ja-JP" sz="1600">
                <a:latin typeface="Meiryo UI" panose="020B0604030504040204" pitchFamily="50" charset="-128"/>
                <a:ea typeface="Meiryo UI" panose="020B0604030504040204" pitchFamily="50" charset="-128"/>
              </a:rPr>
              <a:t>a.</a:t>
            </a:r>
            <a:r>
              <a:rPr lang="ja-JP" altLang="en-US" sz="1600">
                <a:latin typeface="Meiryo UI" panose="020B0604030504040204" pitchFamily="50" charset="-128"/>
                <a:ea typeface="Meiryo UI" panose="020B0604030504040204" pitchFamily="50" charset="-128"/>
              </a:rPr>
              <a:t>　適性評価がとれたので、うれしくて、</a:t>
            </a:r>
            <a:r>
              <a:rPr lang="en-US" altLang="ja-JP" sz="1600">
                <a:latin typeface="Meiryo UI" panose="020B0604030504040204" pitchFamily="50" charset="-128"/>
                <a:ea typeface="Meiryo UI" panose="020B0604030504040204" pitchFamily="50" charset="-128"/>
              </a:rPr>
              <a:t>SNS</a:t>
            </a:r>
            <a:r>
              <a:rPr lang="ja-JP" altLang="en-US" sz="1600">
                <a:latin typeface="Meiryo UI" panose="020B0604030504040204" pitchFamily="50" charset="-128"/>
                <a:ea typeface="Meiryo UI" panose="020B0604030504040204" pitchFamily="50" charset="-128"/>
              </a:rPr>
              <a:t>に「適性評価がとれたので、重要な仕事ができる！」とアップした。</a:t>
            </a:r>
          </a:p>
        </p:txBody>
      </p:sp>
      <p:sp>
        <p:nvSpPr>
          <p:cNvPr id="3" name="テキスト ボックス 2">
            <a:extLst>
              <a:ext uri="{FF2B5EF4-FFF2-40B4-BE49-F238E27FC236}">
                <a16:creationId xmlns:a16="http://schemas.microsoft.com/office/drawing/2014/main" id="{923D5549-87C4-980D-3667-FD24B8208E01}"/>
              </a:ext>
            </a:extLst>
          </p:cNvPr>
          <p:cNvSpPr txBox="1"/>
          <p:nvPr/>
        </p:nvSpPr>
        <p:spPr>
          <a:xfrm>
            <a:off x="800100" y="1478989"/>
            <a:ext cx="7924800" cy="584775"/>
          </a:xfrm>
          <a:prstGeom prst="rect">
            <a:avLst/>
          </a:prstGeom>
          <a:noFill/>
        </p:spPr>
        <p:txBody>
          <a:bodyPr wrap="square" rtlCol="0">
            <a:spAutoFit/>
          </a:bodyPr>
          <a:lstStyle/>
          <a:p>
            <a:pPr algn="just"/>
            <a:r>
              <a:rPr lang="en-US" altLang="ja-JP" sz="1600" dirty="0">
                <a:solidFill>
                  <a:srgbClr val="FF0000"/>
                </a:solidFill>
                <a:latin typeface="Meiryo UI" panose="020B0604030504040204" pitchFamily="50" charset="-128"/>
                <a:ea typeface="Meiryo UI" panose="020B0604030504040204" pitchFamily="50" charset="-128"/>
              </a:rPr>
              <a:t>Ans.×</a:t>
            </a:r>
            <a:r>
              <a:rPr lang="ja-JP" altLang="en-US" sz="1600" dirty="0">
                <a:solidFill>
                  <a:srgbClr val="FF0000"/>
                </a:solidFill>
                <a:latin typeface="Meiryo UI" panose="020B0604030504040204" pitchFamily="50" charset="-128"/>
                <a:ea typeface="Meiryo UI" panose="020B0604030504040204" pitchFamily="50" charset="-128"/>
              </a:rPr>
              <a:t>　適性評価を得たことを不特定多数の者に知らせると、不適切な働き掛けの対象になる場合がありますので、慎重に行動してください。</a:t>
            </a:r>
          </a:p>
        </p:txBody>
      </p:sp>
      <p:sp>
        <p:nvSpPr>
          <p:cNvPr id="11" name="テキスト ボックス 10">
            <a:extLst>
              <a:ext uri="{FF2B5EF4-FFF2-40B4-BE49-F238E27FC236}">
                <a16:creationId xmlns:a16="http://schemas.microsoft.com/office/drawing/2014/main" id="{8FDB71EF-349E-D8E3-260B-CF0EA6D9B8B0}"/>
              </a:ext>
            </a:extLst>
          </p:cNvPr>
          <p:cNvSpPr txBox="1"/>
          <p:nvPr/>
        </p:nvSpPr>
        <p:spPr>
          <a:xfrm>
            <a:off x="170064" y="80939"/>
            <a:ext cx="2011161" cy="369332"/>
          </a:xfrm>
          <a:prstGeom prst="rect">
            <a:avLst/>
          </a:prstGeom>
          <a:solidFill>
            <a:srgbClr val="FFC000"/>
          </a:solidFill>
        </p:spPr>
        <p:txBody>
          <a:bodyPr wrap="square" rtlCol="0">
            <a:spAutoFit/>
          </a:bodyPr>
          <a:lstStyle/>
          <a:p>
            <a:r>
              <a:rPr kumimoji="1" lang="en-US" altLang="ja-JP">
                <a:latin typeface="Meiryo UI" panose="020B0604030504040204" pitchFamily="50" charset="-128"/>
                <a:ea typeface="Meiryo UI" panose="020B0604030504040204" pitchFamily="50" charset="-128"/>
                <a:cs typeface="ADLaM Display" panose="02010000000000000000" pitchFamily="2" charset="0"/>
              </a:rPr>
              <a:t>【</a:t>
            </a:r>
            <a:r>
              <a:rPr kumimoji="1" lang="ja-JP" altLang="en-US">
                <a:latin typeface="Meiryo UI" panose="020B0604030504040204" pitchFamily="50" charset="-128"/>
                <a:ea typeface="Meiryo UI" panose="020B0604030504040204" pitchFamily="50" charset="-128"/>
                <a:cs typeface="ADLaM Display" panose="02010000000000000000" pitchFamily="2" charset="0"/>
              </a:rPr>
              <a:t>参考</a:t>
            </a:r>
            <a:r>
              <a:rPr kumimoji="1" lang="en-US" altLang="ja-JP">
                <a:latin typeface="Meiryo UI" panose="020B0604030504040204" pitchFamily="50" charset="-128"/>
                <a:ea typeface="Meiryo UI" panose="020B0604030504040204" pitchFamily="50" charset="-128"/>
                <a:cs typeface="ADLaM Display" panose="02010000000000000000" pitchFamily="2" charset="0"/>
              </a:rPr>
              <a:t>】</a:t>
            </a:r>
            <a:r>
              <a:rPr kumimoji="1" lang="ja-JP" altLang="en-US">
                <a:latin typeface="Meiryo UI" panose="020B0604030504040204" pitchFamily="50" charset="-128"/>
                <a:ea typeface="Meiryo UI" panose="020B0604030504040204" pitchFamily="50" charset="-128"/>
                <a:cs typeface="ADLaM Display" panose="02010000000000000000" pitchFamily="2" charset="0"/>
              </a:rPr>
              <a:t>確認テスト　</a:t>
            </a:r>
          </a:p>
        </p:txBody>
      </p:sp>
      <p:sp>
        <p:nvSpPr>
          <p:cNvPr id="19" name="テキスト ボックス 18">
            <a:extLst>
              <a:ext uri="{FF2B5EF4-FFF2-40B4-BE49-F238E27FC236}">
                <a16:creationId xmlns:a16="http://schemas.microsoft.com/office/drawing/2014/main" id="{CBB77A6A-6848-0B5B-CD38-843CFF771D4A}"/>
              </a:ext>
            </a:extLst>
          </p:cNvPr>
          <p:cNvSpPr txBox="1"/>
          <p:nvPr/>
        </p:nvSpPr>
        <p:spPr>
          <a:xfrm>
            <a:off x="624663" y="4280200"/>
            <a:ext cx="8100237" cy="830997"/>
          </a:xfrm>
          <a:prstGeom prst="rect">
            <a:avLst/>
          </a:prstGeom>
          <a:noFill/>
        </p:spPr>
        <p:txBody>
          <a:bodyPr wrap="square">
            <a:spAutoFit/>
          </a:bodyPr>
          <a:lstStyle/>
          <a:p>
            <a:pPr algn="just"/>
            <a:r>
              <a:rPr lang="en-US" altLang="ja-JP" sz="1600">
                <a:latin typeface="メイリオ" panose="020B0604030504040204" pitchFamily="50" charset="-128"/>
                <a:ea typeface="メイリオ" panose="020B0604030504040204" pitchFamily="50" charset="-128"/>
              </a:rPr>
              <a:t>c.</a:t>
            </a:r>
            <a:r>
              <a:rPr lang="ja-JP" altLang="en-US" sz="1600">
                <a:latin typeface="メイリオ" panose="020B0604030504040204" pitchFamily="50" charset="-128"/>
                <a:ea typeface="メイリオ" panose="020B0604030504040204" pitchFamily="50" charset="-128"/>
              </a:rPr>
              <a:t>　職員</a:t>
            </a:r>
            <a:r>
              <a:rPr lang="en-US" altLang="ja-JP" sz="1600">
                <a:latin typeface="メイリオ" panose="020B0604030504040204" pitchFamily="50" charset="-128"/>
                <a:ea typeface="メイリオ" panose="020B0604030504040204" pitchFamily="50" charset="-128"/>
              </a:rPr>
              <a:t>A</a:t>
            </a:r>
            <a:r>
              <a:rPr lang="ja-JP" altLang="en-US" sz="1600">
                <a:latin typeface="メイリオ" panose="020B0604030504040204" pitchFamily="50" charset="-128"/>
                <a:ea typeface="メイリオ" panose="020B0604030504040204" pitchFamily="50" charset="-128"/>
              </a:rPr>
              <a:t>は、重要経済安保情報が保存された</a:t>
            </a:r>
            <a:r>
              <a:rPr lang="en-US" altLang="ja-JP" sz="1600">
                <a:latin typeface="メイリオ" panose="020B0604030504040204" pitchFamily="50" charset="-128"/>
                <a:ea typeface="メイリオ" panose="020B0604030504040204" pitchFamily="50" charset="-128"/>
              </a:rPr>
              <a:t>USB</a:t>
            </a:r>
            <a:r>
              <a:rPr lang="ja-JP" altLang="en-US" sz="1600">
                <a:latin typeface="メイリオ" panose="020B0604030504040204" pitchFamily="50" charset="-128"/>
                <a:ea typeface="メイリオ" panose="020B0604030504040204" pitchFamily="50" charset="-128"/>
              </a:rPr>
              <a:t>メモリを許可を得て使用した後、これを紛失したが、翌日、</a:t>
            </a:r>
            <a:r>
              <a:rPr lang="en-US" altLang="ja-JP" sz="1600">
                <a:latin typeface="メイリオ" panose="020B0604030504040204" pitchFamily="50" charset="-128"/>
                <a:ea typeface="メイリオ" panose="020B0604030504040204" pitchFamily="50" charset="-128"/>
              </a:rPr>
              <a:t>USB</a:t>
            </a:r>
            <a:r>
              <a:rPr lang="ja-JP" altLang="en-US" sz="1600">
                <a:latin typeface="メイリオ" panose="020B0604030504040204" pitchFamily="50" charset="-128"/>
                <a:ea typeface="メイリオ" panose="020B0604030504040204" pitchFamily="50" charset="-128"/>
              </a:rPr>
              <a:t>メモリを発見した。</a:t>
            </a:r>
            <a:r>
              <a:rPr lang="en-US" altLang="ja-JP" sz="1600">
                <a:latin typeface="メイリオ" panose="020B0604030504040204" pitchFamily="50" charset="-128"/>
                <a:ea typeface="メイリオ" panose="020B0604030504040204" pitchFamily="50" charset="-128"/>
              </a:rPr>
              <a:t>USB</a:t>
            </a:r>
            <a:r>
              <a:rPr lang="ja-JP" altLang="en-US" sz="1600">
                <a:latin typeface="メイリオ" panose="020B0604030504040204" pitchFamily="50" charset="-128"/>
                <a:ea typeface="メイリオ" panose="020B0604030504040204" pitchFamily="50" charset="-128"/>
              </a:rPr>
              <a:t>メモリが他者によって取り扱われた形跡はないが、念のため事後的に上司に顛末を報告した。</a:t>
            </a:r>
          </a:p>
        </p:txBody>
      </p:sp>
      <p:sp>
        <p:nvSpPr>
          <p:cNvPr id="20" name="テキスト ボックス 19">
            <a:extLst>
              <a:ext uri="{FF2B5EF4-FFF2-40B4-BE49-F238E27FC236}">
                <a16:creationId xmlns:a16="http://schemas.microsoft.com/office/drawing/2014/main" id="{A73D6E9D-D154-ED7E-08AD-618D5AE605B5}"/>
              </a:ext>
            </a:extLst>
          </p:cNvPr>
          <p:cNvSpPr txBox="1"/>
          <p:nvPr/>
        </p:nvSpPr>
        <p:spPr>
          <a:xfrm>
            <a:off x="844241" y="5152084"/>
            <a:ext cx="7847754" cy="830997"/>
          </a:xfrm>
          <a:prstGeom prst="rect">
            <a:avLst/>
          </a:prstGeom>
          <a:noFill/>
        </p:spPr>
        <p:txBody>
          <a:bodyPr wrap="square" rtlCol="0">
            <a:spAutoFit/>
          </a:bodyPr>
          <a:lstStyle/>
          <a:p>
            <a:pPr algn="just"/>
            <a:r>
              <a:rPr lang="en-US" altLang="ja-JP" sz="1600">
                <a:solidFill>
                  <a:srgbClr val="FF0000"/>
                </a:solidFill>
                <a:latin typeface="Meiryo UI" panose="020B0604030504040204" pitchFamily="50" charset="-128"/>
                <a:ea typeface="Meiryo UI" panose="020B0604030504040204" pitchFamily="50" charset="-128"/>
              </a:rPr>
              <a:t>Ans.×</a:t>
            </a:r>
            <a:r>
              <a:rPr lang="ja-JP" altLang="en-US" sz="1600">
                <a:solidFill>
                  <a:srgbClr val="FF0000"/>
                </a:solidFill>
                <a:latin typeface="Meiryo UI" panose="020B0604030504040204" pitchFamily="50" charset="-128"/>
                <a:ea typeface="Meiryo UI" panose="020B0604030504040204" pitchFamily="50" charset="-128"/>
              </a:rPr>
              <a:t>　可搬記憶媒体等を含め、重要経済安保情報文書等を紛失した</a:t>
            </a:r>
            <a:r>
              <a:rPr kumimoji="1" lang="ja-JP" altLang="en-US" sz="1600">
                <a:solidFill>
                  <a:srgbClr val="FF0000"/>
                </a:solidFill>
                <a:latin typeface="Meiryo UI" panose="020B0604030504040204" pitchFamily="50" charset="-128"/>
                <a:ea typeface="Meiryo UI" panose="020B0604030504040204" pitchFamily="50" charset="-128"/>
              </a:rPr>
              <a:t>疑い又はおそれがある場合は、</a:t>
            </a:r>
            <a:r>
              <a:rPr kumimoji="1" lang="ja-JP" altLang="en-US" sz="1600" u="sng">
                <a:solidFill>
                  <a:srgbClr val="FF0000"/>
                </a:solidFill>
                <a:latin typeface="Meiryo UI" panose="020B0604030504040204" pitchFamily="50" charset="-128"/>
                <a:ea typeface="Meiryo UI" panose="020B0604030504040204" pitchFamily="50" charset="-128"/>
              </a:rPr>
              <a:t>直ちに</a:t>
            </a:r>
            <a:r>
              <a:rPr kumimoji="1" lang="ja-JP" altLang="en-US" sz="1600">
                <a:solidFill>
                  <a:srgbClr val="FF0000"/>
                </a:solidFill>
                <a:latin typeface="Meiryo UI" panose="020B0604030504040204" pitchFamily="50" charset="-128"/>
                <a:ea typeface="Meiryo UI" panose="020B0604030504040204" pitchFamily="50" charset="-128"/>
              </a:rPr>
              <a:t>適切な処置を講じるとともに、重要経済安保情報管理者に報告する必要があります</a:t>
            </a:r>
            <a:r>
              <a:rPr lang="ja-JP" altLang="en-US" sz="1600">
                <a:solidFill>
                  <a:srgbClr val="FF0000"/>
                </a:solidFill>
                <a:latin typeface="Meiryo UI" panose="020B0604030504040204" pitchFamily="50" charset="-128"/>
                <a:ea typeface="Meiryo UI" panose="020B0604030504040204" pitchFamily="50" charset="-128"/>
              </a:rPr>
              <a:t>。</a:t>
            </a:r>
          </a:p>
        </p:txBody>
      </p:sp>
      <p:sp>
        <p:nvSpPr>
          <p:cNvPr id="4" name="スライド番号プレースホルダー 3">
            <a:extLst>
              <a:ext uri="{FF2B5EF4-FFF2-40B4-BE49-F238E27FC236}">
                <a16:creationId xmlns:a16="http://schemas.microsoft.com/office/drawing/2014/main" id="{7712C6B5-6818-AA07-EFF7-53869AF7D6C6}"/>
              </a:ext>
            </a:extLst>
          </p:cNvPr>
          <p:cNvSpPr>
            <a:spLocks noGrp="1"/>
          </p:cNvSpPr>
          <p:nvPr>
            <p:ph type="sldNum" sz="quarter" idx="12"/>
          </p:nvPr>
        </p:nvSpPr>
        <p:spPr>
          <a:xfrm>
            <a:off x="7059622" y="6473879"/>
            <a:ext cx="2057400" cy="365125"/>
          </a:xfrm>
        </p:spPr>
        <p:txBody>
          <a:bodyPr/>
          <a:lstStyle/>
          <a:p>
            <a:fld id="{ED68E87A-1C08-4DEB-996E-5B06F9158F82}" type="slidenum">
              <a:rPr kumimoji="1" lang="ja-JP" altLang="en-US" smtClean="0">
                <a:latin typeface="Meiryo UI" panose="020B0604030504040204" pitchFamily="50" charset="-128"/>
                <a:ea typeface="Meiryo UI" panose="020B0604030504040204" pitchFamily="50" charset="-128"/>
              </a:rPr>
              <a:t>34</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67270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テキスト ボックス 26">
            <a:extLst>
              <a:ext uri="{FF2B5EF4-FFF2-40B4-BE49-F238E27FC236}">
                <a16:creationId xmlns:a16="http://schemas.microsoft.com/office/drawing/2014/main" id="{2B1D1248-7C38-989B-D451-76D228A28970}"/>
              </a:ext>
            </a:extLst>
          </p:cNvPr>
          <p:cNvSpPr txBox="1"/>
          <p:nvPr/>
        </p:nvSpPr>
        <p:spPr>
          <a:xfrm>
            <a:off x="149872" y="466912"/>
            <a:ext cx="3323077" cy="199385"/>
          </a:xfrm>
          <a:prstGeom prst="rect">
            <a:avLst/>
          </a:prstGeom>
          <a:noFill/>
        </p:spPr>
        <p:txBody>
          <a:bodyPr wrap="square" lIns="0" tIns="0" rIns="0" bIns="0" anchor="ctr" anchorCtr="0">
            <a:noAutofit/>
          </a:bodyPr>
          <a:lstStyle/>
          <a:p>
            <a:pPr defTabSz="422041">
              <a:lnSpc>
                <a:spcPts val="1662"/>
              </a:lnSpc>
              <a:spcAft>
                <a:spcPts val="554"/>
              </a:spcAft>
              <a:defRPr/>
            </a:pPr>
            <a:r>
              <a:rPr lang="ja-JP" altLang="en-US" b="1">
                <a:solidFill>
                  <a:prstClr val="black"/>
                </a:solidFill>
                <a:latin typeface="Meiryo UI" panose="020B0604030504040204" pitchFamily="50" charset="-128"/>
                <a:ea typeface="Meiryo UI" panose="020B0604030504040204" pitchFamily="50" charset="-128"/>
              </a:rPr>
              <a:t>１．重要経済安保情報の指定</a:t>
            </a:r>
            <a:endParaRPr kumimoji="1" lang="en-US" altLang="ja-JP">
              <a:solidFill>
                <a:prstClr val="black"/>
              </a:solidFill>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9B333233-86BF-C6AC-312F-B994B3FDFCF5}"/>
              </a:ext>
            </a:extLst>
          </p:cNvPr>
          <p:cNvSpPr txBox="1"/>
          <p:nvPr/>
        </p:nvSpPr>
        <p:spPr>
          <a:xfrm>
            <a:off x="149872" y="2807745"/>
            <a:ext cx="4884923" cy="199385"/>
          </a:xfrm>
          <a:prstGeom prst="rect">
            <a:avLst/>
          </a:prstGeom>
          <a:noFill/>
        </p:spPr>
        <p:txBody>
          <a:bodyPr wrap="square" lIns="0" tIns="0" rIns="0" bIns="0" anchor="ctr" anchorCtr="0">
            <a:noAutofit/>
          </a:bodyPr>
          <a:lstStyle/>
          <a:p>
            <a:pPr defTabSz="422041">
              <a:lnSpc>
                <a:spcPts val="1662"/>
              </a:lnSpc>
              <a:spcAft>
                <a:spcPts val="554"/>
              </a:spcAft>
              <a:defRPr/>
            </a:pPr>
            <a:r>
              <a:rPr lang="ja-JP" altLang="en-US" b="1">
                <a:solidFill>
                  <a:prstClr val="black"/>
                </a:solidFill>
                <a:latin typeface="Meiryo UI" panose="020B0604030504040204" pitchFamily="50" charset="-128"/>
                <a:ea typeface="Meiryo UI" panose="020B0604030504040204" pitchFamily="50" charset="-128"/>
              </a:rPr>
              <a:t>２．重要経済安保情報の管理ルール</a:t>
            </a:r>
            <a:endParaRPr kumimoji="1" lang="en-US" altLang="ja-JP">
              <a:solidFill>
                <a:prstClr val="black"/>
              </a:solidFill>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D431AE29-325C-1173-68D3-F73511018619}"/>
              </a:ext>
            </a:extLst>
          </p:cNvPr>
          <p:cNvSpPr txBox="1"/>
          <p:nvPr/>
        </p:nvSpPr>
        <p:spPr>
          <a:xfrm>
            <a:off x="578592" y="804755"/>
            <a:ext cx="7908183" cy="1969183"/>
          </a:xfrm>
          <a:prstGeom prst="rect">
            <a:avLst/>
          </a:prstGeom>
          <a:noFill/>
        </p:spPr>
        <p:txBody>
          <a:bodyPr wrap="square" lIns="0" tIns="0" rIns="0" bIns="0">
            <a:noAutofit/>
          </a:bodyPr>
          <a:lstStyle/>
          <a:p>
            <a:pPr marL="180975" indent="-180975" algn="just" defTabSz="422041">
              <a:spcAft>
                <a:spcPts val="300"/>
              </a:spcAft>
              <a:tabLst>
                <a:tab pos="180975" algn="l"/>
              </a:tabLst>
              <a:defRPr/>
            </a:pPr>
            <a:r>
              <a:rPr lang="ja-JP" altLang="en-US">
                <a:solidFill>
                  <a:prstClr val="black"/>
                </a:solidFill>
                <a:latin typeface="Meiryo UI" panose="020B0604030504040204" pitchFamily="50" charset="-128"/>
                <a:ea typeface="Meiryo UI" panose="020B0604030504040204" pitchFamily="50" charset="-128"/>
              </a:rPr>
              <a:t>① </a:t>
            </a:r>
            <a:r>
              <a:rPr lang="ja-JP" altLang="en-US" b="1">
                <a:solidFill>
                  <a:srgbClr val="C00000"/>
                </a:solidFill>
                <a:latin typeface="Meiryo UI" panose="020B0604030504040204" pitchFamily="50" charset="-128"/>
                <a:ea typeface="Meiryo UI" panose="020B0604030504040204" pitchFamily="50" charset="-128"/>
              </a:rPr>
              <a:t>重要経済基盤保護情報</a:t>
            </a:r>
            <a:r>
              <a:rPr lang="ja-JP" altLang="en-US">
                <a:solidFill>
                  <a:prstClr val="black"/>
                </a:solidFill>
                <a:latin typeface="Meiryo UI" panose="020B0604030504040204" pitchFamily="50" charset="-128"/>
                <a:ea typeface="Meiryo UI" panose="020B0604030504040204" pitchFamily="50" charset="-128"/>
              </a:rPr>
              <a:t>（重要なインフラや物資のサプライチェーンに関する一定の情報）であって、</a:t>
            </a:r>
            <a:endParaRPr lang="en-US" altLang="ja-JP">
              <a:solidFill>
                <a:prstClr val="black"/>
              </a:solidFill>
              <a:latin typeface="Meiryo UI" panose="020B0604030504040204" pitchFamily="50" charset="-128"/>
              <a:ea typeface="Meiryo UI" panose="020B0604030504040204" pitchFamily="50" charset="-128"/>
            </a:endParaRPr>
          </a:p>
          <a:p>
            <a:pPr algn="just" defTabSz="422041">
              <a:spcAft>
                <a:spcPts val="300"/>
              </a:spcAft>
              <a:defRPr/>
            </a:pPr>
            <a:r>
              <a:rPr lang="ja-JP" altLang="en-US">
                <a:solidFill>
                  <a:prstClr val="black"/>
                </a:solidFill>
                <a:latin typeface="Meiryo UI" panose="020B0604030504040204" pitchFamily="50" charset="-128"/>
                <a:ea typeface="Meiryo UI" panose="020B0604030504040204" pitchFamily="50" charset="-128"/>
              </a:rPr>
              <a:t>② 公になっていない、</a:t>
            </a:r>
            <a:endParaRPr lang="en-US" altLang="ja-JP">
              <a:solidFill>
                <a:prstClr val="black"/>
              </a:solidFill>
              <a:latin typeface="Meiryo UI" panose="020B0604030504040204" pitchFamily="50" charset="-128"/>
              <a:ea typeface="Meiryo UI" panose="020B0604030504040204" pitchFamily="50" charset="-128"/>
            </a:endParaRPr>
          </a:p>
          <a:p>
            <a:pPr marL="166158" indent="-166158" algn="just" defTabSz="422041">
              <a:spcAft>
                <a:spcPts val="300"/>
              </a:spcAft>
              <a:defRPr/>
            </a:pPr>
            <a:r>
              <a:rPr lang="ja-JP" altLang="en-US">
                <a:solidFill>
                  <a:prstClr val="black"/>
                </a:solidFill>
                <a:latin typeface="Meiryo UI" panose="020B0604030504040204" pitchFamily="50" charset="-128"/>
                <a:ea typeface="Meiryo UI" panose="020B0604030504040204" pitchFamily="50" charset="-128"/>
              </a:rPr>
              <a:t>③ その漏えいが我が国の安全保障に</a:t>
            </a:r>
            <a:r>
              <a:rPr lang="ja-JP" altLang="en-US" b="1">
                <a:solidFill>
                  <a:srgbClr val="C00000"/>
                </a:solidFill>
                <a:latin typeface="Meiryo UI" panose="020B0604030504040204" pitchFamily="50" charset="-128"/>
                <a:ea typeface="Meiryo UI" panose="020B0604030504040204" pitchFamily="50" charset="-128"/>
              </a:rPr>
              <a:t>支障</a:t>
            </a:r>
            <a:r>
              <a:rPr lang="ja-JP" altLang="en-US">
                <a:solidFill>
                  <a:prstClr val="black"/>
                </a:solidFill>
                <a:latin typeface="Meiryo UI" panose="020B0604030504040204" pitchFamily="50" charset="-128"/>
                <a:ea typeface="Meiryo UI" panose="020B0604030504040204" pitchFamily="50" charset="-128"/>
              </a:rPr>
              <a:t>を与えるおそれがあるため特に秘匿することが必要なもの</a:t>
            </a:r>
            <a:endParaRPr lang="en-US" altLang="ja-JP">
              <a:solidFill>
                <a:prstClr val="black"/>
              </a:solidFill>
              <a:latin typeface="Meiryo UI" panose="020B0604030504040204" pitchFamily="50" charset="-128"/>
              <a:ea typeface="Meiryo UI" panose="020B0604030504040204" pitchFamily="50" charset="-128"/>
            </a:endParaRPr>
          </a:p>
          <a:p>
            <a:pPr marL="166158" indent="-166158" algn="just" defTabSz="422041">
              <a:spcAft>
                <a:spcPts val="300"/>
              </a:spcAft>
              <a:defRPr/>
            </a:pPr>
            <a:r>
              <a:rPr lang="ja-JP" altLang="en-US">
                <a:solidFill>
                  <a:prstClr val="black"/>
                </a:solidFill>
                <a:latin typeface="Meiryo UI" panose="020B0604030504040204" pitchFamily="50" charset="-128"/>
                <a:ea typeface="Meiryo UI" panose="020B0604030504040204" pitchFamily="50" charset="-128"/>
              </a:rPr>
              <a:t>を</a:t>
            </a:r>
            <a:r>
              <a:rPr lang="ja-JP" altLang="en-US" b="1">
                <a:solidFill>
                  <a:srgbClr val="C00000"/>
                </a:solidFill>
                <a:latin typeface="Meiryo UI" panose="020B0604030504040204" pitchFamily="50" charset="-128"/>
                <a:ea typeface="Meiryo UI" panose="020B0604030504040204" pitchFamily="50" charset="-128"/>
              </a:rPr>
              <a:t>重要経済安保情報</a:t>
            </a:r>
            <a:r>
              <a:rPr lang="ja-JP" altLang="en-US">
                <a:solidFill>
                  <a:prstClr val="black"/>
                </a:solidFill>
                <a:latin typeface="Meiryo UI" panose="020B0604030504040204" pitchFamily="50" charset="-128"/>
                <a:ea typeface="Meiryo UI" panose="020B0604030504040204" pitchFamily="50" charset="-128"/>
              </a:rPr>
              <a:t>として指定</a:t>
            </a:r>
            <a:endParaRPr lang="en-US" altLang="ja-JP" strike="sngStrike">
              <a:solidFill>
                <a:srgbClr val="CC00FF"/>
              </a:solidFill>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4D9A7619-C2F2-C8E3-792A-05A222716B2C}"/>
              </a:ext>
            </a:extLst>
          </p:cNvPr>
          <p:cNvSpPr txBox="1"/>
          <p:nvPr/>
        </p:nvSpPr>
        <p:spPr>
          <a:xfrm>
            <a:off x="304799" y="3068604"/>
            <a:ext cx="8587401" cy="2414404"/>
          </a:xfrm>
          <a:prstGeom prst="rect">
            <a:avLst/>
          </a:prstGeom>
          <a:noFill/>
        </p:spPr>
        <p:txBody>
          <a:bodyPr wrap="square" lIns="0" tIns="0" rIns="0" bIns="0" anchor="t">
            <a:noAutofit/>
          </a:bodyPr>
          <a:lstStyle/>
          <a:p>
            <a:pPr marL="285750" indent="-285750" algn="just" defTabSz="422041">
              <a:spcAft>
                <a:spcPts val="300"/>
              </a:spcAft>
              <a:buFont typeface="Wingdings" panose="05000000000000000000" pitchFamily="2" charset="2"/>
              <a:buChar char="l"/>
              <a:defRPr/>
            </a:pPr>
            <a:r>
              <a:rPr lang="ja-JP" altLang="en-US" dirty="0">
                <a:solidFill>
                  <a:prstClr val="black"/>
                </a:solidFill>
                <a:latin typeface="Meiryo UI" panose="020B0604030504040204" pitchFamily="50" charset="-128"/>
                <a:ea typeface="Meiryo UI" panose="020B0604030504040204" pitchFamily="50" charset="-128"/>
              </a:rPr>
              <a:t>重要経済安保情報は、</a:t>
            </a:r>
            <a:r>
              <a:rPr lang="en-US" altLang="ja-JP" b="1" dirty="0">
                <a:solidFill>
                  <a:srgbClr val="C00000"/>
                </a:solidFill>
                <a:latin typeface="Meiryo UI" panose="020B0604030504040204" pitchFamily="50" charset="-128"/>
                <a:ea typeface="Meiryo UI" panose="020B0604030504040204" pitchFamily="50" charset="-128"/>
              </a:rPr>
              <a:t>10</a:t>
            </a:r>
            <a:r>
              <a:rPr lang="ja-JP" altLang="en-US" b="1" dirty="0">
                <a:solidFill>
                  <a:srgbClr val="C00000"/>
                </a:solidFill>
                <a:latin typeface="Meiryo UI" panose="020B0604030504040204" pitchFamily="50" charset="-128"/>
                <a:ea typeface="Meiryo UI" panose="020B0604030504040204" pitchFamily="50" charset="-128"/>
              </a:rPr>
              <a:t>年以内</a:t>
            </a:r>
            <a:r>
              <a:rPr lang="ja-JP" altLang="en-US" dirty="0">
                <a:latin typeface="Meiryo UI" panose="020B0604030504040204" pitchFamily="50" charset="-128"/>
                <a:ea typeface="Meiryo UI" panose="020B0604030504040204" pitchFamily="50" charset="-128"/>
              </a:rPr>
              <a:t>に</a:t>
            </a:r>
            <a:r>
              <a:rPr lang="ja-JP" altLang="en-US" b="1" dirty="0">
                <a:solidFill>
                  <a:srgbClr val="C00000"/>
                </a:solidFill>
                <a:latin typeface="Meiryo UI" panose="020B0604030504040204" pitchFamily="50" charset="-128"/>
                <a:ea typeface="Meiryo UI" panose="020B0604030504040204" pitchFamily="50" charset="-128"/>
              </a:rPr>
              <a:t>「情報を漏らすおそれがない」という適性評価を受けた者</a:t>
            </a:r>
            <a:r>
              <a:rPr lang="ja-JP" altLang="en-US" dirty="0">
                <a:solidFill>
                  <a:prstClr val="black"/>
                </a:solidFill>
                <a:latin typeface="Meiryo UI" panose="020B0604030504040204" pitchFamily="50" charset="-128"/>
                <a:ea typeface="Meiryo UI" panose="020B0604030504040204" pitchFamily="50" charset="-128"/>
              </a:rPr>
              <a:t>でなければ、取り扱えない。</a:t>
            </a:r>
            <a:r>
              <a:rPr lang="ja-JP" altLang="en-US" dirty="0">
                <a:latin typeface="Meiryo UI" panose="020B0604030504040204" pitchFamily="50" charset="-128"/>
                <a:ea typeface="Meiryo UI" panose="020B0604030504040204" pitchFamily="50" charset="-128"/>
              </a:rPr>
              <a:t>なお、特定秘密保護法の適性評価を受けた者は、特定秘密の取扱いの業務を行える期間（５年）に限り、本法の適性評価なしに、同じ行政機関において重要経済安保情報を取扱うことができる（ただし、本法の適性評価を以て特定秘密を取扱うことはできない。）。</a:t>
            </a:r>
            <a:endParaRPr lang="en-US" altLang="ja-JP" dirty="0">
              <a:latin typeface="Meiryo UI" panose="020B0604030504040204" pitchFamily="50" charset="-128"/>
              <a:ea typeface="Meiryo UI" panose="020B0604030504040204" pitchFamily="50" charset="-128"/>
            </a:endParaRPr>
          </a:p>
          <a:p>
            <a:pPr marL="285750" indent="-285750" algn="just" defTabSz="422041">
              <a:spcAft>
                <a:spcPts val="300"/>
              </a:spcAft>
              <a:buFont typeface="Wingdings" panose="05000000000000000000" pitchFamily="2" charset="2"/>
              <a:buChar char="l"/>
              <a:defRPr/>
            </a:pPr>
            <a:r>
              <a:rPr lang="ja-JP" altLang="en-US" dirty="0">
                <a:solidFill>
                  <a:prstClr val="black"/>
                </a:solidFill>
                <a:latin typeface="Meiryo UI" panose="020B0604030504040204" pitchFamily="50" charset="-128"/>
                <a:ea typeface="Meiryo UI" panose="020B0604030504040204" pitchFamily="50" charset="-128"/>
              </a:rPr>
              <a:t>適性評価は、</a:t>
            </a:r>
            <a:r>
              <a:rPr kumimoji="1" lang="ja-JP" altLang="en-US" b="1" dirty="0">
                <a:solidFill>
                  <a:srgbClr val="C00000"/>
                </a:solidFill>
                <a:latin typeface="Meiryo UI" panose="020B0604030504040204" pitchFamily="50" charset="-128"/>
                <a:ea typeface="Meiryo UI" panose="020B0604030504040204" pitchFamily="50" charset="-128"/>
              </a:rPr>
              <a:t>本人の同意を前提として</a:t>
            </a:r>
            <a:r>
              <a:rPr kumimoji="1" lang="ja-JP" altLang="en-US" dirty="0">
                <a:solidFill>
                  <a:prstClr val="black"/>
                </a:solidFill>
                <a:latin typeface="Meiryo UI" panose="020B0604030504040204" pitchFamily="50" charset="-128"/>
                <a:ea typeface="Meiryo UI" panose="020B0604030504040204" pitchFamily="50" charset="-128"/>
              </a:rPr>
              <a:t>、</a:t>
            </a:r>
            <a:r>
              <a:rPr kumimoji="1" lang="ja-JP" altLang="en-US" b="1" dirty="0">
                <a:solidFill>
                  <a:srgbClr val="C00000"/>
                </a:solidFill>
                <a:latin typeface="Meiryo UI" panose="020B0604030504040204" pitchFamily="50" charset="-128"/>
                <a:ea typeface="Meiryo UI" panose="020B0604030504040204" pitchFamily="50" charset="-128"/>
              </a:rPr>
              <a:t>内閣総理大臣による一元的調査</a:t>
            </a:r>
            <a:r>
              <a:rPr kumimoji="1" lang="ja-JP" altLang="en-US" dirty="0">
                <a:solidFill>
                  <a:prstClr val="black"/>
                </a:solidFill>
                <a:latin typeface="Meiryo UI" panose="020B0604030504040204" pitchFamily="50" charset="-128"/>
                <a:ea typeface="Meiryo UI" panose="020B0604030504040204" pitchFamily="50" charset="-128"/>
              </a:rPr>
              <a:t>の結果に基づいて、各行政機関の長が実施。</a:t>
            </a:r>
            <a:r>
              <a:rPr lang="ja-JP" altLang="en-US" dirty="0">
                <a:solidFill>
                  <a:prstClr val="black"/>
                </a:solidFill>
                <a:latin typeface="Meiryo UI" panose="020B0604030504040204" pitchFamily="50" charset="-128"/>
                <a:ea typeface="Meiryo UI" panose="020B0604030504040204" pitchFamily="50" charset="-128"/>
              </a:rPr>
              <a:t>（調査事項は、特秘法と基本的に同様であるが、特定有害活動・テロリズムに関する事項は経済安保分野に限定）</a:t>
            </a:r>
            <a:endParaRPr lang="en-US" altLang="ja-JP" dirty="0">
              <a:solidFill>
                <a:prstClr val="black"/>
              </a:solidFill>
              <a:latin typeface="Meiryo UI" panose="020B0604030504040204" pitchFamily="50" charset="-128"/>
              <a:ea typeface="Meiryo UI" panose="020B0604030504040204" pitchFamily="50" charset="-128"/>
            </a:endParaRPr>
          </a:p>
          <a:p>
            <a:pPr algn="just" defTabSz="422041">
              <a:defRPr/>
            </a:pPr>
            <a:endParaRPr lang="en-US" altLang="ja-JP" dirty="0">
              <a:solidFill>
                <a:prstClr val="black"/>
              </a:solidFill>
              <a:latin typeface="Meiryo UI" panose="020B0604030504040204" pitchFamily="50" charset="-128"/>
              <a:ea typeface="Meiryo UI" panose="020B0604030504040204" pitchFamily="50" charset="-128"/>
            </a:endParaRPr>
          </a:p>
        </p:txBody>
      </p:sp>
      <p:sp>
        <p:nvSpPr>
          <p:cNvPr id="41" name="テキスト ボックス 40">
            <a:extLst>
              <a:ext uri="{FF2B5EF4-FFF2-40B4-BE49-F238E27FC236}">
                <a16:creationId xmlns:a16="http://schemas.microsoft.com/office/drawing/2014/main" id="{ECE6455B-50D7-EB7C-F671-475D01E25B50}"/>
              </a:ext>
            </a:extLst>
          </p:cNvPr>
          <p:cNvSpPr txBox="1"/>
          <p:nvPr/>
        </p:nvSpPr>
        <p:spPr>
          <a:xfrm>
            <a:off x="149871" y="5523709"/>
            <a:ext cx="5915077" cy="199385"/>
          </a:xfrm>
          <a:prstGeom prst="rect">
            <a:avLst/>
          </a:prstGeom>
          <a:noFill/>
        </p:spPr>
        <p:txBody>
          <a:bodyPr wrap="square" lIns="0" tIns="0" rIns="0" bIns="0" anchor="ctr" anchorCtr="0">
            <a:noAutofit/>
          </a:bodyPr>
          <a:lstStyle/>
          <a:p>
            <a:pPr defTabSz="422041">
              <a:lnSpc>
                <a:spcPts val="1662"/>
              </a:lnSpc>
              <a:spcAft>
                <a:spcPts val="554"/>
              </a:spcAft>
              <a:defRPr/>
            </a:pPr>
            <a:r>
              <a:rPr lang="ja-JP" altLang="en-US" b="1">
                <a:solidFill>
                  <a:prstClr val="black"/>
                </a:solidFill>
                <a:latin typeface="Meiryo UI" panose="020B0604030504040204" pitchFamily="50" charset="-128"/>
                <a:ea typeface="Meiryo UI" panose="020B0604030504040204" pitchFamily="50" charset="-128"/>
              </a:rPr>
              <a:t>３．罰則等</a:t>
            </a:r>
            <a:endParaRPr kumimoji="1" lang="en-US" altLang="ja-JP">
              <a:solidFill>
                <a:prstClr val="black"/>
              </a:solidFill>
              <a:latin typeface="Meiryo UI" panose="020B0604030504040204" pitchFamily="50" charset="-128"/>
              <a:ea typeface="Meiryo UI" panose="020B0604030504040204" pitchFamily="50" charset="-128"/>
            </a:endParaRPr>
          </a:p>
        </p:txBody>
      </p:sp>
      <p:sp>
        <p:nvSpPr>
          <p:cNvPr id="42" name="テキスト ボックス 41">
            <a:extLst>
              <a:ext uri="{FF2B5EF4-FFF2-40B4-BE49-F238E27FC236}">
                <a16:creationId xmlns:a16="http://schemas.microsoft.com/office/drawing/2014/main" id="{CFDFF1C2-D317-F611-0889-2D90F5CA6C2A}"/>
              </a:ext>
            </a:extLst>
          </p:cNvPr>
          <p:cNvSpPr txBox="1"/>
          <p:nvPr/>
        </p:nvSpPr>
        <p:spPr>
          <a:xfrm>
            <a:off x="304799" y="5802852"/>
            <a:ext cx="8697429" cy="996923"/>
          </a:xfrm>
          <a:prstGeom prst="rect">
            <a:avLst/>
          </a:prstGeom>
          <a:noFill/>
        </p:spPr>
        <p:txBody>
          <a:bodyPr wrap="square" lIns="0" tIns="0" rIns="0" bIns="0">
            <a:noAutofit/>
          </a:bodyPr>
          <a:lstStyle/>
          <a:p>
            <a:pPr marL="285750" indent="-285750" algn="just" defTabSz="844083" fontAlgn="ctr">
              <a:spcAft>
                <a:spcPts val="300"/>
              </a:spcAft>
              <a:buClr>
                <a:schemeClr val="tx1"/>
              </a:buClr>
              <a:buFont typeface="Wingdings" panose="05000000000000000000" pitchFamily="2" charset="2"/>
              <a:buChar char="l"/>
              <a:defRPr/>
            </a:pPr>
            <a:r>
              <a:rPr lang="ja-JP" altLang="en-US" dirty="0">
                <a:solidFill>
                  <a:prstClr val="black"/>
                </a:solidFill>
                <a:latin typeface="Meiryo UI" panose="020B0604030504040204" pitchFamily="50" charset="-128"/>
                <a:ea typeface="Meiryo UI" panose="020B0604030504040204" pitchFamily="50" charset="-128"/>
              </a:rPr>
              <a:t>漏えいや不正取得は、</a:t>
            </a:r>
            <a:r>
              <a:rPr lang="ja-JP" altLang="en-US" b="1" dirty="0">
                <a:solidFill>
                  <a:srgbClr val="C00000"/>
                </a:solidFill>
                <a:latin typeface="Meiryo UI" panose="020B0604030504040204" pitchFamily="50" charset="-128"/>
                <a:ea typeface="Meiryo UI" panose="020B0604030504040204" pitchFamily="50" charset="-128"/>
              </a:rPr>
              <a:t>５年以下</a:t>
            </a:r>
            <a:r>
              <a:rPr lang="ja-JP" altLang="en-US" dirty="0">
                <a:solidFill>
                  <a:prstClr val="black"/>
                </a:solidFill>
                <a:latin typeface="Meiryo UI" panose="020B0604030504040204" pitchFamily="50" charset="-128"/>
                <a:ea typeface="Meiryo UI" panose="020B0604030504040204" pitchFamily="50" charset="-128"/>
              </a:rPr>
              <a:t>の拘禁刑</a:t>
            </a:r>
            <a:r>
              <a:rPr lang="ja-JP" altLang="en-US" b="1" dirty="0">
                <a:solidFill>
                  <a:srgbClr val="C00000"/>
                </a:solidFill>
                <a:latin typeface="Meiryo UI" panose="020B0604030504040204" pitchFamily="50" charset="-128"/>
                <a:ea typeface="Meiryo UI" panose="020B0604030504040204" pitchFamily="50" charset="-128"/>
              </a:rPr>
              <a:t>若しくは</a:t>
            </a:r>
            <a:r>
              <a:rPr lang="en-US" altLang="ja-JP" b="1" dirty="0">
                <a:solidFill>
                  <a:srgbClr val="C00000"/>
                </a:solidFill>
                <a:latin typeface="Meiryo UI" panose="020B0604030504040204" pitchFamily="50" charset="-128"/>
                <a:ea typeface="Meiryo UI" panose="020B0604030504040204" pitchFamily="50" charset="-128"/>
              </a:rPr>
              <a:t>500</a:t>
            </a:r>
            <a:r>
              <a:rPr lang="ja-JP" altLang="en-US" b="1" dirty="0">
                <a:solidFill>
                  <a:srgbClr val="C00000"/>
                </a:solidFill>
                <a:latin typeface="Meiryo UI" panose="020B0604030504040204" pitchFamily="50" charset="-128"/>
                <a:ea typeface="Meiryo UI" panose="020B0604030504040204" pitchFamily="50" charset="-128"/>
              </a:rPr>
              <a:t>万円以下</a:t>
            </a:r>
            <a:r>
              <a:rPr lang="ja-JP" altLang="en-US" dirty="0">
                <a:solidFill>
                  <a:prstClr val="black"/>
                </a:solidFill>
                <a:latin typeface="Meiryo UI" panose="020B0604030504040204" pitchFamily="50" charset="-128"/>
                <a:ea typeface="Meiryo UI" panose="020B0604030504040204" pitchFamily="50" charset="-128"/>
              </a:rPr>
              <a:t>の罰金又はこれを併科。　</a:t>
            </a:r>
            <a:endParaRPr lang="en-US" altLang="ja-JP" dirty="0">
              <a:solidFill>
                <a:prstClr val="black"/>
              </a:solidFill>
              <a:latin typeface="Meiryo UI" panose="020B0604030504040204" pitchFamily="50" charset="-128"/>
              <a:ea typeface="Meiryo UI" panose="020B0604030504040204" pitchFamily="50" charset="-128"/>
            </a:endParaRPr>
          </a:p>
          <a:p>
            <a:pPr marL="285750" indent="-285750" algn="just" defTabSz="844083" fontAlgn="ctr">
              <a:spcAft>
                <a:spcPts val="300"/>
              </a:spcAft>
              <a:buClr>
                <a:schemeClr val="tx1"/>
              </a:buClr>
              <a:buFont typeface="Wingdings" panose="05000000000000000000" pitchFamily="2" charset="2"/>
              <a:buChar char="l"/>
              <a:defRPr/>
            </a:pPr>
            <a:r>
              <a:rPr lang="ja-JP" altLang="en-US" dirty="0">
                <a:solidFill>
                  <a:prstClr val="black"/>
                </a:solidFill>
                <a:latin typeface="Meiryo UI" panose="020B0604030504040204" pitchFamily="50" charset="-128"/>
                <a:ea typeface="Meiryo UI" panose="020B0604030504040204" pitchFamily="50" charset="-128"/>
              </a:rPr>
              <a:t>未遂、過失犯（漏えいのみ）、共謀、国外犯等も処罰。</a:t>
            </a:r>
            <a:endParaRPr kumimoji="1" lang="en-US" altLang="ja-JP" dirty="0">
              <a:solidFill>
                <a:prstClr val="black"/>
              </a:solidFill>
              <a:latin typeface="Meiryo UI" panose="020B0604030504040204" pitchFamily="50" charset="-128"/>
              <a:ea typeface="Meiryo UI" panose="020B0604030504040204" pitchFamily="50" charset="-128"/>
            </a:endParaRPr>
          </a:p>
          <a:p>
            <a:pPr marL="285750" indent="-285750" algn="just" defTabSz="844083" fontAlgn="ctr">
              <a:spcAft>
                <a:spcPts val="300"/>
              </a:spcAft>
              <a:buClr>
                <a:schemeClr val="tx1"/>
              </a:buClr>
              <a:buFont typeface="Wingdings" panose="05000000000000000000" pitchFamily="2" charset="2"/>
              <a:buChar char="l"/>
              <a:defRPr/>
            </a:pPr>
            <a:r>
              <a:rPr lang="ja-JP" altLang="en-US" dirty="0">
                <a:solidFill>
                  <a:prstClr val="black"/>
                </a:solidFill>
                <a:latin typeface="Meiryo UI" panose="020B0604030504040204" pitchFamily="50" charset="-128"/>
                <a:ea typeface="Meiryo UI" panose="020B0604030504040204" pitchFamily="50" charset="-128"/>
              </a:rPr>
              <a:t>法人の業務に関して漏えい又は不正取得（未遂を含む）をした場合は、</a:t>
            </a:r>
            <a:r>
              <a:rPr lang="ja-JP" altLang="en-US" b="1" dirty="0">
                <a:solidFill>
                  <a:srgbClr val="C00000"/>
                </a:solidFill>
                <a:latin typeface="Meiryo UI" panose="020B0604030504040204" pitchFamily="50" charset="-128"/>
                <a:ea typeface="Meiryo UI" panose="020B0604030504040204" pitchFamily="50" charset="-128"/>
              </a:rPr>
              <a:t>法人にも罰金刑</a:t>
            </a:r>
            <a:r>
              <a:rPr lang="ja-JP" altLang="en-US" dirty="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p:txBody>
      </p:sp>
      <p:sp>
        <p:nvSpPr>
          <p:cNvPr id="44" name="四角形: 角を丸くする 43">
            <a:extLst>
              <a:ext uri="{FF2B5EF4-FFF2-40B4-BE49-F238E27FC236}">
                <a16:creationId xmlns:a16="http://schemas.microsoft.com/office/drawing/2014/main" id="{0C3B8957-B750-6799-412B-7E71D0FB72D9}"/>
              </a:ext>
            </a:extLst>
          </p:cNvPr>
          <p:cNvSpPr/>
          <p:nvPr/>
        </p:nvSpPr>
        <p:spPr>
          <a:xfrm>
            <a:off x="410015" y="734069"/>
            <a:ext cx="8285870" cy="1908000"/>
          </a:xfrm>
          <a:prstGeom prst="roundRect">
            <a:avLst>
              <a:gd name="adj" fmla="val 5193"/>
            </a:avLst>
          </a:prstGeom>
          <a:noFill/>
          <a:ln w="28575">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22041">
              <a:defRPr/>
            </a:pPr>
            <a:endParaRPr kumimoji="1" lang="ja-JP" altLang="en-US" sz="1662">
              <a:solidFill>
                <a:prstClr val="white"/>
              </a:solidFill>
              <a:latin typeface="Calibri" panose="020F0502020204030204"/>
              <a:ea typeface="游ゴシック" panose="020B0400000000000000" pitchFamily="50" charset="-128"/>
            </a:endParaRPr>
          </a:p>
        </p:txBody>
      </p:sp>
      <p:sp>
        <p:nvSpPr>
          <p:cNvPr id="3" name="テキスト ボックス 2">
            <a:extLst>
              <a:ext uri="{FF2B5EF4-FFF2-40B4-BE49-F238E27FC236}">
                <a16:creationId xmlns:a16="http://schemas.microsoft.com/office/drawing/2014/main" id="{90235153-46E0-9292-E6CB-EA38791BFA91}"/>
              </a:ext>
            </a:extLst>
          </p:cNvPr>
          <p:cNvSpPr txBox="1"/>
          <p:nvPr/>
        </p:nvSpPr>
        <p:spPr>
          <a:xfrm>
            <a:off x="13104" y="10229"/>
            <a:ext cx="9138462" cy="360000"/>
          </a:xfrm>
          <a:prstGeom prst="rect">
            <a:avLst/>
          </a:prstGeom>
          <a:solidFill>
            <a:srgbClr val="002060"/>
          </a:solidFill>
        </p:spPr>
        <p:txBody>
          <a:bodyPr wrap="square" lIns="0" tIns="0" rIns="0" bIns="0" rtlCol="0" anchor="ctr">
            <a:noAutofit/>
          </a:bodyPr>
          <a:lstStyle/>
          <a:p>
            <a:pPr algn="ctr" defTabSz="422041"/>
            <a:r>
              <a:rPr lang="ja-JP" altLang="en-US" b="1">
                <a:solidFill>
                  <a:prstClr val="white"/>
                </a:solidFill>
                <a:latin typeface="Meiryo UI" panose="020B0604030504040204" pitchFamily="50" charset="-128"/>
                <a:ea typeface="Meiryo UI" panose="020B0604030504040204" pitchFamily="50" charset="-128"/>
              </a:rPr>
              <a:t>重要経済安保情報保護活用法の概要　</a:t>
            </a:r>
            <a:r>
              <a:rPr lang="ja-JP" altLang="en-US" sz="1200" b="1">
                <a:solidFill>
                  <a:prstClr val="white"/>
                </a:solidFill>
                <a:latin typeface="Meiryo UI" panose="020B0604030504040204" pitchFamily="50" charset="-128"/>
                <a:ea typeface="Meiryo UI" panose="020B0604030504040204" pitchFamily="50" charset="-128"/>
              </a:rPr>
              <a:t>（令和６年法律第</a:t>
            </a:r>
            <a:r>
              <a:rPr lang="en-US" altLang="ja-JP" sz="1200" b="1">
                <a:solidFill>
                  <a:prstClr val="white"/>
                </a:solidFill>
                <a:latin typeface="Meiryo UI" panose="020B0604030504040204" pitchFamily="50" charset="-128"/>
                <a:ea typeface="Meiryo UI" panose="020B0604030504040204" pitchFamily="50" charset="-128"/>
              </a:rPr>
              <a:t>27</a:t>
            </a:r>
            <a:r>
              <a:rPr lang="ja-JP" altLang="en-US" sz="1200" b="1">
                <a:solidFill>
                  <a:prstClr val="white"/>
                </a:solidFill>
                <a:latin typeface="Meiryo UI" panose="020B0604030504040204" pitchFamily="50" charset="-128"/>
                <a:ea typeface="Meiryo UI" panose="020B0604030504040204" pitchFamily="50" charset="-128"/>
              </a:rPr>
              <a:t>号）</a:t>
            </a:r>
          </a:p>
        </p:txBody>
      </p:sp>
      <p:sp>
        <p:nvSpPr>
          <p:cNvPr id="5" name="スライド番号プレースホルダー 3">
            <a:extLst>
              <a:ext uri="{FF2B5EF4-FFF2-40B4-BE49-F238E27FC236}">
                <a16:creationId xmlns:a16="http://schemas.microsoft.com/office/drawing/2014/main" id="{81B72807-F729-D3D5-B61D-586182ABE2F9}"/>
              </a:ext>
            </a:extLst>
          </p:cNvPr>
          <p:cNvSpPr>
            <a:spLocks noGrp="1"/>
          </p:cNvSpPr>
          <p:nvPr>
            <p:ph type="sldNum" sz="quarter" idx="12"/>
          </p:nvPr>
        </p:nvSpPr>
        <p:spPr>
          <a:xfrm>
            <a:off x="7059622" y="6473879"/>
            <a:ext cx="2057400" cy="365125"/>
          </a:xfrm>
        </p:spPr>
        <p:txBody>
          <a:bodyPr/>
          <a:lstStyle/>
          <a:p>
            <a:fld id="{ED68E87A-1C08-4DEB-996E-5B06F9158F82}" type="slidenum">
              <a:rPr kumimoji="1" lang="ja-JP" altLang="en-US" smtClean="0">
                <a:latin typeface="Meiryo UI" panose="020B0604030504040204" pitchFamily="50" charset="-128"/>
                <a:ea typeface="Meiryo UI" panose="020B0604030504040204" pitchFamily="50" charset="-128"/>
              </a:rPr>
              <a:t>4</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25705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69" y="5148"/>
            <a:ext cx="9138462" cy="360000"/>
          </a:xfrm>
          <a:prstGeom prst="rect">
            <a:avLst/>
          </a:prstGeom>
          <a:solidFill>
            <a:srgbClr val="002060"/>
          </a:solidFill>
        </p:spPr>
        <p:txBody>
          <a:bodyPr wrap="square" lIns="0" tIns="0" rIns="0" bIns="0" rtlCol="0" anchor="ctr">
            <a:noAutofit/>
          </a:bodyPr>
          <a:lstStyle/>
          <a:p>
            <a:pPr algn="ctr" defTabSz="422041"/>
            <a:r>
              <a:rPr lang="ja-JP" altLang="en-US" b="1">
                <a:solidFill>
                  <a:prstClr val="white"/>
                </a:solidFill>
                <a:latin typeface="Meiryo UI" panose="020B0604030504040204" pitchFamily="50" charset="-128"/>
                <a:ea typeface="Meiryo UI" panose="020B0604030504040204" pitchFamily="50" charset="-128"/>
              </a:rPr>
              <a:t>経済安全保障分野の「セキュリティ・クリアランス」制度の必要性</a:t>
            </a:r>
          </a:p>
        </p:txBody>
      </p:sp>
      <p:sp>
        <p:nvSpPr>
          <p:cNvPr id="6" name="テキスト ボックス 5">
            <a:extLst>
              <a:ext uri="{FF2B5EF4-FFF2-40B4-BE49-F238E27FC236}">
                <a16:creationId xmlns:a16="http://schemas.microsoft.com/office/drawing/2014/main" id="{A9DA976C-B28D-6731-8491-C3AD682CEB9C}"/>
              </a:ext>
            </a:extLst>
          </p:cNvPr>
          <p:cNvSpPr txBox="1"/>
          <p:nvPr/>
        </p:nvSpPr>
        <p:spPr>
          <a:xfrm>
            <a:off x="335077" y="711952"/>
            <a:ext cx="8473846" cy="4174374"/>
          </a:xfrm>
          <a:prstGeom prst="rect">
            <a:avLst/>
          </a:prstGeom>
          <a:noFill/>
          <a:ln>
            <a:noFill/>
          </a:ln>
        </p:spPr>
        <p:txBody>
          <a:bodyPr wrap="square" lIns="99692" tIns="66462" rIns="99692" bIns="66462" rtlCol="0">
            <a:noAutofit/>
          </a:bodyPr>
          <a:lstStyle/>
          <a:p>
            <a:pPr marL="263776" indent="-263776" algn="just" defTabSz="422041">
              <a:lnSpc>
                <a:spcPts val="2600"/>
              </a:lnSpc>
              <a:buClr>
                <a:schemeClr val="tx1"/>
              </a:buClr>
              <a:buFont typeface="Wingdings" panose="05000000000000000000" pitchFamily="2" charset="2"/>
              <a:buChar char="l"/>
              <a:defRPr/>
            </a:pPr>
            <a:r>
              <a:rPr kumimoji="1" lang="ja-JP" altLang="en-US">
                <a:solidFill>
                  <a:prstClr val="black"/>
                </a:solidFill>
                <a:latin typeface="Meiryo UI" panose="020B0604030504040204" pitchFamily="50" charset="-128"/>
                <a:ea typeface="Meiryo UI" panose="020B0604030504040204" pitchFamily="50" charset="-128"/>
              </a:rPr>
              <a:t>安全保障の概念が、防衛や外交という伝統的な領域から、経済・技術の分野にも拡大。国家安全保障のための情報に関する能力の強化は、一層重要に。</a:t>
            </a:r>
            <a:r>
              <a:rPr kumimoji="1" lang="ja-JP" altLang="en-US" b="1">
                <a:solidFill>
                  <a:srgbClr val="C00000"/>
                </a:solidFill>
                <a:latin typeface="Meiryo UI" panose="020B0604030504040204" pitchFamily="50" charset="-128"/>
                <a:ea typeface="Meiryo UI" panose="020B0604030504040204" pitchFamily="50" charset="-128"/>
              </a:rPr>
              <a:t>経済安全保障分野においても、厳しい安全保障環境を踏まえた情報漏えいのリスクに万全を期すべく、セキュリティ・クリアランス制度の整備を通じて、我が国の情報保全の更なる強化を図る必要</a:t>
            </a:r>
            <a:r>
              <a:rPr kumimoji="1" lang="ja-JP" altLang="en-US">
                <a:solidFill>
                  <a:prstClr val="black"/>
                </a:solidFill>
                <a:latin typeface="Meiryo UI" panose="020B0604030504040204" pitchFamily="50" charset="-128"/>
                <a:ea typeface="Meiryo UI" panose="020B0604030504040204" pitchFamily="50" charset="-128"/>
              </a:rPr>
              <a:t>。</a:t>
            </a:r>
            <a:endParaRPr kumimoji="1" lang="en-US" altLang="ja-JP">
              <a:solidFill>
                <a:prstClr val="black"/>
              </a:solidFill>
              <a:latin typeface="Meiryo UI" panose="020B0604030504040204" pitchFamily="50" charset="-128"/>
              <a:ea typeface="Meiryo UI" panose="020B0604030504040204" pitchFamily="50" charset="-128"/>
            </a:endParaRPr>
          </a:p>
          <a:p>
            <a:pPr marL="263776" indent="-263776" algn="just" defTabSz="422041">
              <a:lnSpc>
                <a:spcPts val="2600"/>
              </a:lnSpc>
              <a:buClr>
                <a:schemeClr val="tx1"/>
              </a:buClr>
              <a:buFont typeface="Wingdings" panose="05000000000000000000" pitchFamily="2" charset="2"/>
              <a:buChar char="l"/>
              <a:defRPr/>
            </a:pPr>
            <a:endParaRPr kumimoji="1" lang="en-US" altLang="ja-JP" b="1">
              <a:solidFill>
                <a:prstClr val="black"/>
              </a:solidFill>
              <a:latin typeface="Meiryo UI" panose="020B0604030504040204" pitchFamily="50" charset="-128"/>
              <a:ea typeface="Meiryo UI" panose="020B0604030504040204" pitchFamily="50" charset="-128"/>
            </a:endParaRPr>
          </a:p>
          <a:p>
            <a:pPr marL="263776" indent="-263776" algn="just" defTabSz="422041">
              <a:lnSpc>
                <a:spcPts val="2600"/>
              </a:lnSpc>
              <a:buClr>
                <a:schemeClr val="tx1"/>
              </a:buClr>
              <a:buFont typeface="Wingdings" panose="05000000000000000000" pitchFamily="2" charset="2"/>
              <a:buChar char="l"/>
              <a:defRPr/>
            </a:pPr>
            <a:r>
              <a:rPr kumimoji="1" lang="ja-JP" altLang="en-US">
                <a:solidFill>
                  <a:prstClr val="black"/>
                </a:solidFill>
                <a:latin typeface="Meiryo UI" panose="020B0604030504040204" pitchFamily="50" charset="-128"/>
                <a:ea typeface="Meiryo UI" panose="020B0604030504040204" pitchFamily="50" charset="-128"/>
              </a:rPr>
              <a:t>こうした情報保全の強化は、安全保障の経済・技術分野への広がりを踏まえれば、同盟国・同志国との間でさらに必要となるこれらの分野も含んだ国際的な枠組みを整備していくこととあいまって、</a:t>
            </a:r>
            <a:r>
              <a:rPr kumimoji="1" lang="ja-JP" altLang="en-US" b="1">
                <a:solidFill>
                  <a:srgbClr val="C00000"/>
                </a:solidFill>
                <a:latin typeface="Meiryo UI" panose="020B0604030504040204" pitchFamily="50" charset="-128"/>
                <a:ea typeface="Meiryo UI" panose="020B0604030504040204" pitchFamily="50" charset="-128"/>
              </a:rPr>
              <a:t>すでに情報保全制度が経済・技術の分野にも定着し活用されている国々との間で協力を一層進めることを可能にする。</a:t>
            </a:r>
            <a:endParaRPr kumimoji="1" lang="en-US" altLang="ja-JP" b="1">
              <a:solidFill>
                <a:srgbClr val="C00000"/>
              </a:solidFill>
              <a:latin typeface="Meiryo UI" panose="020B0604030504040204" pitchFamily="50" charset="-128"/>
              <a:ea typeface="Meiryo UI" panose="020B0604030504040204" pitchFamily="50" charset="-128"/>
            </a:endParaRPr>
          </a:p>
          <a:p>
            <a:pPr marL="263776" indent="-263776" algn="just" defTabSz="422041">
              <a:lnSpc>
                <a:spcPts val="2600"/>
              </a:lnSpc>
              <a:buClr>
                <a:schemeClr val="tx1"/>
              </a:buClr>
              <a:buFont typeface="Wingdings" panose="05000000000000000000" pitchFamily="2" charset="2"/>
              <a:buChar char="l"/>
              <a:defRPr/>
            </a:pPr>
            <a:endParaRPr kumimoji="1" lang="en-US" altLang="ja-JP" b="1">
              <a:solidFill>
                <a:srgbClr val="C00000"/>
              </a:solidFill>
              <a:latin typeface="Meiryo UI" panose="020B0604030504040204" pitchFamily="50" charset="-128"/>
              <a:ea typeface="Meiryo UI" panose="020B0604030504040204" pitchFamily="50" charset="-128"/>
            </a:endParaRPr>
          </a:p>
          <a:p>
            <a:pPr marL="263776" indent="-263776" algn="just" defTabSz="422041">
              <a:lnSpc>
                <a:spcPts val="2600"/>
              </a:lnSpc>
              <a:buClr>
                <a:schemeClr val="tx1"/>
              </a:buClr>
              <a:buFont typeface="Wingdings" panose="05000000000000000000" pitchFamily="2" charset="2"/>
              <a:buChar char="l"/>
              <a:defRPr/>
            </a:pPr>
            <a:r>
              <a:rPr kumimoji="1" lang="ja-JP" altLang="en-US" b="1">
                <a:solidFill>
                  <a:srgbClr val="C00000"/>
                </a:solidFill>
                <a:latin typeface="Meiryo UI" panose="020B0604030504040204" pitchFamily="50" charset="-128"/>
                <a:ea typeface="Meiryo UI" panose="020B0604030504040204" pitchFamily="50" charset="-128"/>
              </a:rPr>
              <a:t>経済活動の担い手が民間事業者</a:t>
            </a:r>
            <a:r>
              <a:rPr kumimoji="1" lang="ja-JP" altLang="en-US">
                <a:solidFill>
                  <a:prstClr val="black"/>
                </a:solidFill>
                <a:latin typeface="Meiryo UI" panose="020B0604030504040204" pitchFamily="50" charset="-128"/>
                <a:ea typeface="Meiryo UI" panose="020B0604030504040204" pitchFamily="50" charset="-128"/>
              </a:rPr>
              <a:t>であることに留意しつつ、</a:t>
            </a:r>
            <a:r>
              <a:rPr kumimoji="1" lang="ja-JP" altLang="en-US" b="1">
                <a:solidFill>
                  <a:srgbClr val="C00000"/>
                </a:solidFill>
                <a:latin typeface="Meiryo UI" panose="020B0604030504040204" pitchFamily="50" charset="-128"/>
                <a:ea typeface="Meiryo UI" panose="020B0604030504040204" pitchFamily="50" charset="-128"/>
              </a:rPr>
              <a:t>官民の情報共有を可能にする仕組みが必要。</a:t>
            </a:r>
            <a:endParaRPr kumimoji="1" lang="en-US" altLang="ja-JP" b="1">
              <a:solidFill>
                <a:srgbClr val="C00000"/>
              </a:solidFill>
              <a:latin typeface="Meiryo UI" panose="020B0604030504040204" pitchFamily="50" charset="-128"/>
              <a:ea typeface="Meiryo UI" panose="020B0604030504040204" pitchFamily="50" charset="-128"/>
            </a:endParaRPr>
          </a:p>
        </p:txBody>
      </p:sp>
      <p:sp>
        <p:nvSpPr>
          <p:cNvPr id="3" name="スライド番号プレースホルダー 3">
            <a:extLst>
              <a:ext uri="{FF2B5EF4-FFF2-40B4-BE49-F238E27FC236}">
                <a16:creationId xmlns:a16="http://schemas.microsoft.com/office/drawing/2014/main" id="{91CC171C-C44D-F6D0-52CD-CBE906BE100F}"/>
              </a:ext>
            </a:extLst>
          </p:cNvPr>
          <p:cNvSpPr>
            <a:spLocks noGrp="1"/>
          </p:cNvSpPr>
          <p:nvPr>
            <p:ph type="sldNum" sz="quarter" idx="12"/>
          </p:nvPr>
        </p:nvSpPr>
        <p:spPr>
          <a:xfrm>
            <a:off x="7059622" y="6473879"/>
            <a:ext cx="2057400" cy="365125"/>
          </a:xfrm>
        </p:spPr>
        <p:txBody>
          <a:bodyPr/>
          <a:lstStyle/>
          <a:p>
            <a:fld id="{ED68E87A-1C08-4DEB-996E-5B06F9158F82}" type="slidenum">
              <a:rPr kumimoji="1" lang="ja-JP" altLang="en-US" smtClean="0">
                <a:latin typeface="Meiryo UI" panose="020B0604030504040204" pitchFamily="50" charset="-128"/>
                <a:ea typeface="Meiryo UI" panose="020B0604030504040204" pitchFamily="50" charset="-128"/>
              </a:rPr>
              <a:t>5</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82965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1BF7A349-AD21-3673-4AE4-4FB9ED7F02E3}"/>
              </a:ext>
            </a:extLst>
          </p:cNvPr>
          <p:cNvSpPr>
            <a:spLocks noGrp="1"/>
          </p:cNvSpPr>
          <p:nvPr>
            <p:ph idx="1"/>
          </p:nvPr>
        </p:nvSpPr>
        <p:spPr>
          <a:xfrm>
            <a:off x="257176" y="1270704"/>
            <a:ext cx="7886700" cy="5085647"/>
          </a:xfrm>
        </p:spPr>
        <p:txBody>
          <a:bodyPr anchor="ctr" anchorCtr="1">
            <a:noAutofit/>
          </a:bodyPr>
          <a:lstStyle/>
          <a:p>
            <a:pPr marL="0" indent="0" algn="ctr">
              <a:buNone/>
            </a:pPr>
            <a:r>
              <a:rPr lang="ja-JP" altLang="en-US" sz="4400" dirty="0">
                <a:latin typeface="Meiryo UI" panose="020B0604030504040204" pitchFamily="50" charset="-128"/>
                <a:ea typeface="Meiryo UI" panose="020B0604030504040204" pitchFamily="50" charset="-128"/>
              </a:rPr>
              <a:t>情報保全の考え方及び</a:t>
            </a:r>
            <a:endParaRPr lang="en-US" altLang="ja-JP" sz="4400" dirty="0">
              <a:latin typeface="Meiryo UI" panose="020B0604030504040204" pitchFamily="50" charset="-128"/>
              <a:ea typeface="Meiryo UI" panose="020B0604030504040204" pitchFamily="50" charset="-128"/>
            </a:endParaRPr>
          </a:p>
          <a:p>
            <a:pPr marL="0" indent="0" algn="ctr">
              <a:buNone/>
            </a:pPr>
            <a:r>
              <a:rPr lang="ja-JP" altLang="en-US" sz="4400" dirty="0">
                <a:latin typeface="Meiryo UI" panose="020B0604030504040204" pitchFamily="50" charset="-128"/>
                <a:ea typeface="Meiryo UI" panose="020B0604030504040204" pitchFamily="50" charset="-128"/>
              </a:rPr>
              <a:t>情報取扱者の心構え</a:t>
            </a:r>
            <a:endParaRPr lang="en-US" altLang="ja-JP" sz="4400" dirty="0">
              <a:latin typeface="Meiryo UI" panose="020B0604030504040204" pitchFamily="50" charset="-128"/>
              <a:ea typeface="Meiryo UI" panose="020B0604030504040204" pitchFamily="50" charset="-128"/>
            </a:endParaRPr>
          </a:p>
          <a:p>
            <a:pPr marL="361950" marR="0" lvl="0" indent="-361950" algn="ctr" defTabSz="914400" rtl="0" eaLnBrk="1" fontAlgn="auto" latinLnBrk="0" hangingPunct="1">
              <a:lnSpc>
                <a:spcPct val="90000"/>
              </a:lnSpc>
              <a:spcBef>
                <a:spcPts val="1000"/>
              </a:spcBef>
              <a:spcAft>
                <a:spcPts val="0"/>
              </a:spcAft>
              <a:buClrTx/>
              <a:buSzTx/>
              <a:buFont typeface="Wingdings" panose="05000000000000000000" pitchFamily="2" charset="2"/>
              <a:buChar char="l"/>
              <a:tabLst>
                <a:tab pos="361950" algn="l"/>
              </a:tabLst>
              <a:defRPr/>
            </a:pP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61950" marR="0" lvl="0" indent="-361950" algn="just" defTabSz="914400" rtl="0" eaLnBrk="1" fontAlgn="auto" latinLnBrk="0" hangingPunct="1">
              <a:lnSpc>
                <a:spcPct val="90000"/>
              </a:lnSpc>
              <a:spcBef>
                <a:spcPts val="1000"/>
              </a:spcBef>
              <a:spcAft>
                <a:spcPts val="0"/>
              </a:spcAft>
              <a:buClrTx/>
              <a:buSzTx/>
              <a:buFont typeface="Wingdings" panose="05000000000000000000" pitchFamily="2" charset="2"/>
              <a:buChar char="l"/>
              <a:tabLst>
                <a:tab pos="990600" algn="l"/>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情報保全の必要性</a:t>
            </a: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61950" marR="0" lvl="0" indent="-361950" algn="just" defTabSz="914400" rtl="0" eaLnBrk="1" fontAlgn="auto" latinLnBrk="0" hangingPunct="1">
              <a:lnSpc>
                <a:spcPct val="90000"/>
              </a:lnSpc>
              <a:spcBef>
                <a:spcPts val="1000"/>
              </a:spcBef>
              <a:spcAft>
                <a:spcPts val="0"/>
              </a:spcAft>
              <a:buClrTx/>
              <a:buSzTx/>
              <a:buFont typeface="Wingdings" panose="05000000000000000000" pitchFamily="2" charset="2"/>
              <a:buChar char="l"/>
              <a:tabLst>
                <a:tab pos="990600" algn="l"/>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情報保全の際の留意事項、ペナルティー</a:t>
            </a: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61950" marR="0" lvl="0" indent="-361950" algn="just" defTabSz="914400" rtl="0" eaLnBrk="1" fontAlgn="auto" latinLnBrk="0" hangingPunct="1">
              <a:lnSpc>
                <a:spcPct val="90000"/>
              </a:lnSpc>
              <a:spcBef>
                <a:spcPts val="1000"/>
              </a:spcBef>
              <a:spcAft>
                <a:spcPts val="0"/>
              </a:spcAft>
              <a:buClrTx/>
              <a:buSzTx/>
              <a:buFont typeface="Wingdings" panose="05000000000000000000" pitchFamily="2" charset="2"/>
              <a:buChar char="l"/>
              <a:tabLst>
                <a:tab pos="990600" algn="l"/>
              </a:tabLst>
              <a:defRPr/>
            </a:pPr>
            <a:r>
              <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漏えいの働き掛けについて注意すること</a:t>
            </a:r>
            <a:endParaRPr kumimoji="1" lang="en-US" altLang="ja-JP"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61950" marR="0" lvl="0" indent="-361950" algn="just" defTabSz="914400" rtl="0" eaLnBrk="1" fontAlgn="auto" latinLnBrk="0" hangingPunct="1">
              <a:lnSpc>
                <a:spcPct val="90000"/>
              </a:lnSpc>
              <a:spcBef>
                <a:spcPts val="1000"/>
              </a:spcBef>
              <a:spcAft>
                <a:spcPts val="0"/>
              </a:spcAft>
              <a:buClrTx/>
              <a:buSzTx/>
              <a:buFont typeface="Wingdings" panose="05000000000000000000" pitchFamily="2" charset="2"/>
              <a:buChar char="l"/>
              <a:tabLst>
                <a:tab pos="990600" algn="l"/>
              </a:tabLst>
              <a:defRPr/>
            </a:pPr>
            <a:r>
              <a:rPr lang="ja-JP" altLang="en-US" sz="2000" dirty="0">
                <a:solidFill>
                  <a:prstClr val="black"/>
                </a:solidFill>
                <a:latin typeface="Meiryo UI" panose="020B0604030504040204" pitchFamily="50" charset="-128"/>
                <a:ea typeface="Meiryo UI" panose="020B0604030504040204" pitchFamily="50" charset="-128"/>
              </a:rPr>
              <a:t>（参考）過去の漏えい事案</a:t>
            </a:r>
            <a:endParaRPr kumimoji="1"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 name="スライド番号プレースホルダー 3">
            <a:extLst>
              <a:ext uri="{FF2B5EF4-FFF2-40B4-BE49-F238E27FC236}">
                <a16:creationId xmlns:a16="http://schemas.microsoft.com/office/drawing/2014/main" id="{94F5E201-827C-6E36-E2CD-DBA874C12CA5}"/>
              </a:ext>
            </a:extLst>
          </p:cNvPr>
          <p:cNvSpPr>
            <a:spLocks noGrp="1"/>
          </p:cNvSpPr>
          <p:nvPr>
            <p:ph type="sldNum" sz="quarter" idx="12"/>
          </p:nvPr>
        </p:nvSpPr>
        <p:spPr>
          <a:xfrm>
            <a:off x="7059622" y="6473879"/>
            <a:ext cx="2057400" cy="365125"/>
          </a:xfrm>
        </p:spPr>
        <p:txBody>
          <a:bodyPr/>
          <a:lstStyle/>
          <a:p>
            <a:fld id="{ED68E87A-1C08-4DEB-996E-5B06F9158F82}" type="slidenum">
              <a:rPr kumimoji="1" lang="ja-JP" altLang="en-US" smtClean="0">
                <a:latin typeface="Meiryo UI" panose="020B0604030504040204" pitchFamily="50" charset="-128"/>
                <a:ea typeface="Meiryo UI" panose="020B0604030504040204" pitchFamily="50" charset="-128"/>
              </a:rPr>
              <a:t>6</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62118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FE9115E-589D-E5A7-C93E-C2C341977307}"/>
              </a:ext>
            </a:extLst>
          </p:cNvPr>
          <p:cNvSpPr txBox="1"/>
          <p:nvPr/>
        </p:nvSpPr>
        <p:spPr>
          <a:xfrm>
            <a:off x="582253" y="5033389"/>
            <a:ext cx="8065352" cy="1631216"/>
          </a:xfrm>
          <a:prstGeom prst="rect">
            <a:avLst/>
          </a:prstGeom>
          <a:solidFill>
            <a:schemeClr val="bg1"/>
          </a:solidFill>
          <a:ln w="57150">
            <a:solidFill>
              <a:srgbClr val="FF0000"/>
            </a:solidFill>
          </a:ln>
        </p:spPr>
        <p:txBody>
          <a:bodyPr wrap="square" rtlCol="0">
            <a:spAutoFit/>
          </a:bodyPr>
          <a:lstStyle/>
          <a:p>
            <a:pPr algn="ctr"/>
            <a:endParaRPr kumimoji="1" lang="en-US" altLang="ja-JP" sz="2000" b="1">
              <a:latin typeface="Meiryo UI" panose="020B0604030504040204" pitchFamily="50" charset="-128"/>
              <a:ea typeface="Meiryo UI" panose="020B0604030504040204" pitchFamily="50" charset="-128"/>
            </a:endParaRPr>
          </a:p>
          <a:p>
            <a:pPr algn="ctr"/>
            <a:endParaRPr kumimoji="1" lang="en-US" altLang="ja-JP" sz="2000" b="1">
              <a:latin typeface="Meiryo UI" panose="020B0604030504040204" pitchFamily="50" charset="-128"/>
              <a:ea typeface="Meiryo UI" panose="020B0604030504040204" pitchFamily="50" charset="-128"/>
            </a:endParaRPr>
          </a:p>
          <a:p>
            <a:pPr algn="ctr"/>
            <a:endParaRPr kumimoji="1" lang="en-US" altLang="ja-JP" sz="2000" b="1">
              <a:latin typeface="Meiryo UI" panose="020B0604030504040204" pitchFamily="50" charset="-128"/>
              <a:ea typeface="Meiryo UI" panose="020B0604030504040204" pitchFamily="50" charset="-128"/>
            </a:endParaRPr>
          </a:p>
          <a:p>
            <a:pPr algn="ctr"/>
            <a:endParaRPr kumimoji="1" lang="en-US" altLang="ja-JP" sz="2000" b="1">
              <a:latin typeface="Meiryo UI" panose="020B0604030504040204" pitchFamily="50" charset="-128"/>
              <a:ea typeface="Meiryo UI" panose="020B0604030504040204" pitchFamily="50" charset="-128"/>
            </a:endParaRPr>
          </a:p>
          <a:p>
            <a:pPr algn="ctr"/>
            <a:r>
              <a:rPr kumimoji="1" lang="ja-JP" altLang="en-US" b="1">
                <a:latin typeface="Meiryo UI" panose="020B0604030504040204" pitchFamily="50" charset="-128"/>
                <a:ea typeface="Meiryo UI" panose="020B0604030504040204" pitchFamily="50" charset="-128"/>
              </a:rPr>
              <a:t>　官民一体となった重要経済安保情報の保全が必要です。</a:t>
            </a:r>
            <a:endParaRPr kumimoji="1" lang="en-US" altLang="ja-JP" b="1">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247B6036-B474-BAE1-34CB-14482F477A5D}"/>
              </a:ext>
            </a:extLst>
          </p:cNvPr>
          <p:cNvSpPr/>
          <p:nvPr/>
        </p:nvSpPr>
        <p:spPr>
          <a:xfrm>
            <a:off x="0" y="0"/>
            <a:ext cx="9144000" cy="369332"/>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a:latin typeface="Meiryo UI" panose="020B0604030504040204" pitchFamily="50" charset="-128"/>
                <a:ea typeface="Meiryo UI" panose="020B0604030504040204" pitchFamily="50" charset="-128"/>
              </a:rPr>
              <a:t>情報保全の必要性</a:t>
            </a:r>
          </a:p>
        </p:txBody>
      </p:sp>
      <p:pic>
        <p:nvPicPr>
          <p:cNvPr id="11" name="グラフィックス 10" descr="混乱した人 単色塗りつぶし">
            <a:extLst>
              <a:ext uri="{FF2B5EF4-FFF2-40B4-BE49-F238E27FC236}">
                <a16:creationId xmlns:a16="http://schemas.microsoft.com/office/drawing/2014/main" id="{B6B23B0A-3048-5277-02B7-67FF673FDB3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9292" y="568527"/>
            <a:ext cx="831844" cy="831844"/>
          </a:xfrm>
          <a:prstGeom prst="rect">
            <a:avLst/>
          </a:prstGeom>
        </p:spPr>
      </p:pic>
      <p:sp>
        <p:nvSpPr>
          <p:cNvPr id="9" name="テキスト ボックス 8">
            <a:extLst>
              <a:ext uri="{FF2B5EF4-FFF2-40B4-BE49-F238E27FC236}">
                <a16:creationId xmlns:a16="http://schemas.microsoft.com/office/drawing/2014/main" id="{25279A6E-8B28-4909-3172-304323442243}"/>
              </a:ext>
            </a:extLst>
          </p:cNvPr>
          <p:cNvSpPr txBox="1"/>
          <p:nvPr/>
        </p:nvSpPr>
        <p:spPr>
          <a:xfrm>
            <a:off x="1413696" y="657791"/>
            <a:ext cx="3117671" cy="369332"/>
          </a:xfrm>
          <a:prstGeom prst="rect">
            <a:avLst/>
          </a:prstGeom>
          <a:noFill/>
        </p:spPr>
        <p:txBody>
          <a:bodyPr wrap="square" rtlCol="0">
            <a:spAutoFit/>
          </a:bodyPr>
          <a:lstStyle/>
          <a:p>
            <a:r>
              <a:rPr kumimoji="1" lang="ja-JP" altLang="en-US" b="1">
                <a:latin typeface="Meiryo UI" panose="020B0604030504040204" pitchFamily="50" charset="-128"/>
                <a:ea typeface="Meiryo UI" panose="020B0604030504040204" pitchFamily="50" charset="-128"/>
              </a:rPr>
              <a:t>なぜ情報保全が必要なのか？</a:t>
            </a:r>
            <a:endParaRPr kumimoji="1" lang="en-US" altLang="ja-JP" b="1">
              <a:latin typeface="Meiryo UI" panose="020B0604030504040204" pitchFamily="50" charset="-128"/>
              <a:ea typeface="Meiryo UI" panose="020B0604030504040204" pitchFamily="50" charset="-128"/>
            </a:endParaRPr>
          </a:p>
        </p:txBody>
      </p:sp>
      <p:pic>
        <p:nvPicPr>
          <p:cNvPr id="16" name="グラフィックス 15" descr="握手 単色塗りつぶし">
            <a:extLst>
              <a:ext uri="{FF2B5EF4-FFF2-40B4-BE49-F238E27FC236}">
                <a16:creationId xmlns:a16="http://schemas.microsoft.com/office/drawing/2014/main" id="{CCC6D12E-9E0E-45CC-F10A-FC691A214BC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4671" y="2062058"/>
            <a:ext cx="1131070" cy="1131070"/>
          </a:xfrm>
          <a:prstGeom prst="rect">
            <a:avLst/>
          </a:prstGeom>
        </p:spPr>
      </p:pic>
      <p:pic>
        <p:nvPicPr>
          <p:cNvPr id="20" name="グラフィックス 19" descr="パラボラ アンテナ 単色塗りつぶし">
            <a:extLst>
              <a:ext uri="{FF2B5EF4-FFF2-40B4-BE49-F238E27FC236}">
                <a16:creationId xmlns:a16="http://schemas.microsoft.com/office/drawing/2014/main" id="{065E7887-68F5-FA3A-6A85-78DB77F704E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64312" y="2110595"/>
            <a:ext cx="959998" cy="959998"/>
          </a:xfrm>
          <a:prstGeom prst="rect">
            <a:avLst/>
          </a:prstGeom>
        </p:spPr>
      </p:pic>
      <p:pic>
        <p:nvPicPr>
          <p:cNvPr id="24" name="グラフィックス 23" descr="アイデアが浮かんだ人 単色塗りつぶし">
            <a:extLst>
              <a:ext uri="{FF2B5EF4-FFF2-40B4-BE49-F238E27FC236}">
                <a16:creationId xmlns:a16="http://schemas.microsoft.com/office/drawing/2014/main" id="{E6C503EC-1EE9-214E-5995-87480358203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972532" y="1919685"/>
            <a:ext cx="1465574" cy="1465574"/>
          </a:xfrm>
          <a:prstGeom prst="rect">
            <a:avLst/>
          </a:prstGeom>
        </p:spPr>
      </p:pic>
      <p:pic>
        <p:nvPicPr>
          <p:cNvPr id="26" name="グラフィックス 25" descr="クルーズ船 単色塗りつぶし">
            <a:extLst>
              <a:ext uri="{FF2B5EF4-FFF2-40B4-BE49-F238E27FC236}">
                <a16:creationId xmlns:a16="http://schemas.microsoft.com/office/drawing/2014/main" id="{A4EB7FE8-E523-02A1-E0D4-97D77673B1F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615402" y="2198756"/>
            <a:ext cx="1131070" cy="1131070"/>
          </a:xfrm>
          <a:prstGeom prst="rect">
            <a:avLst/>
          </a:prstGeom>
        </p:spPr>
      </p:pic>
      <p:sp>
        <p:nvSpPr>
          <p:cNvPr id="27" name="テキスト ボックス 26">
            <a:extLst>
              <a:ext uri="{FF2B5EF4-FFF2-40B4-BE49-F238E27FC236}">
                <a16:creationId xmlns:a16="http://schemas.microsoft.com/office/drawing/2014/main" id="{057A2CBA-F222-A58D-21E3-3F7BF1A12BC7}"/>
              </a:ext>
            </a:extLst>
          </p:cNvPr>
          <p:cNvSpPr txBox="1"/>
          <p:nvPr/>
        </p:nvSpPr>
        <p:spPr>
          <a:xfrm>
            <a:off x="149292" y="1461937"/>
            <a:ext cx="6611872" cy="369332"/>
          </a:xfrm>
          <a:prstGeom prst="rect">
            <a:avLst/>
          </a:prstGeom>
          <a:noFill/>
        </p:spPr>
        <p:txBody>
          <a:bodyPr wrap="square" rtlCol="0">
            <a:spAutoFit/>
          </a:bodyPr>
          <a:lstStyle/>
          <a:p>
            <a:r>
              <a:rPr kumimoji="1" lang="ja-JP" altLang="en-US">
                <a:latin typeface="Meiryo UI" panose="020B0604030504040204" pitchFamily="50" charset="-128"/>
                <a:ea typeface="Meiryo UI" panose="020B0604030504040204" pitchFamily="50" charset="-128"/>
              </a:rPr>
              <a:t>情報保全を怠った結果、</a:t>
            </a:r>
            <a:r>
              <a:rPr kumimoji="1" lang="ja-JP" altLang="en-US" b="1">
                <a:solidFill>
                  <a:srgbClr val="C00000"/>
                </a:solidFill>
                <a:latin typeface="Meiryo UI" panose="020B0604030504040204" pitchFamily="50" charset="-128"/>
                <a:ea typeface="Meiryo UI" panose="020B0604030504040204" pitchFamily="50" charset="-128"/>
              </a:rPr>
              <a:t>重要経済安保情報が漏えいすると・・・</a:t>
            </a:r>
          </a:p>
        </p:txBody>
      </p:sp>
      <p:sp>
        <p:nvSpPr>
          <p:cNvPr id="28" name="四角形: 角を丸くする 27">
            <a:extLst>
              <a:ext uri="{FF2B5EF4-FFF2-40B4-BE49-F238E27FC236}">
                <a16:creationId xmlns:a16="http://schemas.microsoft.com/office/drawing/2014/main" id="{A2B09564-F399-A5F6-24EB-3CA9F1E483C9}"/>
              </a:ext>
            </a:extLst>
          </p:cNvPr>
          <p:cNvSpPr/>
          <p:nvPr/>
        </p:nvSpPr>
        <p:spPr>
          <a:xfrm>
            <a:off x="149292" y="3002196"/>
            <a:ext cx="2049755" cy="1361010"/>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latin typeface="Meiryo UI" panose="020B0604030504040204" pitchFamily="50" charset="-128"/>
                <a:ea typeface="Meiryo UI" panose="020B0604030504040204" pitchFamily="50" charset="-128"/>
              </a:rPr>
              <a:t>外国との信頼関係が損なわれ、情報収集や交渉が困難となったり</a:t>
            </a:r>
          </a:p>
        </p:txBody>
      </p:sp>
      <p:sp>
        <p:nvSpPr>
          <p:cNvPr id="30" name="乗算記号 29">
            <a:extLst>
              <a:ext uri="{FF2B5EF4-FFF2-40B4-BE49-F238E27FC236}">
                <a16:creationId xmlns:a16="http://schemas.microsoft.com/office/drawing/2014/main" id="{39CBC0C9-F23B-AD51-4DE8-8135654F8A34}"/>
              </a:ext>
            </a:extLst>
          </p:cNvPr>
          <p:cNvSpPr/>
          <p:nvPr/>
        </p:nvSpPr>
        <p:spPr>
          <a:xfrm>
            <a:off x="366236" y="2208680"/>
            <a:ext cx="1622566" cy="772429"/>
          </a:xfrm>
          <a:prstGeom prst="mathMultiply">
            <a:avLst>
              <a:gd name="adj1" fmla="val 11457"/>
            </a:avLst>
          </a:prstGeom>
          <a:solidFill>
            <a:srgbClr val="FF0000">
              <a:alpha val="55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31" name="四角形: 角を丸くする 30">
            <a:extLst>
              <a:ext uri="{FF2B5EF4-FFF2-40B4-BE49-F238E27FC236}">
                <a16:creationId xmlns:a16="http://schemas.microsoft.com/office/drawing/2014/main" id="{231BEE49-FCAF-45A3-D0FE-101BEBA73E2D}"/>
              </a:ext>
            </a:extLst>
          </p:cNvPr>
          <p:cNvSpPr/>
          <p:nvPr/>
        </p:nvSpPr>
        <p:spPr>
          <a:xfrm>
            <a:off x="2500670" y="3358052"/>
            <a:ext cx="4025391" cy="924992"/>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latin typeface="Meiryo UI" panose="020B0604030504040204" pitchFamily="50" charset="-128"/>
                <a:ea typeface="Meiryo UI" panose="020B0604030504040204" pitchFamily="50" charset="-128"/>
              </a:rPr>
              <a:t>我が国の施策や手の内を把握され、対抗措置を講じられたり、重要物資の供給網を阻害されたり</a:t>
            </a:r>
          </a:p>
        </p:txBody>
      </p:sp>
      <p:sp>
        <p:nvSpPr>
          <p:cNvPr id="33" name="乗算記号 32">
            <a:extLst>
              <a:ext uri="{FF2B5EF4-FFF2-40B4-BE49-F238E27FC236}">
                <a16:creationId xmlns:a16="http://schemas.microsoft.com/office/drawing/2014/main" id="{D1FE03CE-FE90-E07A-8655-CBFF640E2685}"/>
              </a:ext>
            </a:extLst>
          </p:cNvPr>
          <p:cNvSpPr/>
          <p:nvPr/>
        </p:nvSpPr>
        <p:spPr>
          <a:xfrm>
            <a:off x="4312121" y="2432314"/>
            <a:ext cx="1622566" cy="772429"/>
          </a:xfrm>
          <a:prstGeom prst="mathMultiply">
            <a:avLst>
              <a:gd name="adj1" fmla="val 11457"/>
            </a:avLst>
          </a:prstGeom>
          <a:solidFill>
            <a:srgbClr val="FF0000">
              <a:alpha val="55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34" name="乗算記号 33">
            <a:extLst>
              <a:ext uri="{FF2B5EF4-FFF2-40B4-BE49-F238E27FC236}">
                <a16:creationId xmlns:a16="http://schemas.microsoft.com/office/drawing/2014/main" id="{BA2AC97E-FA6D-3EAF-1FE5-214D7022D765}"/>
              </a:ext>
            </a:extLst>
          </p:cNvPr>
          <p:cNvSpPr/>
          <p:nvPr/>
        </p:nvSpPr>
        <p:spPr>
          <a:xfrm>
            <a:off x="3058272" y="1961412"/>
            <a:ext cx="1622566" cy="772429"/>
          </a:xfrm>
          <a:prstGeom prst="mathMultiply">
            <a:avLst>
              <a:gd name="adj1" fmla="val 11457"/>
            </a:avLst>
          </a:prstGeom>
          <a:solidFill>
            <a:srgbClr val="FF0000">
              <a:alpha val="55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35" name="乗算記号 34">
            <a:extLst>
              <a:ext uri="{FF2B5EF4-FFF2-40B4-BE49-F238E27FC236}">
                <a16:creationId xmlns:a16="http://schemas.microsoft.com/office/drawing/2014/main" id="{6FC9CD61-22CE-0A6D-6D9B-1693B1408C6D}"/>
              </a:ext>
            </a:extLst>
          </p:cNvPr>
          <p:cNvSpPr/>
          <p:nvPr/>
        </p:nvSpPr>
        <p:spPr>
          <a:xfrm>
            <a:off x="6494117" y="2199566"/>
            <a:ext cx="1622566" cy="772429"/>
          </a:xfrm>
          <a:prstGeom prst="mathMultiply">
            <a:avLst>
              <a:gd name="adj1" fmla="val 11457"/>
            </a:avLst>
          </a:prstGeom>
          <a:solidFill>
            <a:srgbClr val="FF0000">
              <a:alpha val="55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36" name="四角形: 角を丸くする 35">
            <a:extLst>
              <a:ext uri="{FF2B5EF4-FFF2-40B4-BE49-F238E27FC236}">
                <a16:creationId xmlns:a16="http://schemas.microsoft.com/office/drawing/2014/main" id="{CC73B26C-964E-DDCF-DD7D-F5CB216C3A3A}"/>
              </a:ext>
            </a:extLst>
          </p:cNvPr>
          <p:cNvSpPr/>
          <p:nvPr/>
        </p:nvSpPr>
        <p:spPr>
          <a:xfrm>
            <a:off x="6851453" y="3014269"/>
            <a:ext cx="2049755" cy="126461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latin typeface="Meiryo UI" panose="020B0604030504040204" pitchFamily="50" charset="-128"/>
                <a:ea typeface="Meiryo UI" panose="020B0604030504040204" pitchFamily="50" charset="-128"/>
              </a:rPr>
              <a:t>保護措置や能力が露見し、通信妨害や攻撃が容易となったり</a:t>
            </a:r>
          </a:p>
        </p:txBody>
      </p:sp>
      <p:sp>
        <p:nvSpPr>
          <p:cNvPr id="37" name="テキスト ボックス 36">
            <a:extLst>
              <a:ext uri="{FF2B5EF4-FFF2-40B4-BE49-F238E27FC236}">
                <a16:creationId xmlns:a16="http://schemas.microsoft.com/office/drawing/2014/main" id="{FA822522-B81B-4E34-6362-D72F190BFDDD}"/>
              </a:ext>
            </a:extLst>
          </p:cNvPr>
          <p:cNvSpPr txBox="1"/>
          <p:nvPr/>
        </p:nvSpPr>
        <p:spPr>
          <a:xfrm>
            <a:off x="755688" y="5112351"/>
            <a:ext cx="7806059" cy="766492"/>
          </a:xfrm>
          <a:prstGeom prst="rect">
            <a:avLst/>
          </a:prstGeom>
          <a:noFill/>
        </p:spPr>
        <p:txBody>
          <a:bodyPr wrap="square" rtlCol="0">
            <a:spAutoFit/>
          </a:bodyPr>
          <a:lstStyle/>
          <a:p>
            <a:pPr algn="ctr">
              <a:lnSpc>
                <a:spcPts val="2800"/>
              </a:lnSpc>
            </a:pPr>
            <a:r>
              <a:rPr kumimoji="1" lang="ja-JP" altLang="en-US" b="1">
                <a:latin typeface="Meiryo UI" panose="020B0604030504040204" pitchFamily="50" charset="-128"/>
                <a:ea typeface="Meiryo UI" panose="020B0604030504040204" pitchFamily="50" charset="-128"/>
              </a:rPr>
              <a:t>　我が国の社会・経済秩序が不安定化したり、国民の生活が脅かされたりするなど、</a:t>
            </a:r>
            <a:r>
              <a:rPr kumimoji="1" lang="ja-JP" altLang="en-US" b="1">
                <a:solidFill>
                  <a:srgbClr val="C00000"/>
                </a:solidFill>
                <a:latin typeface="Meiryo UI" panose="020B0604030504040204" pitchFamily="50" charset="-128"/>
                <a:ea typeface="Meiryo UI" panose="020B0604030504040204" pitchFamily="50" charset="-128"/>
              </a:rPr>
              <a:t>日本の安全保障に悪影響</a:t>
            </a:r>
            <a:r>
              <a:rPr kumimoji="1" lang="ja-JP" altLang="en-US" b="1">
                <a:latin typeface="Meiryo UI" panose="020B0604030504040204" pitchFamily="50" charset="-128"/>
                <a:ea typeface="Meiryo UI" panose="020B0604030504040204" pitchFamily="50" charset="-128"/>
              </a:rPr>
              <a:t>を及ぼすことが考えられます。</a:t>
            </a:r>
          </a:p>
        </p:txBody>
      </p:sp>
      <p:sp>
        <p:nvSpPr>
          <p:cNvPr id="38" name="矢印: 下 37">
            <a:extLst>
              <a:ext uri="{FF2B5EF4-FFF2-40B4-BE49-F238E27FC236}">
                <a16:creationId xmlns:a16="http://schemas.microsoft.com/office/drawing/2014/main" id="{A64043DD-DAD9-054A-3F24-CD3992D01836}"/>
              </a:ext>
            </a:extLst>
          </p:cNvPr>
          <p:cNvSpPr/>
          <p:nvPr/>
        </p:nvSpPr>
        <p:spPr>
          <a:xfrm>
            <a:off x="3535612" y="4467587"/>
            <a:ext cx="2722169" cy="403027"/>
          </a:xfrm>
          <a:prstGeom prst="downArrow">
            <a:avLst>
              <a:gd name="adj1" fmla="val 57479"/>
              <a:gd name="adj2" fmla="val 71270"/>
            </a:avLst>
          </a:prstGeom>
          <a:solidFill>
            <a:srgbClr val="FF0000"/>
          </a:solidFill>
          <a:ln w="12700">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pic>
        <p:nvPicPr>
          <p:cNvPr id="40" name="図 39">
            <a:extLst>
              <a:ext uri="{FF2B5EF4-FFF2-40B4-BE49-F238E27FC236}">
                <a16:creationId xmlns:a16="http://schemas.microsoft.com/office/drawing/2014/main" id="{98A172B7-FC5A-A811-E323-DA7C0019F7BB}"/>
              </a:ext>
            </a:extLst>
          </p:cNvPr>
          <p:cNvPicPr>
            <a:picLocks noChangeAspect="1"/>
          </p:cNvPicPr>
          <p:nvPr/>
        </p:nvPicPr>
        <p:blipFill>
          <a:blip r:embed="rId12"/>
          <a:stretch>
            <a:fillRect/>
          </a:stretch>
        </p:blipFill>
        <p:spPr>
          <a:xfrm>
            <a:off x="7724310" y="5538110"/>
            <a:ext cx="482649" cy="839390"/>
          </a:xfrm>
          <a:prstGeom prst="rect">
            <a:avLst/>
          </a:prstGeom>
        </p:spPr>
      </p:pic>
      <p:sp>
        <p:nvSpPr>
          <p:cNvPr id="5" name="二等辺三角形 4">
            <a:extLst>
              <a:ext uri="{FF2B5EF4-FFF2-40B4-BE49-F238E27FC236}">
                <a16:creationId xmlns:a16="http://schemas.microsoft.com/office/drawing/2014/main" id="{3B74D304-6C9D-6E9B-5D31-D55D49E1A404}"/>
              </a:ext>
            </a:extLst>
          </p:cNvPr>
          <p:cNvSpPr/>
          <p:nvPr/>
        </p:nvSpPr>
        <p:spPr>
          <a:xfrm rot="10800000">
            <a:off x="3816698" y="5935296"/>
            <a:ext cx="2160000" cy="324000"/>
          </a:xfrm>
          <a:prstGeom prst="triangl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吹き出し: 角を丸めた四角形 5">
            <a:extLst>
              <a:ext uri="{FF2B5EF4-FFF2-40B4-BE49-F238E27FC236}">
                <a16:creationId xmlns:a16="http://schemas.microsoft.com/office/drawing/2014/main" id="{455F0913-99BF-0960-E60C-A0081C653D3F}"/>
              </a:ext>
            </a:extLst>
          </p:cNvPr>
          <p:cNvSpPr/>
          <p:nvPr/>
        </p:nvSpPr>
        <p:spPr>
          <a:xfrm>
            <a:off x="1174169" y="541558"/>
            <a:ext cx="3550231" cy="600813"/>
          </a:xfrm>
          <a:prstGeom prst="wedgeRoundRectCallout">
            <a:avLst>
              <a:gd name="adj1" fmla="val -58125"/>
              <a:gd name="adj2" fmla="val -16767"/>
              <a:gd name="adj3" fmla="val 16667"/>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3">
            <a:extLst>
              <a:ext uri="{FF2B5EF4-FFF2-40B4-BE49-F238E27FC236}">
                <a16:creationId xmlns:a16="http://schemas.microsoft.com/office/drawing/2014/main" id="{927C99E1-197D-F4E7-656F-14C50BEC1686}"/>
              </a:ext>
            </a:extLst>
          </p:cNvPr>
          <p:cNvSpPr>
            <a:spLocks noGrp="1"/>
          </p:cNvSpPr>
          <p:nvPr>
            <p:ph type="sldNum" sz="quarter" idx="12"/>
          </p:nvPr>
        </p:nvSpPr>
        <p:spPr>
          <a:xfrm>
            <a:off x="7059622" y="6473879"/>
            <a:ext cx="2057400" cy="365125"/>
          </a:xfrm>
        </p:spPr>
        <p:txBody>
          <a:bodyPr/>
          <a:lstStyle/>
          <a:p>
            <a:fld id="{ED68E87A-1C08-4DEB-996E-5B06F9158F82}" type="slidenum">
              <a:rPr kumimoji="1" lang="ja-JP" altLang="en-US" smtClean="0">
                <a:latin typeface="Meiryo UI" panose="020B0604030504040204" pitchFamily="50" charset="-128"/>
                <a:ea typeface="Meiryo UI" panose="020B0604030504040204" pitchFamily="50" charset="-128"/>
              </a:rPr>
              <a:t>7</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24160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9A1D7C7A-6C75-3BC5-8499-FC7632BF66A6}"/>
              </a:ext>
            </a:extLst>
          </p:cNvPr>
          <p:cNvSpPr txBox="1"/>
          <p:nvPr/>
        </p:nvSpPr>
        <p:spPr>
          <a:xfrm>
            <a:off x="108119" y="480343"/>
            <a:ext cx="8832752" cy="4001095"/>
          </a:xfrm>
          <a:prstGeom prst="rect">
            <a:avLst/>
          </a:prstGeom>
          <a:noFill/>
        </p:spPr>
        <p:txBody>
          <a:bodyPr wrap="square" rtlCol="0">
            <a:spAutoFit/>
          </a:bodyPr>
          <a:lstStyle/>
          <a:p>
            <a:pPr marL="180975" indent="-180975" algn="just">
              <a:spcBef>
                <a:spcPts val="600"/>
              </a:spcBef>
            </a:pPr>
            <a:r>
              <a:rPr kumimoji="1" lang="ja-JP" altLang="en-US" b="1" dirty="0">
                <a:latin typeface="Meiryo UI" panose="020B0604030504040204" pitchFamily="50" charset="-128"/>
                <a:ea typeface="Meiryo UI" panose="020B0604030504040204" pitchFamily="50" charset="-128"/>
              </a:rPr>
              <a:t>１　漏えいの禁止</a:t>
            </a:r>
            <a:endParaRPr kumimoji="1" lang="en-US" altLang="ja-JP" b="1" dirty="0">
              <a:latin typeface="Meiryo UI" panose="020B0604030504040204" pitchFamily="50" charset="-128"/>
              <a:ea typeface="Meiryo UI" panose="020B0604030504040204" pitchFamily="50" charset="-128"/>
            </a:endParaRPr>
          </a:p>
          <a:p>
            <a:pPr marL="180975" indent="-180975" algn="just">
              <a:spcBef>
                <a:spcPts val="600"/>
              </a:spcBef>
            </a:pPr>
            <a:r>
              <a:rPr kumimoji="1" lang="ja-JP" altLang="en-US" dirty="0">
                <a:latin typeface="Meiryo UI" panose="020B0604030504040204" pitchFamily="50" charset="-128"/>
                <a:ea typeface="Meiryo UI" panose="020B0604030504040204" pitchFamily="50" charset="-128"/>
              </a:rPr>
              <a:t>○　重要経済安保情報に指定される情報は、</a:t>
            </a:r>
            <a:r>
              <a:rPr kumimoji="1" lang="ja-JP" altLang="en-US" b="1" dirty="0">
                <a:solidFill>
                  <a:srgbClr val="C00000"/>
                </a:solidFill>
                <a:latin typeface="Meiryo UI" panose="020B0604030504040204" pitchFamily="50" charset="-128"/>
                <a:ea typeface="Meiryo UI" panose="020B0604030504040204" pitchFamily="50" charset="-128"/>
              </a:rPr>
              <a:t>漏えいすれば、我が国の安全保障に支障を及ぼす情報</a:t>
            </a:r>
            <a:r>
              <a:rPr kumimoji="1" lang="ja-JP" altLang="en-US" dirty="0">
                <a:latin typeface="Meiryo UI" panose="020B0604030504040204" pitchFamily="50" charset="-128"/>
                <a:ea typeface="Meiryo UI" panose="020B0604030504040204" pitchFamily="50" charset="-128"/>
              </a:rPr>
              <a:t>です。</a:t>
            </a:r>
            <a:endParaRPr kumimoji="1" lang="en-US" altLang="ja-JP" dirty="0">
              <a:latin typeface="Meiryo UI" panose="020B0604030504040204" pitchFamily="50" charset="-128"/>
              <a:ea typeface="Meiryo UI" panose="020B0604030504040204" pitchFamily="50" charset="-128"/>
            </a:endParaRPr>
          </a:p>
          <a:p>
            <a:pPr marL="180975" indent="-180975" algn="just">
              <a:spcBef>
                <a:spcPts val="600"/>
              </a:spcBef>
            </a:pPr>
            <a:r>
              <a:rPr kumimoji="1" lang="ja-JP" altLang="en-US" dirty="0">
                <a:latin typeface="Meiryo UI" panose="020B0604030504040204" pitchFamily="50" charset="-128"/>
                <a:ea typeface="Meiryo UI" panose="020B0604030504040204" pitchFamily="50" charset="-128"/>
              </a:rPr>
              <a:t>○　重要経済安保情報は、</a:t>
            </a:r>
            <a:endParaRPr kumimoji="1" lang="en-US" altLang="ja-JP" dirty="0">
              <a:latin typeface="Meiryo UI" panose="020B0604030504040204" pitchFamily="50" charset="-128"/>
              <a:ea typeface="Meiryo UI" panose="020B0604030504040204" pitchFamily="50" charset="-128"/>
            </a:endParaRPr>
          </a:p>
          <a:p>
            <a:pPr marL="180975" indent="-180975" algn="just"/>
            <a:r>
              <a:rPr kumimoji="1" lang="ja-JP" altLang="en-US" dirty="0">
                <a:latin typeface="Meiryo UI" panose="020B0604030504040204" pitchFamily="50" charset="-128"/>
                <a:ea typeface="Meiryo UI" panose="020B0604030504040204" pitchFamily="50" charset="-128"/>
              </a:rPr>
              <a:t>　　　　①適性評価において、これを</a:t>
            </a:r>
            <a:r>
              <a:rPr kumimoji="1" lang="ja-JP" altLang="en-US" b="1" dirty="0">
                <a:solidFill>
                  <a:srgbClr val="C00000"/>
                </a:solidFill>
                <a:latin typeface="Meiryo UI" panose="020B0604030504040204" pitchFamily="50" charset="-128"/>
                <a:ea typeface="Meiryo UI" panose="020B0604030504040204" pitchFamily="50" charset="-128"/>
              </a:rPr>
              <a:t>漏えいするおそれがないと認められた者</a:t>
            </a:r>
            <a:r>
              <a:rPr kumimoji="1" lang="ja-JP" altLang="en-US" dirty="0">
                <a:latin typeface="Meiryo UI" panose="020B0604030504040204" pitchFamily="50" charset="-128"/>
                <a:ea typeface="Meiryo UI" panose="020B0604030504040204" pitchFamily="50" charset="-128"/>
              </a:rPr>
              <a:t>が、</a:t>
            </a:r>
            <a:endParaRPr kumimoji="1" lang="en-US" altLang="ja-JP" dirty="0">
              <a:latin typeface="Meiryo UI" panose="020B0604030504040204" pitchFamily="50" charset="-128"/>
              <a:ea typeface="Meiryo UI" panose="020B0604030504040204" pitchFamily="50" charset="-128"/>
            </a:endParaRPr>
          </a:p>
          <a:p>
            <a:pPr marL="180975" indent="-180975" algn="just"/>
            <a:r>
              <a:rPr kumimoji="1" lang="ja-JP" altLang="en-US" dirty="0">
                <a:latin typeface="Meiryo UI" panose="020B0604030504040204" pitchFamily="50" charset="-128"/>
                <a:ea typeface="Meiryo UI" panose="020B0604030504040204" pitchFamily="50" charset="-128"/>
              </a:rPr>
              <a:t>　　　　②</a:t>
            </a:r>
            <a:r>
              <a:rPr kumimoji="1" lang="ja-JP" altLang="en-US" b="1" dirty="0">
                <a:solidFill>
                  <a:srgbClr val="C00000"/>
                </a:solidFill>
                <a:latin typeface="Meiryo UI" panose="020B0604030504040204" pitchFamily="50" charset="-128"/>
                <a:ea typeface="Meiryo UI" panose="020B0604030504040204" pitchFamily="50" charset="-128"/>
              </a:rPr>
              <a:t>業務上必要な場合に限って</a:t>
            </a:r>
            <a:r>
              <a:rPr kumimoji="1" lang="ja-JP" altLang="en-US" dirty="0">
                <a:latin typeface="Meiryo UI" panose="020B0604030504040204" pitchFamily="50" charset="-128"/>
                <a:ea typeface="Meiryo UI" panose="020B0604030504040204" pitchFamily="50" charset="-128"/>
              </a:rPr>
              <a:t>これを</a:t>
            </a:r>
            <a:r>
              <a:rPr kumimoji="1" lang="ja-JP" altLang="en-US" b="1" dirty="0">
                <a:solidFill>
                  <a:srgbClr val="C00000"/>
                </a:solidFill>
                <a:latin typeface="Meiryo UI" panose="020B0604030504040204" pitchFamily="50" charset="-128"/>
                <a:ea typeface="Meiryo UI" panose="020B0604030504040204" pitchFamily="50" charset="-128"/>
              </a:rPr>
              <a:t>取扱う</a:t>
            </a:r>
            <a:r>
              <a:rPr kumimoji="1" lang="ja-JP" altLang="en-US" dirty="0">
                <a:latin typeface="Meiryo UI" panose="020B0604030504040204" pitchFamily="50" charset="-128"/>
                <a:ea typeface="Meiryo UI" panose="020B0604030504040204" pitchFamily="50" charset="-128"/>
              </a:rPr>
              <a:t>ことができます</a:t>
            </a:r>
            <a:endParaRPr kumimoji="1" lang="en-US" altLang="ja-JP" dirty="0">
              <a:latin typeface="Meiryo UI" panose="020B0604030504040204" pitchFamily="50" charset="-128"/>
              <a:ea typeface="Meiryo UI" panose="020B0604030504040204" pitchFamily="50" charset="-128"/>
            </a:endParaRPr>
          </a:p>
          <a:p>
            <a:pPr marL="180975" indent="-180975" algn="just">
              <a:spcBef>
                <a:spcPts val="600"/>
              </a:spcBef>
            </a:pPr>
            <a:r>
              <a:rPr kumimoji="1" lang="ja-JP" altLang="en-US" dirty="0">
                <a:latin typeface="Meiryo UI" panose="020B0604030504040204" pitchFamily="50" charset="-128"/>
                <a:ea typeface="Meiryo UI" panose="020B0604030504040204" pitchFamily="50" charset="-128"/>
              </a:rPr>
              <a:t>○　重要経済安保情報は、</a:t>
            </a:r>
            <a:r>
              <a:rPr kumimoji="1" lang="ja-JP" altLang="en-US" b="1" dirty="0">
                <a:solidFill>
                  <a:srgbClr val="C00000"/>
                </a:solidFill>
                <a:latin typeface="Meiryo UI" panose="020B0604030504040204" pitchFamily="50" charset="-128"/>
                <a:ea typeface="Meiryo UI" panose="020B0604030504040204" pitchFamily="50" charset="-128"/>
              </a:rPr>
              <a:t>予め指示された者（取扱者として指定された者）のみ</a:t>
            </a:r>
            <a:r>
              <a:rPr kumimoji="1" lang="ja-JP" altLang="en-US" dirty="0">
                <a:latin typeface="Meiryo UI" panose="020B0604030504040204" pitchFamily="50" charset="-128"/>
                <a:ea typeface="Meiryo UI" panose="020B0604030504040204" pitchFamily="50" charset="-128"/>
              </a:rPr>
              <a:t>が取扱うことを許容されています。指示された者以外の者に対してこれを漏らしてはなりません。（重要経済安保情報の</a:t>
            </a:r>
            <a:r>
              <a:rPr kumimoji="1" lang="ja-JP" altLang="en-US" b="1" dirty="0">
                <a:solidFill>
                  <a:srgbClr val="C00000"/>
                </a:solidFill>
                <a:latin typeface="Meiryo UI" panose="020B0604030504040204" pitchFamily="50" charset="-128"/>
                <a:ea typeface="Meiryo UI" panose="020B0604030504040204" pitchFamily="50" charset="-128"/>
              </a:rPr>
              <a:t>取扱いを行わなくなった後や退職後も同様</a:t>
            </a:r>
            <a:r>
              <a:rPr kumimoji="1" lang="ja-JP" altLang="en-US" dirty="0">
                <a:latin typeface="Meiryo UI" panose="020B0604030504040204" pitchFamily="50" charset="-128"/>
                <a:ea typeface="Meiryo UI" panose="020B0604030504040204" pitchFamily="50" charset="-128"/>
              </a:rPr>
              <a:t>）</a:t>
            </a:r>
            <a:endParaRPr kumimoji="1" lang="en-US" altLang="ja-JP" dirty="0">
              <a:latin typeface="Meiryo UI" panose="020B0604030504040204" pitchFamily="50" charset="-128"/>
              <a:ea typeface="Meiryo UI" panose="020B0604030504040204" pitchFamily="50" charset="-128"/>
            </a:endParaRPr>
          </a:p>
          <a:p>
            <a:pPr marL="180975" indent="-180975" algn="just">
              <a:spcBef>
                <a:spcPts val="600"/>
              </a:spcBef>
            </a:pPr>
            <a:r>
              <a:rPr kumimoji="1" lang="ja-JP" altLang="en-US" dirty="0">
                <a:latin typeface="Meiryo UI" panose="020B0604030504040204" pitchFamily="50" charset="-128"/>
                <a:ea typeface="Meiryo UI" panose="020B0604030504040204" pitchFamily="50" charset="-128"/>
              </a:rPr>
              <a:t>　　 このことに例外はなく、退職した上司等や家族に対してはもちろんのこと、省内で</a:t>
            </a:r>
            <a:r>
              <a:rPr kumimoji="1" lang="ja-JP" altLang="en-US" b="1" dirty="0">
                <a:solidFill>
                  <a:srgbClr val="C00000"/>
                </a:solidFill>
                <a:latin typeface="Meiryo UI" panose="020B0604030504040204" pitchFamily="50" charset="-128"/>
                <a:ea typeface="Meiryo UI" panose="020B0604030504040204" pitchFamily="50" charset="-128"/>
              </a:rPr>
              <a:t>適性評価を付与されていても</a:t>
            </a:r>
            <a:r>
              <a:rPr kumimoji="1" lang="ja-JP" altLang="en-US" dirty="0">
                <a:latin typeface="Meiryo UI" panose="020B0604030504040204" pitchFamily="50" charset="-128"/>
                <a:ea typeface="Meiryo UI" panose="020B0604030504040204" pitchFamily="50" charset="-128"/>
              </a:rPr>
              <a:t>、当該重要経済安保情報の</a:t>
            </a:r>
            <a:r>
              <a:rPr kumimoji="1" lang="ja-JP" altLang="en-US" b="1" dirty="0">
                <a:solidFill>
                  <a:srgbClr val="C00000"/>
                </a:solidFill>
                <a:latin typeface="Meiryo UI" panose="020B0604030504040204" pitchFamily="50" charset="-128"/>
                <a:ea typeface="Meiryo UI" panose="020B0604030504040204" pitchFamily="50" charset="-128"/>
              </a:rPr>
              <a:t>取扱者として指示されていない者にその内容を漏えいしてはなりません</a:t>
            </a:r>
            <a:r>
              <a:rPr kumimoji="1" lang="ja-JP" altLang="en-US" dirty="0">
                <a:latin typeface="Meiryo UI" panose="020B0604030504040204" pitchFamily="50" charset="-128"/>
                <a:ea typeface="Meiryo UI" panose="020B0604030504040204" pitchFamily="50" charset="-128"/>
              </a:rPr>
              <a:t>。相手が指示された者かどうか確信が持てない場合にも同様です。必要に応じて上司等に確認してください。</a:t>
            </a:r>
            <a:endParaRPr kumimoji="1" lang="en-US" altLang="ja-JP"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82128753-0720-DCEC-AB20-C991C3627B19}"/>
              </a:ext>
            </a:extLst>
          </p:cNvPr>
          <p:cNvSpPr txBox="1"/>
          <p:nvPr/>
        </p:nvSpPr>
        <p:spPr>
          <a:xfrm>
            <a:off x="-34663" y="0"/>
            <a:ext cx="9171692" cy="369282"/>
          </a:xfrm>
          <a:prstGeom prst="rect">
            <a:avLst/>
          </a:prstGeom>
          <a:solidFill>
            <a:srgbClr val="002060"/>
          </a:solidFill>
        </p:spPr>
        <p:txBody>
          <a:bodyPr wrap="square" lIns="84407" tIns="42203" rIns="84407" bIns="42203" rtlCol="0" anchor="t">
            <a:spAutoFit/>
          </a:bodyPr>
          <a:lstStyle/>
          <a:p>
            <a:pPr algn="ctr"/>
            <a:r>
              <a:rPr lang="ja-JP" altLang="en-US" b="1">
                <a:solidFill>
                  <a:schemeClr val="bg1"/>
                </a:solidFill>
                <a:latin typeface="Meiryo UI" panose="020B0604030504040204" pitchFamily="50" charset="-128"/>
                <a:ea typeface="Meiryo UI" panose="020B0604030504040204" pitchFamily="50" charset="-128"/>
              </a:rPr>
              <a:t>情報保全の際の留意事項①</a:t>
            </a:r>
          </a:p>
        </p:txBody>
      </p:sp>
      <p:sp>
        <p:nvSpPr>
          <p:cNvPr id="2" name="四角形: 角を丸くする 1">
            <a:extLst>
              <a:ext uri="{FF2B5EF4-FFF2-40B4-BE49-F238E27FC236}">
                <a16:creationId xmlns:a16="http://schemas.microsoft.com/office/drawing/2014/main" id="{B1F7EC7B-E56B-450B-54F3-218CFC966275}"/>
              </a:ext>
            </a:extLst>
          </p:cNvPr>
          <p:cNvSpPr/>
          <p:nvPr/>
        </p:nvSpPr>
        <p:spPr>
          <a:xfrm>
            <a:off x="2876689" y="4814534"/>
            <a:ext cx="2704020" cy="1656000"/>
          </a:xfrm>
          <a:prstGeom prst="roundRect">
            <a:avLst>
              <a:gd name="adj" fmla="val 12257"/>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グラフィックス 4" descr="オフィス ワーカー (男性) 枠線">
            <a:extLst>
              <a:ext uri="{FF2B5EF4-FFF2-40B4-BE49-F238E27FC236}">
                <a16:creationId xmlns:a16="http://schemas.microsoft.com/office/drawing/2014/main" id="{BEB574A1-1F1E-C652-DD9B-482C846793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48151" y="5215571"/>
            <a:ext cx="741018" cy="741018"/>
          </a:xfrm>
          <a:prstGeom prst="rect">
            <a:avLst/>
          </a:prstGeom>
        </p:spPr>
      </p:pic>
      <p:cxnSp>
        <p:nvCxnSpPr>
          <p:cNvPr id="7" name="直線矢印コネクタ 6">
            <a:extLst>
              <a:ext uri="{FF2B5EF4-FFF2-40B4-BE49-F238E27FC236}">
                <a16:creationId xmlns:a16="http://schemas.microsoft.com/office/drawing/2014/main" id="{BDB28155-5CE6-90E9-D045-7AF1494CFA70}"/>
              </a:ext>
            </a:extLst>
          </p:cNvPr>
          <p:cNvCxnSpPr>
            <a:cxnSpLocks/>
          </p:cNvCxnSpPr>
          <p:nvPr/>
        </p:nvCxnSpPr>
        <p:spPr>
          <a:xfrm flipH="1">
            <a:off x="2393882" y="5259921"/>
            <a:ext cx="1554936" cy="364125"/>
          </a:xfrm>
          <a:prstGeom prst="straightConnector1">
            <a:avLst/>
          </a:prstGeom>
          <a:ln w="57150">
            <a:solidFill>
              <a:schemeClr val="accent2">
                <a:lumMod val="50000"/>
              </a:schemeClr>
            </a:solidFill>
            <a:tailEnd type="triangle"/>
          </a:ln>
        </p:spPr>
        <p:style>
          <a:lnRef idx="3">
            <a:schemeClr val="accent2"/>
          </a:lnRef>
          <a:fillRef idx="0">
            <a:schemeClr val="accent2"/>
          </a:fillRef>
          <a:effectRef idx="2">
            <a:schemeClr val="accent2"/>
          </a:effectRef>
          <a:fontRef idx="minor">
            <a:schemeClr val="tx1"/>
          </a:fontRef>
        </p:style>
      </p:cxnSp>
      <p:sp>
        <p:nvSpPr>
          <p:cNvPr id="9" name="テキスト ボックス 8">
            <a:extLst>
              <a:ext uri="{FF2B5EF4-FFF2-40B4-BE49-F238E27FC236}">
                <a16:creationId xmlns:a16="http://schemas.microsoft.com/office/drawing/2014/main" id="{852BCAD3-C999-F012-BE3F-535BB21F2D31}"/>
              </a:ext>
            </a:extLst>
          </p:cNvPr>
          <p:cNvSpPr txBox="1"/>
          <p:nvPr/>
        </p:nvSpPr>
        <p:spPr>
          <a:xfrm>
            <a:off x="1717298" y="5864625"/>
            <a:ext cx="815844" cy="276999"/>
          </a:xfrm>
          <a:prstGeom prst="rect">
            <a:avLst/>
          </a:prstGeom>
          <a:noFill/>
        </p:spPr>
        <p:txBody>
          <a:bodyPr wrap="square" rtlCol="0">
            <a:spAutoFit/>
          </a:bodyPr>
          <a:lstStyle/>
          <a:p>
            <a:pPr algn="ctr"/>
            <a:r>
              <a:rPr kumimoji="1" lang="ja-JP" altLang="en-US" sz="1200">
                <a:latin typeface="Meiryo UI" panose="020B0604030504040204" pitchFamily="50" charset="-128"/>
                <a:ea typeface="Meiryo UI" panose="020B0604030504040204" pitchFamily="50" charset="-128"/>
              </a:rPr>
              <a:t>部外者</a:t>
            </a:r>
          </a:p>
        </p:txBody>
      </p:sp>
      <p:sp>
        <p:nvSpPr>
          <p:cNvPr id="10" name="テキスト ボックス 9">
            <a:extLst>
              <a:ext uri="{FF2B5EF4-FFF2-40B4-BE49-F238E27FC236}">
                <a16:creationId xmlns:a16="http://schemas.microsoft.com/office/drawing/2014/main" id="{D773E12F-72C8-C325-F8E9-F0992F136226}"/>
              </a:ext>
            </a:extLst>
          </p:cNvPr>
          <p:cNvSpPr txBox="1"/>
          <p:nvPr/>
        </p:nvSpPr>
        <p:spPr>
          <a:xfrm>
            <a:off x="6419850" y="6244596"/>
            <a:ext cx="948226" cy="276999"/>
          </a:xfrm>
          <a:prstGeom prst="rect">
            <a:avLst/>
          </a:prstGeom>
          <a:noFill/>
        </p:spPr>
        <p:txBody>
          <a:bodyPr wrap="square" rtlCol="0">
            <a:spAutoFit/>
          </a:bodyPr>
          <a:lstStyle/>
          <a:p>
            <a:r>
              <a:rPr kumimoji="1" lang="ja-JP" altLang="en-US" sz="1200">
                <a:latin typeface="Meiryo UI" panose="020B0604030504040204" pitchFamily="50" charset="-128"/>
                <a:ea typeface="Meiryo UI" panose="020B0604030504040204" pitchFamily="50" charset="-128"/>
              </a:rPr>
              <a:t>退職した者</a:t>
            </a:r>
          </a:p>
        </p:txBody>
      </p:sp>
      <p:cxnSp>
        <p:nvCxnSpPr>
          <p:cNvPr id="13" name="直線矢印コネクタ 12">
            <a:extLst>
              <a:ext uri="{FF2B5EF4-FFF2-40B4-BE49-F238E27FC236}">
                <a16:creationId xmlns:a16="http://schemas.microsoft.com/office/drawing/2014/main" id="{7BAFBC07-ED54-7FFF-8726-51AE2E23C41C}"/>
              </a:ext>
            </a:extLst>
          </p:cNvPr>
          <p:cNvCxnSpPr>
            <a:cxnSpLocks/>
          </p:cNvCxnSpPr>
          <p:nvPr/>
        </p:nvCxnSpPr>
        <p:spPr>
          <a:xfrm>
            <a:off x="4821421" y="5503359"/>
            <a:ext cx="1860651" cy="509948"/>
          </a:xfrm>
          <a:prstGeom prst="straightConnector1">
            <a:avLst/>
          </a:prstGeom>
          <a:ln w="57150">
            <a:solidFill>
              <a:schemeClr val="accent2">
                <a:lumMod val="50000"/>
              </a:schemeClr>
            </a:solidFill>
            <a:tailEnd type="triangle"/>
          </a:ln>
        </p:spPr>
        <p:style>
          <a:lnRef idx="3">
            <a:schemeClr val="accent2"/>
          </a:lnRef>
          <a:fillRef idx="0">
            <a:schemeClr val="accent2"/>
          </a:fillRef>
          <a:effectRef idx="2">
            <a:schemeClr val="accent2"/>
          </a:effectRef>
          <a:fontRef idx="minor">
            <a:schemeClr val="tx1"/>
          </a:fontRef>
        </p:style>
      </p:cxnSp>
      <p:sp>
        <p:nvSpPr>
          <p:cNvPr id="14" name="十字形 13">
            <a:extLst>
              <a:ext uri="{FF2B5EF4-FFF2-40B4-BE49-F238E27FC236}">
                <a16:creationId xmlns:a16="http://schemas.microsoft.com/office/drawing/2014/main" id="{676E8758-4094-E76F-9D68-6AC8DDF71B42}"/>
              </a:ext>
            </a:extLst>
          </p:cNvPr>
          <p:cNvSpPr/>
          <p:nvPr/>
        </p:nvSpPr>
        <p:spPr>
          <a:xfrm rot="2600926">
            <a:off x="5981491" y="5107242"/>
            <a:ext cx="409859" cy="409859"/>
          </a:xfrm>
          <a:prstGeom prst="plus">
            <a:avLst>
              <a:gd name="adj" fmla="val 40625"/>
            </a:avLst>
          </a:prstGeom>
          <a:solidFill>
            <a:srgbClr val="FF0000">
              <a:alpha val="25000"/>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 name="グループ化 15">
            <a:extLst>
              <a:ext uri="{FF2B5EF4-FFF2-40B4-BE49-F238E27FC236}">
                <a16:creationId xmlns:a16="http://schemas.microsoft.com/office/drawing/2014/main" id="{91A300A9-DD63-3DF1-261D-59E022350D7F}"/>
              </a:ext>
            </a:extLst>
          </p:cNvPr>
          <p:cNvGrpSpPr/>
          <p:nvPr/>
        </p:nvGrpSpPr>
        <p:grpSpPr>
          <a:xfrm>
            <a:off x="6932063" y="4836362"/>
            <a:ext cx="930959" cy="718853"/>
            <a:chOff x="7528742" y="5048134"/>
            <a:chExt cx="1158029" cy="797358"/>
          </a:xfrm>
        </p:grpSpPr>
        <p:pic>
          <p:nvPicPr>
            <p:cNvPr id="17" name="グラフィックス 16" descr="男性のプロフィール 単色塗りつぶし">
              <a:extLst>
                <a:ext uri="{FF2B5EF4-FFF2-40B4-BE49-F238E27FC236}">
                  <a16:creationId xmlns:a16="http://schemas.microsoft.com/office/drawing/2014/main" id="{72EB3BD1-2A00-9E4B-53D7-DEF45FDA1BD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28742" y="5098600"/>
              <a:ext cx="746892" cy="746892"/>
            </a:xfrm>
            <a:prstGeom prst="rect">
              <a:avLst/>
            </a:prstGeom>
          </p:spPr>
        </p:pic>
        <p:pic>
          <p:nvPicPr>
            <p:cNvPr id="18" name="グラフィックス 17" descr="男子生徒 枠線">
              <a:extLst>
                <a:ext uri="{FF2B5EF4-FFF2-40B4-BE49-F238E27FC236}">
                  <a16:creationId xmlns:a16="http://schemas.microsoft.com/office/drawing/2014/main" id="{24BA89E1-2E4A-908C-6BA6-7FAAF7E69BA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939879" y="5048134"/>
              <a:ext cx="746892" cy="746892"/>
            </a:xfrm>
            <a:prstGeom prst="rect">
              <a:avLst/>
            </a:prstGeom>
          </p:spPr>
        </p:pic>
      </p:grpSp>
      <p:sp>
        <p:nvSpPr>
          <p:cNvPr id="19" name="テキスト ボックス 18">
            <a:extLst>
              <a:ext uri="{FF2B5EF4-FFF2-40B4-BE49-F238E27FC236}">
                <a16:creationId xmlns:a16="http://schemas.microsoft.com/office/drawing/2014/main" id="{03D9EB01-CECE-F4F1-2411-D1D7EEA5AB0D}"/>
              </a:ext>
            </a:extLst>
          </p:cNvPr>
          <p:cNvSpPr txBox="1"/>
          <p:nvPr/>
        </p:nvSpPr>
        <p:spPr>
          <a:xfrm>
            <a:off x="7687354" y="4938572"/>
            <a:ext cx="827996" cy="276999"/>
          </a:xfrm>
          <a:prstGeom prst="rect">
            <a:avLst/>
          </a:prstGeom>
          <a:noFill/>
        </p:spPr>
        <p:txBody>
          <a:bodyPr wrap="square" rtlCol="0">
            <a:spAutoFit/>
          </a:bodyPr>
          <a:lstStyle/>
          <a:p>
            <a:r>
              <a:rPr kumimoji="1" lang="ja-JP" altLang="en-US" sz="1200">
                <a:latin typeface="Meiryo UI" panose="020B0604030504040204" pitchFamily="50" charset="-128"/>
                <a:ea typeface="Meiryo UI" panose="020B0604030504040204" pitchFamily="50" charset="-128"/>
              </a:rPr>
              <a:t>家族</a:t>
            </a:r>
          </a:p>
        </p:txBody>
      </p:sp>
      <p:pic>
        <p:nvPicPr>
          <p:cNvPr id="20" name="グラフィックス 19" descr="オフィス ワーカー (男性) 単色塗りつぶし">
            <a:extLst>
              <a:ext uri="{FF2B5EF4-FFF2-40B4-BE49-F238E27FC236}">
                <a16:creationId xmlns:a16="http://schemas.microsoft.com/office/drawing/2014/main" id="{77FC5395-4D8B-3015-DBC9-038800475A0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540064" y="5578118"/>
            <a:ext cx="741017" cy="741017"/>
          </a:xfrm>
          <a:prstGeom prst="rect">
            <a:avLst/>
          </a:prstGeom>
        </p:spPr>
      </p:pic>
      <p:pic>
        <p:nvPicPr>
          <p:cNvPr id="21" name="図 20" descr="図形&#10;&#10;AI によって生成されたコンテンツは間違っている可能性があります。">
            <a:extLst>
              <a:ext uri="{FF2B5EF4-FFF2-40B4-BE49-F238E27FC236}">
                <a16:creationId xmlns:a16="http://schemas.microsoft.com/office/drawing/2014/main" id="{1AEFAA0C-04EF-5614-71A8-106EA47FC9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145595" y="5820593"/>
            <a:ext cx="527726" cy="527726"/>
          </a:xfrm>
          <a:prstGeom prst="rect">
            <a:avLst/>
          </a:prstGeom>
        </p:spPr>
      </p:pic>
      <p:sp>
        <p:nvSpPr>
          <p:cNvPr id="22" name="テキスト ボックス 21">
            <a:extLst>
              <a:ext uri="{FF2B5EF4-FFF2-40B4-BE49-F238E27FC236}">
                <a16:creationId xmlns:a16="http://schemas.microsoft.com/office/drawing/2014/main" id="{C0DF6EB0-4D9B-A103-3203-A6127596F4F3}"/>
              </a:ext>
            </a:extLst>
          </p:cNvPr>
          <p:cNvSpPr txBox="1"/>
          <p:nvPr/>
        </p:nvSpPr>
        <p:spPr>
          <a:xfrm>
            <a:off x="3334348" y="6132427"/>
            <a:ext cx="910394" cy="276999"/>
          </a:xfrm>
          <a:prstGeom prst="rect">
            <a:avLst/>
          </a:prstGeom>
          <a:noFill/>
        </p:spPr>
        <p:txBody>
          <a:bodyPr wrap="square" rtlCol="0">
            <a:spAutoFit/>
          </a:bodyPr>
          <a:lstStyle/>
          <a:p>
            <a:pPr algn="ctr"/>
            <a:r>
              <a:rPr kumimoji="1" lang="ja-JP" altLang="en-US" sz="1200">
                <a:latin typeface="Meiryo UI" panose="020B0604030504040204" pitchFamily="50" charset="-128"/>
                <a:ea typeface="Meiryo UI" panose="020B0604030504040204" pitchFamily="50" charset="-128"/>
              </a:rPr>
              <a:t>同僚</a:t>
            </a:r>
          </a:p>
        </p:txBody>
      </p:sp>
      <p:cxnSp>
        <p:nvCxnSpPr>
          <p:cNvPr id="23" name="直線矢印コネクタ 22">
            <a:extLst>
              <a:ext uri="{FF2B5EF4-FFF2-40B4-BE49-F238E27FC236}">
                <a16:creationId xmlns:a16="http://schemas.microsoft.com/office/drawing/2014/main" id="{C56C75F5-FE89-1DBB-A2F9-60F6E979CF2C}"/>
              </a:ext>
            </a:extLst>
          </p:cNvPr>
          <p:cNvCxnSpPr>
            <a:cxnSpLocks/>
          </p:cNvCxnSpPr>
          <p:nvPr/>
        </p:nvCxnSpPr>
        <p:spPr>
          <a:xfrm flipH="1">
            <a:off x="3516092" y="5671771"/>
            <a:ext cx="541000" cy="434500"/>
          </a:xfrm>
          <a:prstGeom prst="straightConnector1">
            <a:avLst/>
          </a:prstGeom>
          <a:ln w="57150">
            <a:solidFill>
              <a:schemeClr val="accent2">
                <a:lumMod val="50000"/>
              </a:schemeClr>
            </a:solidFill>
            <a:tailEnd type="triangle"/>
          </a:ln>
        </p:spPr>
        <p:style>
          <a:lnRef idx="3">
            <a:schemeClr val="accent2"/>
          </a:lnRef>
          <a:fillRef idx="0">
            <a:schemeClr val="accent2"/>
          </a:fillRef>
          <a:effectRef idx="2">
            <a:schemeClr val="accent2"/>
          </a:effectRef>
          <a:fontRef idx="minor">
            <a:schemeClr val="tx1"/>
          </a:fontRef>
        </p:style>
      </p:cxnSp>
      <p:sp>
        <p:nvSpPr>
          <p:cNvPr id="26" name="十字形 25">
            <a:extLst>
              <a:ext uri="{FF2B5EF4-FFF2-40B4-BE49-F238E27FC236}">
                <a16:creationId xmlns:a16="http://schemas.microsoft.com/office/drawing/2014/main" id="{137DE92F-C4C3-2EAE-2BD5-F6E0F231FA7B}"/>
              </a:ext>
            </a:extLst>
          </p:cNvPr>
          <p:cNvSpPr/>
          <p:nvPr/>
        </p:nvSpPr>
        <p:spPr>
          <a:xfrm rot="2600926">
            <a:off x="5897922" y="5628844"/>
            <a:ext cx="409859" cy="409859"/>
          </a:xfrm>
          <a:prstGeom prst="plus">
            <a:avLst>
              <a:gd name="adj" fmla="val 40625"/>
            </a:avLst>
          </a:prstGeom>
          <a:solidFill>
            <a:srgbClr val="FF0000">
              <a:alpha val="25000"/>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十字形 26">
            <a:extLst>
              <a:ext uri="{FF2B5EF4-FFF2-40B4-BE49-F238E27FC236}">
                <a16:creationId xmlns:a16="http://schemas.microsoft.com/office/drawing/2014/main" id="{3AA1538D-7644-B2BE-969E-C0B511884308}"/>
              </a:ext>
            </a:extLst>
          </p:cNvPr>
          <p:cNvSpPr/>
          <p:nvPr/>
        </p:nvSpPr>
        <p:spPr>
          <a:xfrm rot="2600926">
            <a:off x="2603742" y="5322942"/>
            <a:ext cx="409859" cy="409859"/>
          </a:xfrm>
          <a:prstGeom prst="plus">
            <a:avLst>
              <a:gd name="adj" fmla="val 40625"/>
            </a:avLst>
          </a:prstGeom>
          <a:solidFill>
            <a:srgbClr val="FF0000">
              <a:alpha val="25000"/>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a:extLst>
              <a:ext uri="{FF2B5EF4-FFF2-40B4-BE49-F238E27FC236}">
                <a16:creationId xmlns:a16="http://schemas.microsoft.com/office/drawing/2014/main" id="{C29E0CF0-B69B-61F4-1726-2A9CAD194D1A}"/>
              </a:ext>
            </a:extLst>
          </p:cNvPr>
          <p:cNvSpPr/>
          <p:nvPr/>
        </p:nvSpPr>
        <p:spPr>
          <a:xfrm>
            <a:off x="3689463" y="4992698"/>
            <a:ext cx="1498665" cy="864569"/>
          </a:xfrm>
          <a:prstGeom prst="ellips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5AFF4A4D-7E34-B516-F661-3172A5D3770C}"/>
              </a:ext>
            </a:extLst>
          </p:cNvPr>
          <p:cNvSpPr txBox="1"/>
          <p:nvPr/>
        </p:nvSpPr>
        <p:spPr>
          <a:xfrm>
            <a:off x="2665568" y="4815707"/>
            <a:ext cx="1334958" cy="307777"/>
          </a:xfrm>
          <a:prstGeom prst="rect">
            <a:avLst/>
          </a:prstGeom>
          <a:noFill/>
        </p:spPr>
        <p:txBody>
          <a:bodyPr wrap="square" rtlCol="0">
            <a:spAutoFit/>
          </a:bodyPr>
          <a:lstStyle/>
          <a:p>
            <a:pPr algn="ctr"/>
            <a:r>
              <a:rPr kumimoji="1" lang="en-US" altLang="ja-JP" sz="1400">
                <a:latin typeface="Meiryo UI" panose="020B0604030504040204" pitchFamily="50" charset="-128"/>
                <a:ea typeface="Meiryo UI" panose="020B0604030504040204" pitchFamily="50" charset="-128"/>
              </a:rPr>
              <a:t>A</a:t>
            </a:r>
            <a:r>
              <a:rPr kumimoji="1" lang="ja-JP" altLang="en-US" sz="1400">
                <a:latin typeface="Meiryo UI" panose="020B0604030504040204" pitchFamily="50" charset="-128"/>
                <a:ea typeface="Meiryo UI" panose="020B0604030504040204" pitchFamily="50" charset="-128"/>
              </a:rPr>
              <a:t>省</a:t>
            </a:r>
          </a:p>
        </p:txBody>
      </p:sp>
      <p:pic>
        <p:nvPicPr>
          <p:cNvPr id="30" name="グラフィックス 29" descr="建物 枠線">
            <a:extLst>
              <a:ext uri="{FF2B5EF4-FFF2-40B4-BE49-F238E27FC236}">
                <a16:creationId xmlns:a16="http://schemas.microsoft.com/office/drawing/2014/main" id="{4B6548A4-7F21-AE6A-67C9-DD9993515E3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194825" y="5083247"/>
            <a:ext cx="662277" cy="662277"/>
          </a:xfrm>
          <a:prstGeom prst="rect">
            <a:avLst/>
          </a:prstGeom>
        </p:spPr>
      </p:pic>
      <p:pic>
        <p:nvPicPr>
          <p:cNvPr id="31" name="グラフィックス 30" descr="オフィス ワーカー (女性) 単色塗りつぶし">
            <a:extLst>
              <a:ext uri="{FF2B5EF4-FFF2-40B4-BE49-F238E27FC236}">
                <a16:creationId xmlns:a16="http://schemas.microsoft.com/office/drawing/2014/main" id="{C28045F1-B8A9-EFA1-6EE7-2B294A1D4DE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448295" y="5166702"/>
            <a:ext cx="490402" cy="490402"/>
          </a:xfrm>
          <a:prstGeom prst="rect">
            <a:avLst/>
          </a:prstGeom>
        </p:spPr>
      </p:pic>
      <p:pic>
        <p:nvPicPr>
          <p:cNvPr id="32" name="グラフィックス 31" descr="ユーザー 単色塗りつぶし">
            <a:extLst>
              <a:ext uri="{FF2B5EF4-FFF2-40B4-BE49-F238E27FC236}">
                <a16:creationId xmlns:a16="http://schemas.microsoft.com/office/drawing/2014/main" id="{04C25B0B-71EE-6A4E-8CFD-3D6AF73C3F7D}"/>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892769" y="5056883"/>
            <a:ext cx="728662" cy="728662"/>
          </a:xfrm>
          <a:prstGeom prst="rect">
            <a:avLst/>
          </a:prstGeom>
        </p:spPr>
      </p:pic>
      <p:pic>
        <p:nvPicPr>
          <p:cNvPr id="33" name="グラフィックス 32" descr="ユーザー 単色塗りつぶし">
            <a:extLst>
              <a:ext uri="{FF2B5EF4-FFF2-40B4-BE49-F238E27FC236}">
                <a16:creationId xmlns:a16="http://schemas.microsoft.com/office/drawing/2014/main" id="{94EBB2A4-5D5F-9E52-85A3-BFDF5473991A}"/>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345770" y="5809910"/>
            <a:ext cx="728662" cy="728662"/>
          </a:xfrm>
          <a:prstGeom prst="rect">
            <a:avLst/>
          </a:prstGeom>
        </p:spPr>
      </p:pic>
      <p:sp>
        <p:nvSpPr>
          <p:cNvPr id="34" name="テキスト ボックス 33">
            <a:extLst>
              <a:ext uri="{FF2B5EF4-FFF2-40B4-BE49-F238E27FC236}">
                <a16:creationId xmlns:a16="http://schemas.microsoft.com/office/drawing/2014/main" id="{FD39A47D-A8D7-CF38-5882-573522C2274B}"/>
              </a:ext>
            </a:extLst>
          </p:cNvPr>
          <p:cNvSpPr txBox="1"/>
          <p:nvPr/>
        </p:nvSpPr>
        <p:spPr>
          <a:xfrm>
            <a:off x="4106528" y="4891443"/>
            <a:ext cx="638755" cy="276999"/>
          </a:xfrm>
          <a:prstGeom prst="rect">
            <a:avLst/>
          </a:prstGeom>
          <a:solidFill>
            <a:schemeClr val="bg1"/>
          </a:solidFill>
          <a:ln>
            <a:solidFill>
              <a:srgbClr val="FF0000"/>
            </a:solidFill>
          </a:ln>
        </p:spPr>
        <p:txBody>
          <a:bodyPr wrap="square" rtlCol="0">
            <a:spAutoFit/>
          </a:bodyPr>
          <a:lstStyle/>
          <a:p>
            <a:pPr algn="ctr"/>
            <a:r>
              <a:rPr kumimoji="1" lang="ja-JP" altLang="en-US" sz="1200" b="1">
                <a:solidFill>
                  <a:srgbClr val="FF0000"/>
                </a:solidFill>
                <a:latin typeface="Meiryo UI" panose="020B0604030504040204" pitchFamily="50" charset="-128"/>
                <a:ea typeface="Meiryo UI" panose="020B0604030504040204" pitchFamily="50" charset="-128"/>
              </a:rPr>
              <a:t>情報</a:t>
            </a:r>
          </a:p>
        </p:txBody>
      </p:sp>
      <p:cxnSp>
        <p:nvCxnSpPr>
          <p:cNvPr id="43" name="直線矢印コネクタ 42">
            <a:extLst>
              <a:ext uri="{FF2B5EF4-FFF2-40B4-BE49-F238E27FC236}">
                <a16:creationId xmlns:a16="http://schemas.microsoft.com/office/drawing/2014/main" id="{21F57F54-9639-0D06-F573-FA838BEFE3B7}"/>
              </a:ext>
            </a:extLst>
          </p:cNvPr>
          <p:cNvCxnSpPr>
            <a:cxnSpLocks/>
          </p:cNvCxnSpPr>
          <p:nvPr/>
        </p:nvCxnSpPr>
        <p:spPr>
          <a:xfrm flipV="1">
            <a:off x="5182462" y="5309438"/>
            <a:ext cx="1666287" cy="48778"/>
          </a:xfrm>
          <a:prstGeom prst="straightConnector1">
            <a:avLst/>
          </a:prstGeom>
          <a:ln w="57150">
            <a:solidFill>
              <a:schemeClr val="accent2">
                <a:lumMod val="50000"/>
              </a:schemeClr>
            </a:solidFill>
            <a:tailEnd type="triangle"/>
          </a:ln>
        </p:spPr>
        <p:style>
          <a:lnRef idx="3">
            <a:schemeClr val="accent2"/>
          </a:lnRef>
          <a:fillRef idx="0">
            <a:schemeClr val="accent2"/>
          </a:fillRef>
          <a:effectRef idx="2">
            <a:schemeClr val="accent2"/>
          </a:effectRef>
          <a:fontRef idx="minor">
            <a:schemeClr val="tx1"/>
          </a:fontRef>
        </p:style>
      </p:cxnSp>
      <p:sp>
        <p:nvSpPr>
          <p:cNvPr id="47" name="十字形 46">
            <a:extLst>
              <a:ext uri="{FF2B5EF4-FFF2-40B4-BE49-F238E27FC236}">
                <a16:creationId xmlns:a16="http://schemas.microsoft.com/office/drawing/2014/main" id="{6B3F9BE3-1250-B33A-B809-D82C5C807D01}"/>
              </a:ext>
            </a:extLst>
          </p:cNvPr>
          <p:cNvSpPr/>
          <p:nvPr/>
        </p:nvSpPr>
        <p:spPr>
          <a:xfrm rot="2600926">
            <a:off x="3632563" y="5677283"/>
            <a:ext cx="409859" cy="409859"/>
          </a:xfrm>
          <a:prstGeom prst="plus">
            <a:avLst>
              <a:gd name="adj" fmla="val 40625"/>
            </a:avLst>
          </a:prstGeom>
          <a:solidFill>
            <a:srgbClr val="FF0000">
              <a:alpha val="25000"/>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DE6E5CE4-9423-29A9-FCFE-C59F6364E396}"/>
              </a:ext>
            </a:extLst>
          </p:cNvPr>
          <p:cNvSpPr txBox="1"/>
          <p:nvPr/>
        </p:nvSpPr>
        <p:spPr>
          <a:xfrm>
            <a:off x="4362673" y="5576487"/>
            <a:ext cx="638755" cy="276999"/>
          </a:xfrm>
          <a:prstGeom prst="rect">
            <a:avLst/>
          </a:prstGeom>
          <a:noFill/>
          <a:ln>
            <a:noFill/>
          </a:ln>
        </p:spPr>
        <p:txBody>
          <a:bodyPr wrap="square" rtlCol="0">
            <a:spAutoFit/>
          </a:bodyPr>
          <a:lstStyle/>
          <a:p>
            <a:pPr algn="ctr"/>
            <a:r>
              <a:rPr kumimoji="1" lang="ja-JP" altLang="en-US" sz="1200" b="1">
                <a:latin typeface="Meiryo UI" panose="020B0604030504040204" pitchFamily="50" charset="-128"/>
                <a:ea typeface="Meiryo UI" panose="020B0604030504040204" pitchFamily="50" charset="-128"/>
              </a:rPr>
              <a:t>貴方</a:t>
            </a:r>
          </a:p>
        </p:txBody>
      </p:sp>
      <p:sp>
        <p:nvSpPr>
          <p:cNvPr id="4" name="スライド番号プレースホルダー 3">
            <a:extLst>
              <a:ext uri="{FF2B5EF4-FFF2-40B4-BE49-F238E27FC236}">
                <a16:creationId xmlns:a16="http://schemas.microsoft.com/office/drawing/2014/main" id="{9D02479F-F9C2-B4C6-9D5F-67A2972DC442}"/>
              </a:ext>
            </a:extLst>
          </p:cNvPr>
          <p:cNvSpPr>
            <a:spLocks noGrp="1"/>
          </p:cNvSpPr>
          <p:nvPr>
            <p:ph type="sldNum" sz="quarter" idx="12"/>
          </p:nvPr>
        </p:nvSpPr>
        <p:spPr>
          <a:xfrm>
            <a:off x="7059622" y="6473879"/>
            <a:ext cx="2057400" cy="365125"/>
          </a:xfrm>
        </p:spPr>
        <p:txBody>
          <a:bodyPr/>
          <a:lstStyle/>
          <a:p>
            <a:fld id="{ED68E87A-1C08-4DEB-996E-5B06F9158F82}" type="slidenum">
              <a:rPr kumimoji="1" lang="ja-JP" altLang="en-US" smtClean="0">
                <a:latin typeface="Meiryo UI" panose="020B0604030504040204" pitchFamily="50" charset="-128"/>
                <a:ea typeface="Meiryo UI" panose="020B0604030504040204" pitchFamily="50" charset="-128"/>
              </a:rPr>
              <a:t>8</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09652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9A1D7C7A-6C75-3BC5-8499-FC7632BF66A6}"/>
              </a:ext>
            </a:extLst>
          </p:cNvPr>
          <p:cNvSpPr txBox="1"/>
          <p:nvPr/>
        </p:nvSpPr>
        <p:spPr>
          <a:xfrm>
            <a:off x="84876" y="481760"/>
            <a:ext cx="8789971" cy="4476867"/>
          </a:xfrm>
          <a:prstGeom prst="rect">
            <a:avLst/>
          </a:prstGeom>
          <a:noFill/>
        </p:spPr>
        <p:txBody>
          <a:bodyPr wrap="square" rtlCol="0">
            <a:spAutoFit/>
          </a:bodyPr>
          <a:lstStyle/>
          <a:p>
            <a:pPr marL="180975" indent="-180975" algn="just">
              <a:spcBef>
                <a:spcPts val="600"/>
              </a:spcBef>
            </a:pPr>
            <a:r>
              <a:rPr kumimoji="1" lang="ja-JP" altLang="en-US" sz="1846" b="1" dirty="0">
                <a:latin typeface="Meiryo UI" panose="020B0604030504040204" pitchFamily="50" charset="-128"/>
                <a:ea typeface="Meiryo UI" panose="020B0604030504040204" pitchFamily="50" charset="-128"/>
              </a:rPr>
              <a:t>２　重要経済安保情報を聞き出すことの禁止</a:t>
            </a:r>
            <a:endParaRPr kumimoji="1" lang="en-US" altLang="ja-JP" sz="1846" b="1" dirty="0">
              <a:latin typeface="Meiryo UI" panose="020B0604030504040204" pitchFamily="50" charset="-128"/>
              <a:ea typeface="Meiryo UI" panose="020B0604030504040204" pitchFamily="50" charset="-128"/>
            </a:endParaRPr>
          </a:p>
          <a:p>
            <a:pPr marL="180975" indent="-180975" algn="just">
              <a:spcBef>
                <a:spcPts val="600"/>
              </a:spcBef>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重要経済安保情報は、</a:t>
            </a:r>
            <a:r>
              <a:rPr kumimoji="1" lang="ja-JP" altLang="en-US" sz="1800" b="1"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予め指示された者のみ</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が取扱うことを許容されています。</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gn="just">
              <a:spcBef>
                <a:spcPts val="600"/>
              </a:spcBef>
            </a:pPr>
            <a:r>
              <a:rPr kumimoji="1" lang="ja-JP" altLang="en-US" sz="1846"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貴方は、与えられた</a:t>
            </a:r>
            <a:r>
              <a:rPr kumimoji="1" lang="ja-JP" altLang="en-US" b="1" dirty="0">
                <a:solidFill>
                  <a:srgbClr val="C00000"/>
                </a:solidFill>
                <a:latin typeface="Meiryo UI" panose="020B0604030504040204" pitchFamily="50" charset="-128"/>
                <a:ea typeface="Meiryo UI" panose="020B0604030504040204" pitchFamily="50" charset="-128"/>
              </a:rPr>
              <a:t>業務に必要な範囲を超えて</a:t>
            </a:r>
            <a:r>
              <a:rPr kumimoji="1" lang="ja-JP" altLang="en-US" dirty="0">
                <a:latin typeface="Meiryo UI" panose="020B0604030504040204" pitchFamily="50" charset="-128"/>
                <a:ea typeface="Meiryo UI" panose="020B0604030504040204" pitchFamily="50" charset="-128"/>
              </a:rPr>
              <a:t>、重要経済安保情報について</a:t>
            </a:r>
            <a:r>
              <a:rPr kumimoji="1" lang="ja-JP" altLang="en-US" b="1" dirty="0">
                <a:solidFill>
                  <a:srgbClr val="C00000"/>
                </a:solidFill>
                <a:latin typeface="Meiryo UI" panose="020B0604030504040204" pitchFamily="50" charset="-128"/>
                <a:ea typeface="Meiryo UI" panose="020B0604030504040204" pitchFamily="50" charset="-128"/>
              </a:rPr>
              <a:t>知ろうとしたり</a:t>
            </a:r>
            <a:r>
              <a:rPr kumimoji="1" lang="ja-JP" altLang="en-US" dirty="0">
                <a:latin typeface="Meiryo UI" panose="020B0604030504040204" pitchFamily="50" charset="-128"/>
                <a:ea typeface="Meiryo UI" panose="020B0604030504040204" pitchFamily="50" charset="-128"/>
              </a:rPr>
              <a:t>、適性評価を付与された他の重要経済安保情報の取扱者に対し</a:t>
            </a:r>
            <a:r>
              <a:rPr kumimoji="1" lang="ja-JP" altLang="en-US" b="1" dirty="0">
                <a:solidFill>
                  <a:srgbClr val="C00000"/>
                </a:solidFill>
                <a:latin typeface="Meiryo UI" panose="020B0604030504040204" pitchFamily="50" charset="-128"/>
                <a:ea typeface="Meiryo UI" panose="020B0604030504040204" pitchFamily="50" charset="-128"/>
              </a:rPr>
              <a:t>質問したり</a:t>
            </a:r>
            <a:r>
              <a:rPr kumimoji="1" lang="ja-JP" altLang="en-US" dirty="0">
                <a:latin typeface="Meiryo UI" panose="020B0604030504040204" pitchFamily="50" charset="-128"/>
                <a:ea typeface="Meiryo UI" panose="020B0604030504040204" pitchFamily="50" charset="-128"/>
              </a:rPr>
              <a:t>、</a:t>
            </a:r>
            <a:r>
              <a:rPr kumimoji="1" lang="ja-JP" altLang="en-US" b="1" dirty="0">
                <a:solidFill>
                  <a:srgbClr val="C00000"/>
                </a:solidFill>
                <a:latin typeface="Meiryo UI" panose="020B0604030504040204" pitchFamily="50" charset="-128"/>
                <a:ea typeface="Meiryo UI" panose="020B0604030504040204" pitchFamily="50" charset="-128"/>
              </a:rPr>
              <a:t>話題にしたり</a:t>
            </a:r>
            <a:r>
              <a:rPr kumimoji="1" lang="ja-JP" altLang="en-US" dirty="0">
                <a:latin typeface="Meiryo UI" panose="020B0604030504040204" pitchFamily="50" charset="-128"/>
                <a:ea typeface="Meiryo UI" panose="020B0604030504040204" pitchFamily="50" charset="-128"/>
              </a:rPr>
              <a:t>することは</a:t>
            </a:r>
            <a:r>
              <a:rPr kumimoji="1" lang="ja-JP" altLang="en-US" b="1" dirty="0">
                <a:solidFill>
                  <a:srgbClr val="C00000"/>
                </a:solidFill>
                <a:latin typeface="Meiryo UI" panose="020B0604030504040204" pitchFamily="50" charset="-128"/>
                <a:ea typeface="Meiryo UI" panose="020B0604030504040204" pitchFamily="50" charset="-128"/>
              </a:rPr>
              <a:t>行ってはなりません。</a:t>
            </a:r>
            <a:r>
              <a:rPr kumimoji="1" lang="ja-JP" altLang="en-US" dirty="0">
                <a:latin typeface="Meiryo UI" panose="020B0604030504040204" pitchFamily="50" charset="-128"/>
                <a:ea typeface="Meiryo UI" panose="020B0604030504040204" pitchFamily="50" charset="-128"/>
              </a:rPr>
              <a:t>（重要経済安保情報の</a:t>
            </a:r>
            <a:r>
              <a:rPr kumimoji="1" lang="ja-JP" altLang="en-US" b="1" dirty="0">
                <a:solidFill>
                  <a:srgbClr val="C00000"/>
                </a:solidFill>
                <a:latin typeface="Meiryo UI" panose="020B0604030504040204" pitchFamily="50" charset="-128"/>
                <a:ea typeface="Meiryo UI" panose="020B0604030504040204" pitchFamily="50" charset="-128"/>
              </a:rPr>
              <a:t>取扱いを行わなくなった後や退職後も同様</a:t>
            </a:r>
            <a:r>
              <a:rPr kumimoji="1" lang="ja-JP" altLang="en-US" dirty="0">
                <a:latin typeface="Meiryo UI" panose="020B0604030504040204" pitchFamily="50" charset="-128"/>
                <a:ea typeface="Meiryo UI" panose="020B0604030504040204" pitchFamily="50" charset="-128"/>
              </a:rPr>
              <a:t>）</a:t>
            </a:r>
            <a:endParaRPr kumimoji="1" lang="en-US" altLang="ja-JP" dirty="0">
              <a:latin typeface="Meiryo UI" panose="020B0604030504040204" pitchFamily="50" charset="-128"/>
              <a:ea typeface="Meiryo UI" panose="020B0604030504040204" pitchFamily="50" charset="-128"/>
            </a:endParaRPr>
          </a:p>
          <a:p>
            <a:pPr marL="180975" indent="-180975" algn="just">
              <a:spcBef>
                <a:spcPts val="600"/>
              </a:spcBef>
            </a:pPr>
            <a:endParaRPr kumimoji="1" lang="en-US" altLang="ja-JP" dirty="0">
              <a:latin typeface="Meiryo UI" panose="020B0604030504040204" pitchFamily="50" charset="-128"/>
              <a:ea typeface="Meiryo UI" panose="020B0604030504040204" pitchFamily="50" charset="-128"/>
            </a:endParaRPr>
          </a:p>
          <a:p>
            <a:pPr marL="180975" indent="-180975" algn="just">
              <a:spcBef>
                <a:spcPts val="600"/>
              </a:spcBef>
            </a:pPr>
            <a:endParaRPr kumimoji="1" lang="en-US" altLang="ja-JP" dirty="0">
              <a:latin typeface="Meiryo UI" panose="020B0604030504040204" pitchFamily="50" charset="-128"/>
              <a:ea typeface="Meiryo UI" panose="020B0604030504040204" pitchFamily="50" charset="-128"/>
            </a:endParaRPr>
          </a:p>
          <a:p>
            <a:pPr marL="180975" indent="-180975" algn="just">
              <a:spcBef>
                <a:spcPts val="600"/>
              </a:spcBef>
            </a:pPr>
            <a:endParaRPr kumimoji="1" lang="en-US" altLang="ja-JP" dirty="0">
              <a:latin typeface="Meiryo UI" panose="020B0604030504040204" pitchFamily="50" charset="-128"/>
              <a:ea typeface="Meiryo UI" panose="020B0604030504040204" pitchFamily="50" charset="-128"/>
            </a:endParaRPr>
          </a:p>
          <a:p>
            <a:pPr marL="180975" indent="-180975" algn="just">
              <a:spcBef>
                <a:spcPts val="600"/>
              </a:spcBef>
            </a:pPr>
            <a:endParaRPr kumimoji="1" lang="en-US" altLang="ja-JP" dirty="0">
              <a:latin typeface="Meiryo UI" panose="020B0604030504040204" pitchFamily="50" charset="-128"/>
              <a:ea typeface="Meiryo UI" panose="020B0604030504040204" pitchFamily="50" charset="-128"/>
            </a:endParaRPr>
          </a:p>
          <a:p>
            <a:pPr marL="180975" indent="-180975" algn="just">
              <a:spcBef>
                <a:spcPts val="1800"/>
              </a:spcBef>
            </a:pPr>
            <a:r>
              <a:rPr kumimoji="1" lang="ja-JP" altLang="en-US" b="1" dirty="0">
                <a:latin typeface="Meiryo UI" panose="020B0604030504040204" pitchFamily="50" charset="-128"/>
                <a:ea typeface="Meiryo UI" panose="020B0604030504040204" pitchFamily="50" charset="-128"/>
              </a:rPr>
              <a:t>３　漏えいの働き掛けを受け得ることへの対処</a:t>
            </a:r>
            <a:endParaRPr kumimoji="1" lang="en-US" altLang="ja-JP" b="1" dirty="0">
              <a:latin typeface="Meiryo UI" panose="020B0604030504040204" pitchFamily="50" charset="-128"/>
              <a:ea typeface="Meiryo UI" panose="020B0604030504040204" pitchFamily="50" charset="-128"/>
            </a:endParaRPr>
          </a:p>
          <a:p>
            <a:pPr marL="180975" indent="-180975" algn="just">
              <a:spcBef>
                <a:spcPts val="600"/>
              </a:spcBef>
            </a:pPr>
            <a:r>
              <a:rPr kumimoji="1" lang="ja-JP" altLang="en-US" dirty="0">
                <a:latin typeface="Meiryo UI" panose="020B0604030504040204" pitchFamily="50" charset="-128"/>
                <a:ea typeface="Meiryo UI" panose="020B0604030504040204" pitchFamily="50" charset="-128"/>
              </a:rPr>
              <a:t>○　</a:t>
            </a:r>
            <a:r>
              <a:rPr kumimoji="1" lang="ja-JP" altLang="en-US" b="1" dirty="0">
                <a:solidFill>
                  <a:srgbClr val="C00000"/>
                </a:solidFill>
                <a:latin typeface="Meiryo UI" panose="020B0604030504040204" pitchFamily="50" charset="-128"/>
                <a:ea typeface="Meiryo UI" panose="020B0604030504040204" pitchFamily="50" charset="-128"/>
              </a:rPr>
              <a:t>情報取扱者ではない人物</a:t>
            </a:r>
            <a:r>
              <a:rPr kumimoji="1" lang="ja-JP" altLang="en-US" dirty="0">
                <a:latin typeface="Meiryo UI" panose="020B0604030504040204" pitchFamily="50" charset="-128"/>
                <a:ea typeface="Meiryo UI" panose="020B0604030504040204" pitchFamily="50" charset="-128"/>
              </a:rPr>
              <a:t>（部外者、外国政府関係者等を含む）</a:t>
            </a:r>
            <a:r>
              <a:rPr kumimoji="1" lang="ja-JP" altLang="en-US" b="1" dirty="0">
                <a:solidFill>
                  <a:srgbClr val="C00000"/>
                </a:solidFill>
                <a:latin typeface="Meiryo UI" panose="020B0604030504040204" pitchFamily="50" charset="-128"/>
                <a:ea typeface="Meiryo UI" panose="020B0604030504040204" pitchFamily="50" charset="-128"/>
              </a:rPr>
              <a:t>から</a:t>
            </a:r>
            <a:r>
              <a:rPr kumimoji="1" lang="ja-JP" altLang="en-US" dirty="0">
                <a:latin typeface="Meiryo UI" panose="020B0604030504040204" pitchFamily="50" charset="-128"/>
                <a:ea typeface="Meiryo UI" panose="020B0604030504040204" pitchFamily="50" charset="-128"/>
              </a:rPr>
              <a:t>重要経済安保情報の</a:t>
            </a:r>
            <a:r>
              <a:rPr kumimoji="1" lang="ja-JP" altLang="en-US" b="1" dirty="0">
                <a:solidFill>
                  <a:srgbClr val="C00000"/>
                </a:solidFill>
                <a:latin typeface="Meiryo UI" panose="020B0604030504040204" pitchFamily="50" charset="-128"/>
                <a:ea typeface="Meiryo UI" panose="020B0604030504040204" pitchFamily="50" charset="-128"/>
              </a:rPr>
              <a:t>共有を求められた場合は</a:t>
            </a:r>
            <a:r>
              <a:rPr kumimoji="1" lang="ja-JP" altLang="en-US" dirty="0">
                <a:latin typeface="Meiryo UI" panose="020B0604030504040204" pitchFamily="50" charset="-128"/>
                <a:ea typeface="Meiryo UI" panose="020B0604030504040204" pitchFamily="50" charset="-128"/>
              </a:rPr>
              <a:t>、</a:t>
            </a:r>
            <a:r>
              <a:rPr kumimoji="1" lang="ja-JP" altLang="en-US" b="1" dirty="0">
                <a:solidFill>
                  <a:srgbClr val="C00000"/>
                </a:solidFill>
                <a:latin typeface="Meiryo UI" panose="020B0604030504040204" pitchFamily="50" charset="-128"/>
                <a:ea typeface="Meiryo UI" panose="020B0604030504040204" pitchFamily="50" charset="-128"/>
              </a:rPr>
              <a:t>管理者又は保全責任者へ報告</a:t>
            </a:r>
            <a:r>
              <a:rPr kumimoji="1" lang="ja-JP" altLang="en-US" dirty="0">
                <a:latin typeface="Meiryo UI" panose="020B0604030504040204" pitchFamily="50" charset="-128"/>
                <a:ea typeface="Meiryo UI" panose="020B0604030504040204" pitchFamily="50" charset="-128"/>
              </a:rPr>
              <a:t>してください。</a:t>
            </a:r>
            <a:endParaRPr kumimoji="1" lang="en-US" altLang="ja-JP" dirty="0">
              <a:latin typeface="Meiryo UI" panose="020B0604030504040204" pitchFamily="50" charset="-128"/>
              <a:ea typeface="Meiryo UI" panose="020B0604030504040204" pitchFamily="50" charset="-128"/>
            </a:endParaRPr>
          </a:p>
        </p:txBody>
      </p:sp>
      <p:sp>
        <p:nvSpPr>
          <p:cNvPr id="82" name="四角形: 角を丸くする 81">
            <a:extLst>
              <a:ext uri="{FF2B5EF4-FFF2-40B4-BE49-F238E27FC236}">
                <a16:creationId xmlns:a16="http://schemas.microsoft.com/office/drawing/2014/main" id="{77089E10-DD05-EE87-63DE-12870AA65431}"/>
              </a:ext>
            </a:extLst>
          </p:cNvPr>
          <p:cNvSpPr/>
          <p:nvPr/>
        </p:nvSpPr>
        <p:spPr>
          <a:xfrm>
            <a:off x="3099451" y="2198926"/>
            <a:ext cx="2704020" cy="1656000"/>
          </a:xfrm>
          <a:prstGeom prst="roundRect">
            <a:avLst>
              <a:gd name="adj" fmla="val 12257"/>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FB4E0C8A-7FA9-AF36-EA08-EFA7298EA4B3}"/>
              </a:ext>
            </a:extLst>
          </p:cNvPr>
          <p:cNvSpPr/>
          <p:nvPr/>
        </p:nvSpPr>
        <p:spPr>
          <a:xfrm>
            <a:off x="3099451" y="5017851"/>
            <a:ext cx="2704020" cy="1656000"/>
          </a:xfrm>
          <a:prstGeom prst="roundRect">
            <a:avLst>
              <a:gd name="adj" fmla="val 12257"/>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楕円 43">
            <a:extLst>
              <a:ext uri="{FF2B5EF4-FFF2-40B4-BE49-F238E27FC236}">
                <a16:creationId xmlns:a16="http://schemas.microsoft.com/office/drawing/2014/main" id="{B35B6BBE-80A1-3BF7-E5CA-9EC96B6179CB}"/>
              </a:ext>
            </a:extLst>
          </p:cNvPr>
          <p:cNvSpPr/>
          <p:nvPr/>
        </p:nvSpPr>
        <p:spPr>
          <a:xfrm>
            <a:off x="3881469" y="5106762"/>
            <a:ext cx="1302059" cy="766691"/>
          </a:xfrm>
          <a:prstGeom prst="ellips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82128753-0720-DCEC-AB20-C991C3627B19}"/>
              </a:ext>
            </a:extLst>
          </p:cNvPr>
          <p:cNvSpPr txBox="1"/>
          <p:nvPr/>
        </p:nvSpPr>
        <p:spPr>
          <a:xfrm>
            <a:off x="-34663" y="0"/>
            <a:ext cx="9171692" cy="369282"/>
          </a:xfrm>
          <a:prstGeom prst="rect">
            <a:avLst/>
          </a:prstGeom>
          <a:solidFill>
            <a:srgbClr val="002060"/>
          </a:solidFill>
        </p:spPr>
        <p:txBody>
          <a:bodyPr wrap="square" lIns="84407" tIns="42203" rIns="84407" bIns="42203" rtlCol="0" anchor="t">
            <a:spAutoFit/>
          </a:bodyPr>
          <a:lstStyle/>
          <a:p>
            <a:pPr algn="ctr"/>
            <a:r>
              <a:rPr lang="ja-JP" altLang="en-US" b="1">
                <a:solidFill>
                  <a:schemeClr val="bg1"/>
                </a:solidFill>
                <a:latin typeface="Meiryo UI" panose="020B0604030504040204" pitchFamily="50" charset="-128"/>
                <a:ea typeface="Meiryo UI" panose="020B0604030504040204" pitchFamily="50" charset="-128"/>
              </a:rPr>
              <a:t>情報保全の際の留意事項②</a:t>
            </a:r>
          </a:p>
        </p:txBody>
      </p:sp>
      <p:pic>
        <p:nvPicPr>
          <p:cNvPr id="19" name="グラフィックス 18" descr="オフィス ワーカー (男性) 枠線">
            <a:extLst>
              <a:ext uri="{FF2B5EF4-FFF2-40B4-BE49-F238E27FC236}">
                <a16:creationId xmlns:a16="http://schemas.microsoft.com/office/drawing/2014/main" id="{09AF719C-5C14-A82F-26B4-C3E3518ADD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70913" y="5371263"/>
            <a:ext cx="741018" cy="741018"/>
          </a:xfrm>
          <a:prstGeom prst="rect">
            <a:avLst/>
          </a:prstGeom>
        </p:spPr>
      </p:pic>
      <p:cxnSp>
        <p:nvCxnSpPr>
          <p:cNvPr id="28" name="直線矢印コネクタ 27">
            <a:extLst>
              <a:ext uri="{FF2B5EF4-FFF2-40B4-BE49-F238E27FC236}">
                <a16:creationId xmlns:a16="http://schemas.microsoft.com/office/drawing/2014/main" id="{81FC467F-8E58-90D7-28C6-1CA4729B77AB}"/>
              </a:ext>
            </a:extLst>
          </p:cNvPr>
          <p:cNvCxnSpPr>
            <a:cxnSpLocks/>
          </p:cNvCxnSpPr>
          <p:nvPr/>
        </p:nvCxnSpPr>
        <p:spPr>
          <a:xfrm flipV="1">
            <a:off x="2553611" y="5583676"/>
            <a:ext cx="1448789" cy="261598"/>
          </a:xfrm>
          <a:prstGeom prst="straightConnector1">
            <a:avLst/>
          </a:prstGeom>
          <a:ln w="57150">
            <a:solidFill>
              <a:srgbClr val="00B0F0"/>
            </a:solidFill>
            <a:tailEnd type="triangle"/>
          </a:ln>
        </p:spPr>
        <p:style>
          <a:lnRef idx="3">
            <a:schemeClr val="accent2"/>
          </a:lnRef>
          <a:fillRef idx="0">
            <a:schemeClr val="accent2"/>
          </a:fillRef>
          <a:effectRef idx="2">
            <a:schemeClr val="accent2"/>
          </a:effectRef>
          <a:fontRef idx="minor">
            <a:schemeClr val="tx1"/>
          </a:fontRef>
        </p:style>
      </p:cxnSp>
      <p:sp>
        <p:nvSpPr>
          <p:cNvPr id="31" name="吹き出し: 角を丸めた四角形 30">
            <a:extLst>
              <a:ext uri="{FF2B5EF4-FFF2-40B4-BE49-F238E27FC236}">
                <a16:creationId xmlns:a16="http://schemas.microsoft.com/office/drawing/2014/main" id="{0A7AF20C-C413-2837-5D83-EE1179D25650}"/>
              </a:ext>
            </a:extLst>
          </p:cNvPr>
          <p:cNvSpPr/>
          <p:nvPr/>
        </p:nvSpPr>
        <p:spPr>
          <a:xfrm>
            <a:off x="1087931" y="5583676"/>
            <a:ext cx="741017" cy="357559"/>
          </a:xfrm>
          <a:prstGeom prst="wedgeRoundRectCallout">
            <a:avLst>
              <a:gd name="adj1" fmla="val 84446"/>
              <a:gd name="adj2" fmla="val -22051"/>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a:solidFill>
                  <a:schemeClr val="tx1"/>
                </a:solidFill>
                <a:latin typeface="Meiryo UI" panose="020B0604030504040204" pitchFamily="50" charset="-128"/>
                <a:ea typeface="Meiryo UI" panose="020B0604030504040204" pitchFamily="50" charset="-128"/>
              </a:rPr>
              <a:t>教えて</a:t>
            </a:r>
          </a:p>
        </p:txBody>
      </p:sp>
      <p:sp>
        <p:nvSpPr>
          <p:cNvPr id="33" name="テキスト ボックス 32">
            <a:extLst>
              <a:ext uri="{FF2B5EF4-FFF2-40B4-BE49-F238E27FC236}">
                <a16:creationId xmlns:a16="http://schemas.microsoft.com/office/drawing/2014/main" id="{2879D736-7B3A-A173-5DAF-6CE3E43A5A35}"/>
              </a:ext>
            </a:extLst>
          </p:cNvPr>
          <p:cNvSpPr txBox="1"/>
          <p:nvPr/>
        </p:nvSpPr>
        <p:spPr>
          <a:xfrm>
            <a:off x="1921460" y="6019544"/>
            <a:ext cx="815844" cy="276999"/>
          </a:xfrm>
          <a:prstGeom prst="rect">
            <a:avLst/>
          </a:prstGeom>
          <a:noFill/>
        </p:spPr>
        <p:txBody>
          <a:bodyPr wrap="square" rtlCol="0">
            <a:spAutoFit/>
          </a:bodyPr>
          <a:lstStyle/>
          <a:p>
            <a:pPr algn="ctr"/>
            <a:r>
              <a:rPr kumimoji="1" lang="ja-JP" altLang="en-US" sz="1200">
                <a:latin typeface="Meiryo UI" panose="020B0604030504040204" pitchFamily="50" charset="-128"/>
                <a:ea typeface="Meiryo UI" panose="020B0604030504040204" pitchFamily="50" charset="-128"/>
              </a:rPr>
              <a:t>部外者</a:t>
            </a:r>
          </a:p>
        </p:txBody>
      </p:sp>
      <p:sp>
        <p:nvSpPr>
          <p:cNvPr id="34" name="テキスト ボックス 33">
            <a:extLst>
              <a:ext uri="{FF2B5EF4-FFF2-40B4-BE49-F238E27FC236}">
                <a16:creationId xmlns:a16="http://schemas.microsoft.com/office/drawing/2014/main" id="{60EA00A0-EF97-419A-9B8F-754799505720}"/>
              </a:ext>
            </a:extLst>
          </p:cNvPr>
          <p:cNvSpPr txBox="1"/>
          <p:nvPr/>
        </p:nvSpPr>
        <p:spPr>
          <a:xfrm>
            <a:off x="6623482" y="6409857"/>
            <a:ext cx="948226" cy="276999"/>
          </a:xfrm>
          <a:prstGeom prst="rect">
            <a:avLst/>
          </a:prstGeom>
          <a:noFill/>
        </p:spPr>
        <p:txBody>
          <a:bodyPr wrap="square" rtlCol="0">
            <a:spAutoFit/>
          </a:bodyPr>
          <a:lstStyle/>
          <a:p>
            <a:r>
              <a:rPr kumimoji="1" lang="ja-JP" altLang="en-US" sz="1200">
                <a:latin typeface="Meiryo UI" panose="020B0604030504040204" pitchFamily="50" charset="-128"/>
                <a:ea typeface="Meiryo UI" panose="020B0604030504040204" pitchFamily="50" charset="-128"/>
              </a:rPr>
              <a:t>退職した者</a:t>
            </a:r>
          </a:p>
        </p:txBody>
      </p:sp>
      <p:cxnSp>
        <p:nvCxnSpPr>
          <p:cNvPr id="36" name="直線矢印コネクタ 35">
            <a:extLst>
              <a:ext uri="{FF2B5EF4-FFF2-40B4-BE49-F238E27FC236}">
                <a16:creationId xmlns:a16="http://schemas.microsoft.com/office/drawing/2014/main" id="{556803D4-3C47-E95D-B002-FD493EEC32DA}"/>
              </a:ext>
            </a:extLst>
          </p:cNvPr>
          <p:cNvCxnSpPr>
            <a:cxnSpLocks/>
          </p:cNvCxnSpPr>
          <p:nvPr/>
        </p:nvCxnSpPr>
        <p:spPr>
          <a:xfrm flipH="1" flipV="1">
            <a:off x="5089648" y="5614810"/>
            <a:ext cx="1717150" cy="541514"/>
          </a:xfrm>
          <a:prstGeom prst="straightConnector1">
            <a:avLst/>
          </a:prstGeom>
          <a:ln w="57150">
            <a:solidFill>
              <a:srgbClr val="00B0F0"/>
            </a:solidFill>
            <a:tailEnd type="triangle"/>
          </a:ln>
        </p:spPr>
        <p:style>
          <a:lnRef idx="3">
            <a:schemeClr val="accent2"/>
          </a:lnRef>
          <a:fillRef idx="0">
            <a:schemeClr val="accent2"/>
          </a:fillRef>
          <a:effectRef idx="2">
            <a:schemeClr val="accent2"/>
          </a:effectRef>
          <a:fontRef idx="minor">
            <a:schemeClr val="tx1"/>
          </a:fontRef>
        </p:style>
      </p:cxnSp>
      <p:sp>
        <p:nvSpPr>
          <p:cNvPr id="37" name="吹き出し: 角を丸めた四角形 36">
            <a:extLst>
              <a:ext uri="{FF2B5EF4-FFF2-40B4-BE49-F238E27FC236}">
                <a16:creationId xmlns:a16="http://schemas.microsoft.com/office/drawing/2014/main" id="{3556F010-FC03-EDBD-A2B5-EE479753255F}"/>
              </a:ext>
            </a:extLst>
          </p:cNvPr>
          <p:cNvSpPr/>
          <p:nvPr/>
        </p:nvSpPr>
        <p:spPr>
          <a:xfrm>
            <a:off x="7677212" y="5808980"/>
            <a:ext cx="1037020" cy="370334"/>
          </a:xfrm>
          <a:prstGeom prst="wedgeRoundRectCallout">
            <a:avLst>
              <a:gd name="adj1" fmla="val -83972"/>
              <a:gd name="adj2" fmla="val 4499"/>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00" b="1">
                <a:solidFill>
                  <a:schemeClr val="tx1"/>
                </a:solidFill>
                <a:latin typeface="Meiryo UI" panose="020B0604030504040204" pitchFamily="50" charset="-128"/>
                <a:ea typeface="Meiryo UI" panose="020B0604030504040204" pitchFamily="50" charset="-128"/>
              </a:rPr>
              <a:t>OB</a:t>
            </a:r>
            <a:r>
              <a:rPr kumimoji="1" lang="ja-JP" altLang="en-US" sz="1000" b="1">
                <a:solidFill>
                  <a:schemeClr val="tx1"/>
                </a:solidFill>
                <a:latin typeface="Meiryo UI" panose="020B0604030504040204" pitchFamily="50" charset="-128"/>
                <a:ea typeface="Meiryo UI" panose="020B0604030504040204" pitchFamily="50" charset="-128"/>
              </a:rPr>
              <a:t>なんだから教えて</a:t>
            </a:r>
          </a:p>
        </p:txBody>
      </p:sp>
      <p:grpSp>
        <p:nvGrpSpPr>
          <p:cNvPr id="46" name="グループ化 45">
            <a:extLst>
              <a:ext uri="{FF2B5EF4-FFF2-40B4-BE49-F238E27FC236}">
                <a16:creationId xmlns:a16="http://schemas.microsoft.com/office/drawing/2014/main" id="{AA64DA4A-33E6-06CE-F8FB-CDC48FAEB9C0}"/>
              </a:ext>
            </a:extLst>
          </p:cNvPr>
          <p:cNvGrpSpPr/>
          <p:nvPr/>
        </p:nvGrpSpPr>
        <p:grpSpPr>
          <a:xfrm>
            <a:off x="7154825" y="4992054"/>
            <a:ext cx="930959" cy="718853"/>
            <a:chOff x="7528742" y="5048134"/>
            <a:chExt cx="1158029" cy="797358"/>
          </a:xfrm>
        </p:grpSpPr>
        <p:pic>
          <p:nvPicPr>
            <p:cNvPr id="43" name="グラフィックス 42" descr="男性のプロフィール 単色塗りつぶし">
              <a:extLst>
                <a:ext uri="{FF2B5EF4-FFF2-40B4-BE49-F238E27FC236}">
                  <a16:creationId xmlns:a16="http://schemas.microsoft.com/office/drawing/2014/main" id="{5278FB8C-5E74-D19D-165D-7B3935E1C19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28742" y="5098600"/>
              <a:ext cx="746892" cy="746892"/>
            </a:xfrm>
            <a:prstGeom prst="rect">
              <a:avLst/>
            </a:prstGeom>
          </p:spPr>
        </p:pic>
        <p:pic>
          <p:nvPicPr>
            <p:cNvPr id="45" name="グラフィックス 44" descr="男子生徒 枠線">
              <a:extLst>
                <a:ext uri="{FF2B5EF4-FFF2-40B4-BE49-F238E27FC236}">
                  <a16:creationId xmlns:a16="http://schemas.microsoft.com/office/drawing/2014/main" id="{1E411CE1-56C0-AC39-5C3D-80960DABA31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939879" y="5048134"/>
              <a:ext cx="746892" cy="746892"/>
            </a:xfrm>
            <a:prstGeom prst="rect">
              <a:avLst/>
            </a:prstGeom>
          </p:spPr>
        </p:pic>
      </p:grpSp>
      <p:sp>
        <p:nvSpPr>
          <p:cNvPr id="47" name="テキスト ボックス 46">
            <a:extLst>
              <a:ext uri="{FF2B5EF4-FFF2-40B4-BE49-F238E27FC236}">
                <a16:creationId xmlns:a16="http://schemas.microsoft.com/office/drawing/2014/main" id="{8398514B-46BB-4E3D-AF3B-631F1EC84D30}"/>
              </a:ext>
            </a:extLst>
          </p:cNvPr>
          <p:cNvSpPr txBox="1"/>
          <p:nvPr/>
        </p:nvSpPr>
        <p:spPr>
          <a:xfrm>
            <a:off x="7946568" y="5371522"/>
            <a:ext cx="827996" cy="276999"/>
          </a:xfrm>
          <a:prstGeom prst="rect">
            <a:avLst/>
          </a:prstGeom>
          <a:noFill/>
        </p:spPr>
        <p:txBody>
          <a:bodyPr wrap="square" rtlCol="0">
            <a:spAutoFit/>
          </a:bodyPr>
          <a:lstStyle/>
          <a:p>
            <a:r>
              <a:rPr kumimoji="1" lang="ja-JP" altLang="en-US" sz="1200">
                <a:latin typeface="Meiryo UI" panose="020B0604030504040204" pitchFamily="50" charset="-128"/>
                <a:ea typeface="Meiryo UI" panose="020B0604030504040204" pitchFamily="50" charset="-128"/>
              </a:rPr>
              <a:t>家族</a:t>
            </a:r>
          </a:p>
        </p:txBody>
      </p:sp>
      <p:pic>
        <p:nvPicPr>
          <p:cNvPr id="13" name="グラフィックス 12" descr="オフィス ワーカー (男性) 単色塗りつぶし">
            <a:extLst>
              <a:ext uri="{FF2B5EF4-FFF2-40B4-BE49-F238E27FC236}">
                <a16:creationId xmlns:a16="http://schemas.microsoft.com/office/drawing/2014/main" id="{81846B7C-F153-E915-5303-F60C4375CE2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62826" y="5733810"/>
            <a:ext cx="741017" cy="741017"/>
          </a:xfrm>
          <a:prstGeom prst="rect">
            <a:avLst/>
          </a:prstGeom>
        </p:spPr>
      </p:pic>
      <p:pic>
        <p:nvPicPr>
          <p:cNvPr id="7" name="図 6" descr="図形&#10;&#10;AI によって生成されたコンテンツは間違っている可能性があります。">
            <a:extLst>
              <a:ext uri="{FF2B5EF4-FFF2-40B4-BE49-F238E27FC236}">
                <a16:creationId xmlns:a16="http://schemas.microsoft.com/office/drawing/2014/main" id="{A6C29B1E-7668-7B48-A331-149228E968C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663237" y="6043017"/>
            <a:ext cx="527726" cy="527726"/>
          </a:xfrm>
          <a:prstGeom prst="rect">
            <a:avLst/>
          </a:prstGeom>
        </p:spPr>
      </p:pic>
      <p:sp>
        <p:nvSpPr>
          <p:cNvPr id="10" name="テキスト ボックス 9">
            <a:extLst>
              <a:ext uri="{FF2B5EF4-FFF2-40B4-BE49-F238E27FC236}">
                <a16:creationId xmlns:a16="http://schemas.microsoft.com/office/drawing/2014/main" id="{0CE46DC2-E587-2759-DF2D-D7BDF2B75F53}"/>
              </a:ext>
            </a:extLst>
          </p:cNvPr>
          <p:cNvSpPr txBox="1"/>
          <p:nvPr/>
        </p:nvSpPr>
        <p:spPr>
          <a:xfrm>
            <a:off x="3861104" y="6282599"/>
            <a:ext cx="910394" cy="276999"/>
          </a:xfrm>
          <a:prstGeom prst="rect">
            <a:avLst/>
          </a:prstGeom>
          <a:noFill/>
        </p:spPr>
        <p:txBody>
          <a:bodyPr wrap="square" rtlCol="0">
            <a:spAutoFit/>
          </a:bodyPr>
          <a:lstStyle/>
          <a:p>
            <a:pPr algn="ctr"/>
            <a:r>
              <a:rPr kumimoji="1" lang="ja-JP" altLang="en-US" sz="1200">
                <a:latin typeface="Meiryo UI" panose="020B0604030504040204" pitchFamily="50" charset="-128"/>
                <a:ea typeface="Meiryo UI" panose="020B0604030504040204" pitchFamily="50" charset="-128"/>
              </a:rPr>
              <a:t>同僚</a:t>
            </a:r>
          </a:p>
        </p:txBody>
      </p:sp>
      <p:cxnSp>
        <p:nvCxnSpPr>
          <p:cNvPr id="20" name="直線矢印コネクタ 19">
            <a:extLst>
              <a:ext uri="{FF2B5EF4-FFF2-40B4-BE49-F238E27FC236}">
                <a16:creationId xmlns:a16="http://schemas.microsoft.com/office/drawing/2014/main" id="{28B64D89-D110-DD9E-F3F4-2060F800D4FB}"/>
              </a:ext>
            </a:extLst>
          </p:cNvPr>
          <p:cNvCxnSpPr>
            <a:cxnSpLocks/>
          </p:cNvCxnSpPr>
          <p:nvPr/>
        </p:nvCxnSpPr>
        <p:spPr>
          <a:xfrm flipV="1">
            <a:off x="4088432" y="5845899"/>
            <a:ext cx="311264" cy="534555"/>
          </a:xfrm>
          <a:prstGeom prst="straightConnector1">
            <a:avLst/>
          </a:prstGeom>
          <a:ln w="57150">
            <a:solidFill>
              <a:srgbClr val="00B0F0"/>
            </a:solidFill>
            <a:tailEnd type="triangle"/>
          </a:ln>
        </p:spPr>
        <p:style>
          <a:lnRef idx="3">
            <a:schemeClr val="accent2"/>
          </a:lnRef>
          <a:fillRef idx="0">
            <a:schemeClr val="accent2"/>
          </a:fillRef>
          <a:effectRef idx="2">
            <a:schemeClr val="accent2"/>
          </a:effectRef>
          <a:fontRef idx="minor">
            <a:schemeClr val="tx1"/>
          </a:fontRef>
        </p:style>
      </p:cxnSp>
      <p:sp>
        <p:nvSpPr>
          <p:cNvPr id="30" name="吹き出し: 角を丸めた四角形 29">
            <a:extLst>
              <a:ext uri="{FF2B5EF4-FFF2-40B4-BE49-F238E27FC236}">
                <a16:creationId xmlns:a16="http://schemas.microsoft.com/office/drawing/2014/main" id="{73A69347-74BF-C517-DF67-1E35644D79A2}"/>
              </a:ext>
            </a:extLst>
          </p:cNvPr>
          <p:cNvSpPr/>
          <p:nvPr/>
        </p:nvSpPr>
        <p:spPr>
          <a:xfrm>
            <a:off x="2883115" y="6130881"/>
            <a:ext cx="824155" cy="474317"/>
          </a:xfrm>
          <a:prstGeom prst="wedgeRoundRectCallout">
            <a:avLst>
              <a:gd name="adj1" fmla="val 67924"/>
              <a:gd name="adj2" fmla="val -1997"/>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a:solidFill>
                  <a:schemeClr val="tx1"/>
                </a:solidFill>
                <a:latin typeface="Meiryo UI" panose="020B0604030504040204" pitchFamily="50" charset="-128"/>
                <a:ea typeface="Meiryo UI" panose="020B0604030504040204" pitchFamily="50" charset="-128"/>
              </a:rPr>
              <a:t>同僚なんだから教えて</a:t>
            </a:r>
          </a:p>
        </p:txBody>
      </p:sp>
      <p:sp>
        <p:nvSpPr>
          <p:cNvPr id="32" name="十字形 31">
            <a:extLst>
              <a:ext uri="{FF2B5EF4-FFF2-40B4-BE49-F238E27FC236}">
                <a16:creationId xmlns:a16="http://schemas.microsoft.com/office/drawing/2014/main" id="{DC65EF17-4382-ACB7-6146-ABA760F17BB6}"/>
              </a:ext>
            </a:extLst>
          </p:cNvPr>
          <p:cNvSpPr/>
          <p:nvPr/>
        </p:nvSpPr>
        <p:spPr>
          <a:xfrm rot="2600926">
            <a:off x="4087219" y="5958315"/>
            <a:ext cx="307933" cy="307933"/>
          </a:xfrm>
          <a:prstGeom prst="plus">
            <a:avLst>
              <a:gd name="adj" fmla="val 40625"/>
            </a:avLst>
          </a:prstGeom>
          <a:solidFill>
            <a:srgbClr val="FF0000">
              <a:alpha val="25000"/>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十字形 37">
            <a:extLst>
              <a:ext uri="{FF2B5EF4-FFF2-40B4-BE49-F238E27FC236}">
                <a16:creationId xmlns:a16="http://schemas.microsoft.com/office/drawing/2014/main" id="{BC7BEF93-E776-F5CB-9F05-9C98627084A7}"/>
              </a:ext>
            </a:extLst>
          </p:cNvPr>
          <p:cNvSpPr/>
          <p:nvPr/>
        </p:nvSpPr>
        <p:spPr>
          <a:xfrm rot="2600926">
            <a:off x="6120684" y="5784536"/>
            <a:ext cx="409859" cy="409859"/>
          </a:xfrm>
          <a:prstGeom prst="plus">
            <a:avLst>
              <a:gd name="adj" fmla="val 40625"/>
            </a:avLst>
          </a:prstGeom>
          <a:solidFill>
            <a:srgbClr val="FF0000">
              <a:alpha val="25000"/>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十字形 41">
            <a:extLst>
              <a:ext uri="{FF2B5EF4-FFF2-40B4-BE49-F238E27FC236}">
                <a16:creationId xmlns:a16="http://schemas.microsoft.com/office/drawing/2014/main" id="{B1FB8C5F-E78A-7BF4-F83A-77B662752478}"/>
              </a:ext>
            </a:extLst>
          </p:cNvPr>
          <p:cNvSpPr/>
          <p:nvPr/>
        </p:nvSpPr>
        <p:spPr>
          <a:xfrm rot="2600926">
            <a:off x="2798869" y="5574871"/>
            <a:ext cx="409859" cy="409859"/>
          </a:xfrm>
          <a:prstGeom prst="plus">
            <a:avLst>
              <a:gd name="adj" fmla="val 40625"/>
            </a:avLst>
          </a:prstGeom>
          <a:solidFill>
            <a:srgbClr val="FF0000">
              <a:alpha val="25000"/>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40DA0FC7-6BD0-ADCF-5AC6-FC1B0DBFBA28}"/>
              </a:ext>
            </a:extLst>
          </p:cNvPr>
          <p:cNvSpPr txBox="1"/>
          <p:nvPr/>
        </p:nvSpPr>
        <p:spPr>
          <a:xfrm>
            <a:off x="2791563" y="4990648"/>
            <a:ext cx="1334958" cy="307777"/>
          </a:xfrm>
          <a:prstGeom prst="rect">
            <a:avLst/>
          </a:prstGeom>
          <a:noFill/>
        </p:spPr>
        <p:txBody>
          <a:bodyPr wrap="square" rtlCol="0">
            <a:spAutoFit/>
          </a:bodyPr>
          <a:lstStyle/>
          <a:p>
            <a:pPr algn="ctr"/>
            <a:r>
              <a:rPr kumimoji="1" lang="en-US" altLang="ja-JP" sz="1400">
                <a:latin typeface="Meiryo UI" panose="020B0604030504040204" pitchFamily="50" charset="-128"/>
                <a:ea typeface="Meiryo UI" panose="020B0604030504040204" pitchFamily="50" charset="-128"/>
              </a:rPr>
              <a:t>A</a:t>
            </a:r>
            <a:r>
              <a:rPr kumimoji="1" lang="ja-JP" altLang="en-US" sz="1400">
                <a:latin typeface="Meiryo UI" panose="020B0604030504040204" pitchFamily="50" charset="-128"/>
                <a:ea typeface="Meiryo UI" panose="020B0604030504040204" pitchFamily="50" charset="-128"/>
              </a:rPr>
              <a:t>省</a:t>
            </a:r>
          </a:p>
        </p:txBody>
      </p:sp>
      <p:pic>
        <p:nvPicPr>
          <p:cNvPr id="23" name="グラフィックス 22" descr="建物 枠線">
            <a:extLst>
              <a:ext uri="{FF2B5EF4-FFF2-40B4-BE49-F238E27FC236}">
                <a16:creationId xmlns:a16="http://schemas.microsoft.com/office/drawing/2014/main" id="{983B2690-C784-F288-FDD8-C867C6023DE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247117" y="5188049"/>
            <a:ext cx="662277" cy="662277"/>
          </a:xfrm>
          <a:prstGeom prst="rect">
            <a:avLst/>
          </a:prstGeom>
        </p:spPr>
      </p:pic>
      <p:pic>
        <p:nvPicPr>
          <p:cNvPr id="15" name="グラフィックス 14" descr="オフィス ワーカー (女性) 単色塗りつぶし">
            <a:extLst>
              <a:ext uri="{FF2B5EF4-FFF2-40B4-BE49-F238E27FC236}">
                <a16:creationId xmlns:a16="http://schemas.microsoft.com/office/drawing/2014/main" id="{E285157D-8C5A-4BB0-9FEB-5E043352A9A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632482" y="5139705"/>
            <a:ext cx="490402" cy="490402"/>
          </a:xfrm>
          <a:prstGeom prst="rect">
            <a:avLst/>
          </a:prstGeom>
        </p:spPr>
      </p:pic>
      <p:pic>
        <p:nvPicPr>
          <p:cNvPr id="5" name="グラフィックス 4" descr="ユーザー 単色塗りつぶし">
            <a:extLst>
              <a:ext uri="{FF2B5EF4-FFF2-40B4-BE49-F238E27FC236}">
                <a16:creationId xmlns:a16="http://schemas.microsoft.com/office/drawing/2014/main" id="{AD6A8DED-440D-82F0-AFEC-C3558DFCBE80}"/>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001231" y="5212575"/>
            <a:ext cx="728662" cy="728662"/>
          </a:xfrm>
          <a:prstGeom prst="rect">
            <a:avLst/>
          </a:prstGeom>
        </p:spPr>
      </p:pic>
      <p:pic>
        <p:nvPicPr>
          <p:cNvPr id="8" name="グラフィックス 7" descr="ユーザー 単色塗りつぶし">
            <a:extLst>
              <a:ext uri="{FF2B5EF4-FFF2-40B4-BE49-F238E27FC236}">
                <a16:creationId xmlns:a16="http://schemas.microsoft.com/office/drawing/2014/main" id="{B2505BBA-F767-437D-20CD-090C5FBE494C}"/>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578483" y="5924657"/>
            <a:ext cx="728662" cy="728662"/>
          </a:xfrm>
          <a:prstGeom prst="rect">
            <a:avLst/>
          </a:prstGeom>
        </p:spPr>
      </p:pic>
      <p:sp>
        <p:nvSpPr>
          <p:cNvPr id="27" name="テキスト ボックス 26">
            <a:extLst>
              <a:ext uri="{FF2B5EF4-FFF2-40B4-BE49-F238E27FC236}">
                <a16:creationId xmlns:a16="http://schemas.microsoft.com/office/drawing/2014/main" id="{BEF7DBA7-332F-ED0C-81E1-10F06BDDAAC5}"/>
              </a:ext>
            </a:extLst>
          </p:cNvPr>
          <p:cNvSpPr txBox="1"/>
          <p:nvPr/>
        </p:nvSpPr>
        <p:spPr>
          <a:xfrm>
            <a:off x="3908056" y="5049550"/>
            <a:ext cx="638755" cy="276999"/>
          </a:xfrm>
          <a:prstGeom prst="rect">
            <a:avLst/>
          </a:prstGeom>
          <a:solidFill>
            <a:schemeClr val="bg1"/>
          </a:solidFill>
          <a:ln>
            <a:solidFill>
              <a:srgbClr val="FF0000"/>
            </a:solidFill>
          </a:ln>
        </p:spPr>
        <p:txBody>
          <a:bodyPr wrap="square" rtlCol="0">
            <a:spAutoFit/>
          </a:bodyPr>
          <a:lstStyle/>
          <a:p>
            <a:pPr algn="ctr"/>
            <a:r>
              <a:rPr kumimoji="1" lang="ja-JP" altLang="en-US" sz="1200" b="1">
                <a:solidFill>
                  <a:srgbClr val="FF0000"/>
                </a:solidFill>
                <a:latin typeface="Meiryo UI" panose="020B0604030504040204" pitchFamily="50" charset="-128"/>
                <a:ea typeface="Meiryo UI" panose="020B0604030504040204" pitchFamily="50" charset="-128"/>
              </a:rPr>
              <a:t>情報</a:t>
            </a:r>
            <a:r>
              <a:rPr kumimoji="1" lang="en-US" altLang="ja-JP" sz="1200" b="1">
                <a:solidFill>
                  <a:srgbClr val="FF0000"/>
                </a:solidFill>
                <a:latin typeface="Meiryo UI" panose="020B0604030504040204" pitchFamily="50" charset="-128"/>
                <a:ea typeface="Meiryo UI" panose="020B0604030504040204" pitchFamily="50" charset="-128"/>
              </a:rPr>
              <a:t>A</a:t>
            </a:r>
            <a:endParaRPr kumimoji="1" lang="ja-JP" altLang="en-US" sz="1200" b="1">
              <a:solidFill>
                <a:srgbClr val="FF0000"/>
              </a:solidFill>
              <a:latin typeface="Meiryo UI" panose="020B0604030504040204" pitchFamily="50" charset="-128"/>
              <a:ea typeface="Meiryo UI" panose="020B0604030504040204" pitchFamily="50" charset="-128"/>
            </a:endParaRPr>
          </a:p>
        </p:txBody>
      </p:sp>
      <p:sp>
        <p:nvSpPr>
          <p:cNvPr id="83" name="楕円 82">
            <a:extLst>
              <a:ext uri="{FF2B5EF4-FFF2-40B4-BE49-F238E27FC236}">
                <a16:creationId xmlns:a16="http://schemas.microsoft.com/office/drawing/2014/main" id="{EBCA5AD7-0C42-7886-35D2-AF91C444B522}"/>
              </a:ext>
            </a:extLst>
          </p:cNvPr>
          <p:cNvSpPr/>
          <p:nvPr/>
        </p:nvSpPr>
        <p:spPr>
          <a:xfrm>
            <a:off x="3776694" y="2335462"/>
            <a:ext cx="1302059" cy="766691"/>
          </a:xfrm>
          <a:prstGeom prst="ellips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楕円 104">
            <a:extLst>
              <a:ext uri="{FF2B5EF4-FFF2-40B4-BE49-F238E27FC236}">
                <a16:creationId xmlns:a16="http://schemas.microsoft.com/office/drawing/2014/main" id="{F8EFFDB9-4958-92E6-83FE-71C2DB927F3B}"/>
              </a:ext>
            </a:extLst>
          </p:cNvPr>
          <p:cNvSpPr/>
          <p:nvPr/>
        </p:nvSpPr>
        <p:spPr>
          <a:xfrm>
            <a:off x="4397222" y="3129916"/>
            <a:ext cx="1251517" cy="697721"/>
          </a:xfrm>
          <a:prstGeom prst="ellipse">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テキスト ボックス 105">
            <a:extLst>
              <a:ext uri="{FF2B5EF4-FFF2-40B4-BE49-F238E27FC236}">
                <a16:creationId xmlns:a16="http://schemas.microsoft.com/office/drawing/2014/main" id="{8CCB5362-EFE9-A9B6-8A19-74DCD9CF2182}"/>
              </a:ext>
            </a:extLst>
          </p:cNvPr>
          <p:cNvSpPr txBox="1"/>
          <p:nvPr/>
        </p:nvSpPr>
        <p:spPr>
          <a:xfrm>
            <a:off x="2733991" y="2209937"/>
            <a:ext cx="1334958" cy="307777"/>
          </a:xfrm>
          <a:prstGeom prst="rect">
            <a:avLst/>
          </a:prstGeom>
          <a:noFill/>
        </p:spPr>
        <p:txBody>
          <a:bodyPr wrap="square" rtlCol="0">
            <a:spAutoFit/>
          </a:bodyPr>
          <a:lstStyle/>
          <a:p>
            <a:pPr algn="ctr"/>
            <a:r>
              <a:rPr kumimoji="1" lang="en-US" altLang="ja-JP" sz="1400" dirty="0">
                <a:latin typeface="Meiryo UI" panose="020B0604030504040204" pitchFamily="50" charset="-128"/>
                <a:ea typeface="Meiryo UI" panose="020B0604030504040204" pitchFamily="50" charset="-128"/>
              </a:rPr>
              <a:t>A</a:t>
            </a:r>
            <a:r>
              <a:rPr kumimoji="1" lang="ja-JP" altLang="en-US" sz="1400" dirty="0">
                <a:latin typeface="Meiryo UI" panose="020B0604030504040204" pitchFamily="50" charset="-128"/>
                <a:ea typeface="Meiryo UI" panose="020B0604030504040204" pitchFamily="50" charset="-128"/>
              </a:rPr>
              <a:t>省</a:t>
            </a:r>
          </a:p>
        </p:txBody>
      </p:sp>
      <p:pic>
        <p:nvPicPr>
          <p:cNvPr id="107" name="グラフィックス 106" descr="建物 枠線">
            <a:extLst>
              <a:ext uri="{FF2B5EF4-FFF2-40B4-BE49-F238E27FC236}">
                <a16:creationId xmlns:a16="http://schemas.microsoft.com/office/drawing/2014/main" id="{6237A78A-9FA8-9B66-D349-BD75878CAA6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205746" y="2546320"/>
            <a:ext cx="662277" cy="662277"/>
          </a:xfrm>
          <a:prstGeom prst="rect">
            <a:avLst/>
          </a:prstGeom>
        </p:spPr>
      </p:pic>
      <p:pic>
        <p:nvPicPr>
          <p:cNvPr id="108" name="グラフィックス 107" descr="オフィス ワーカー (女性) 単色塗りつぶし">
            <a:extLst>
              <a:ext uri="{FF2B5EF4-FFF2-40B4-BE49-F238E27FC236}">
                <a16:creationId xmlns:a16="http://schemas.microsoft.com/office/drawing/2014/main" id="{0BDED7BE-8605-02C6-AF52-DCEF5ABA96B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632482" y="2368405"/>
            <a:ext cx="490402" cy="490402"/>
          </a:xfrm>
          <a:prstGeom prst="rect">
            <a:avLst/>
          </a:prstGeom>
        </p:spPr>
      </p:pic>
      <p:pic>
        <p:nvPicPr>
          <p:cNvPr id="109" name="グラフィックス 108" descr="ユーザー 単色塗りつぶし">
            <a:extLst>
              <a:ext uri="{FF2B5EF4-FFF2-40B4-BE49-F238E27FC236}">
                <a16:creationId xmlns:a16="http://schemas.microsoft.com/office/drawing/2014/main" id="{310D4DE4-34E4-B839-13F8-0B7812297ED3}"/>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010756" y="2441275"/>
            <a:ext cx="728662" cy="728662"/>
          </a:xfrm>
          <a:prstGeom prst="rect">
            <a:avLst/>
          </a:prstGeom>
        </p:spPr>
      </p:pic>
      <p:pic>
        <p:nvPicPr>
          <p:cNvPr id="110" name="グラフィックス 109" descr="ユーザー 単色塗りつぶし">
            <a:extLst>
              <a:ext uri="{FF2B5EF4-FFF2-40B4-BE49-F238E27FC236}">
                <a16:creationId xmlns:a16="http://schemas.microsoft.com/office/drawing/2014/main" id="{ED420233-D365-61F5-5F86-B134ADB3D10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568532" y="3194302"/>
            <a:ext cx="728662" cy="728662"/>
          </a:xfrm>
          <a:prstGeom prst="rect">
            <a:avLst/>
          </a:prstGeom>
        </p:spPr>
      </p:pic>
      <p:sp>
        <p:nvSpPr>
          <p:cNvPr id="111" name="テキスト ボックス 110">
            <a:extLst>
              <a:ext uri="{FF2B5EF4-FFF2-40B4-BE49-F238E27FC236}">
                <a16:creationId xmlns:a16="http://schemas.microsoft.com/office/drawing/2014/main" id="{4C48D86B-1B09-EAE6-2826-0330B0B1F433}"/>
              </a:ext>
            </a:extLst>
          </p:cNvPr>
          <p:cNvSpPr txBox="1"/>
          <p:nvPr/>
        </p:nvSpPr>
        <p:spPr>
          <a:xfrm>
            <a:off x="5023430" y="3209580"/>
            <a:ext cx="638755" cy="276999"/>
          </a:xfrm>
          <a:prstGeom prst="rect">
            <a:avLst/>
          </a:prstGeom>
          <a:solidFill>
            <a:schemeClr val="bg1"/>
          </a:solidFill>
          <a:ln>
            <a:solidFill>
              <a:srgbClr val="FF0000"/>
            </a:solidFill>
          </a:ln>
        </p:spPr>
        <p:txBody>
          <a:bodyPr wrap="square" rtlCol="0">
            <a:spAutoFit/>
          </a:bodyPr>
          <a:lstStyle/>
          <a:p>
            <a:pPr algn="ctr"/>
            <a:r>
              <a:rPr kumimoji="1" lang="ja-JP" altLang="en-US" sz="1200" b="1">
                <a:solidFill>
                  <a:srgbClr val="FF0000"/>
                </a:solidFill>
                <a:latin typeface="Meiryo UI" panose="020B0604030504040204" pitchFamily="50" charset="-128"/>
                <a:ea typeface="Meiryo UI" panose="020B0604030504040204" pitchFamily="50" charset="-128"/>
              </a:rPr>
              <a:t>情報</a:t>
            </a:r>
            <a:r>
              <a:rPr kumimoji="1" lang="en-US" altLang="ja-JP" sz="1200" b="1">
                <a:solidFill>
                  <a:srgbClr val="FF0000"/>
                </a:solidFill>
                <a:latin typeface="Meiryo UI" panose="020B0604030504040204" pitchFamily="50" charset="-128"/>
                <a:ea typeface="Meiryo UI" panose="020B0604030504040204" pitchFamily="50" charset="-128"/>
              </a:rPr>
              <a:t>B</a:t>
            </a:r>
            <a:endParaRPr kumimoji="1" lang="ja-JP" altLang="en-US" sz="1200" b="1">
              <a:solidFill>
                <a:srgbClr val="FF0000"/>
              </a:solidFill>
              <a:latin typeface="Meiryo UI" panose="020B0604030504040204" pitchFamily="50" charset="-128"/>
              <a:ea typeface="Meiryo UI" panose="020B0604030504040204" pitchFamily="50" charset="-128"/>
            </a:endParaRPr>
          </a:p>
        </p:txBody>
      </p:sp>
      <p:cxnSp>
        <p:nvCxnSpPr>
          <p:cNvPr id="113" name="直線矢印コネクタ 112">
            <a:extLst>
              <a:ext uri="{FF2B5EF4-FFF2-40B4-BE49-F238E27FC236}">
                <a16:creationId xmlns:a16="http://schemas.microsoft.com/office/drawing/2014/main" id="{697BFB52-A937-314A-C5D4-9CAFC801E76F}"/>
              </a:ext>
            </a:extLst>
          </p:cNvPr>
          <p:cNvCxnSpPr>
            <a:cxnSpLocks/>
          </p:cNvCxnSpPr>
          <p:nvPr/>
        </p:nvCxnSpPr>
        <p:spPr>
          <a:xfrm>
            <a:off x="4891393" y="2843510"/>
            <a:ext cx="18131" cy="541514"/>
          </a:xfrm>
          <a:prstGeom prst="straightConnector1">
            <a:avLst/>
          </a:prstGeom>
          <a:ln w="57150">
            <a:solidFill>
              <a:schemeClr val="accent2">
                <a:lumMod val="50000"/>
              </a:schemeClr>
            </a:solidFill>
            <a:tailEnd type="triangle"/>
          </a:ln>
        </p:spPr>
        <p:style>
          <a:lnRef idx="3">
            <a:schemeClr val="accent2"/>
          </a:lnRef>
          <a:fillRef idx="0">
            <a:schemeClr val="accent2"/>
          </a:fillRef>
          <a:effectRef idx="2">
            <a:schemeClr val="accent2"/>
          </a:effectRef>
          <a:fontRef idx="minor">
            <a:schemeClr val="tx1"/>
          </a:fontRef>
        </p:style>
      </p:cxnSp>
      <p:sp>
        <p:nvSpPr>
          <p:cNvPr id="114" name="テキスト ボックス 113">
            <a:extLst>
              <a:ext uri="{FF2B5EF4-FFF2-40B4-BE49-F238E27FC236}">
                <a16:creationId xmlns:a16="http://schemas.microsoft.com/office/drawing/2014/main" id="{7A229A05-B42B-99D9-2AC4-05523BEC0DAB}"/>
              </a:ext>
            </a:extLst>
          </p:cNvPr>
          <p:cNvSpPr txBox="1"/>
          <p:nvPr/>
        </p:nvSpPr>
        <p:spPr>
          <a:xfrm>
            <a:off x="3803281" y="2278250"/>
            <a:ext cx="638755" cy="276999"/>
          </a:xfrm>
          <a:prstGeom prst="rect">
            <a:avLst/>
          </a:prstGeom>
          <a:solidFill>
            <a:schemeClr val="bg1"/>
          </a:solidFill>
          <a:ln>
            <a:solidFill>
              <a:srgbClr val="FF0000"/>
            </a:solidFill>
          </a:ln>
        </p:spPr>
        <p:txBody>
          <a:bodyPr wrap="square" rtlCol="0">
            <a:spAutoFit/>
          </a:bodyPr>
          <a:lstStyle/>
          <a:p>
            <a:pPr algn="ctr"/>
            <a:r>
              <a:rPr kumimoji="1" lang="ja-JP" altLang="en-US" sz="1200" b="1">
                <a:solidFill>
                  <a:srgbClr val="FF0000"/>
                </a:solidFill>
                <a:latin typeface="Meiryo UI" panose="020B0604030504040204" pitchFamily="50" charset="-128"/>
                <a:ea typeface="Meiryo UI" panose="020B0604030504040204" pitchFamily="50" charset="-128"/>
              </a:rPr>
              <a:t>情報</a:t>
            </a:r>
            <a:r>
              <a:rPr kumimoji="1" lang="en-US" altLang="ja-JP" sz="1200" b="1">
                <a:solidFill>
                  <a:srgbClr val="FF0000"/>
                </a:solidFill>
                <a:latin typeface="Meiryo UI" panose="020B0604030504040204" pitchFamily="50" charset="-128"/>
                <a:ea typeface="Meiryo UI" panose="020B0604030504040204" pitchFamily="50" charset="-128"/>
              </a:rPr>
              <a:t>A</a:t>
            </a:r>
            <a:endParaRPr kumimoji="1" lang="ja-JP" altLang="en-US" sz="1200" b="1">
              <a:solidFill>
                <a:srgbClr val="FF0000"/>
              </a:solidFill>
              <a:latin typeface="Meiryo UI" panose="020B0604030504040204" pitchFamily="50" charset="-128"/>
              <a:ea typeface="Meiryo UI" panose="020B0604030504040204" pitchFamily="50" charset="-128"/>
            </a:endParaRPr>
          </a:p>
        </p:txBody>
      </p:sp>
      <p:sp>
        <p:nvSpPr>
          <p:cNvPr id="115" name="十字形 114">
            <a:extLst>
              <a:ext uri="{FF2B5EF4-FFF2-40B4-BE49-F238E27FC236}">
                <a16:creationId xmlns:a16="http://schemas.microsoft.com/office/drawing/2014/main" id="{29AE6444-5199-160C-973E-B6D7AE1AA9C3}"/>
              </a:ext>
            </a:extLst>
          </p:cNvPr>
          <p:cNvSpPr/>
          <p:nvPr/>
        </p:nvSpPr>
        <p:spPr>
          <a:xfrm rot="2600926">
            <a:off x="4701992" y="2861166"/>
            <a:ext cx="409859" cy="409859"/>
          </a:xfrm>
          <a:prstGeom prst="plus">
            <a:avLst>
              <a:gd name="adj" fmla="val 40625"/>
            </a:avLst>
          </a:prstGeom>
          <a:solidFill>
            <a:srgbClr val="FF0000">
              <a:alpha val="25000"/>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4997F770-8DF6-5467-BDFF-6B5EB275C8A4}"/>
              </a:ext>
            </a:extLst>
          </p:cNvPr>
          <p:cNvSpPr txBox="1"/>
          <p:nvPr/>
        </p:nvSpPr>
        <p:spPr>
          <a:xfrm>
            <a:off x="4572404" y="5539262"/>
            <a:ext cx="638755" cy="276999"/>
          </a:xfrm>
          <a:prstGeom prst="rect">
            <a:avLst/>
          </a:prstGeom>
          <a:noFill/>
          <a:ln>
            <a:noFill/>
          </a:ln>
        </p:spPr>
        <p:txBody>
          <a:bodyPr wrap="square" rtlCol="0">
            <a:spAutoFit/>
          </a:bodyPr>
          <a:lstStyle/>
          <a:p>
            <a:pPr algn="ctr"/>
            <a:r>
              <a:rPr kumimoji="1" lang="ja-JP" altLang="en-US" sz="1200" b="1">
                <a:latin typeface="Meiryo UI" panose="020B0604030504040204" pitchFamily="50" charset="-128"/>
                <a:ea typeface="Meiryo UI" panose="020B0604030504040204" pitchFamily="50" charset="-128"/>
              </a:rPr>
              <a:t>貴方</a:t>
            </a:r>
          </a:p>
        </p:txBody>
      </p:sp>
      <p:sp>
        <p:nvSpPr>
          <p:cNvPr id="3" name="テキスト ボックス 2">
            <a:extLst>
              <a:ext uri="{FF2B5EF4-FFF2-40B4-BE49-F238E27FC236}">
                <a16:creationId xmlns:a16="http://schemas.microsoft.com/office/drawing/2014/main" id="{8F534948-F2A8-953D-51BE-70E824F415AB}"/>
              </a:ext>
            </a:extLst>
          </p:cNvPr>
          <p:cNvSpPr txBox="1"/>
          <p:nvPr/>
        </p:nvSpPr>
        <p:spPr>
          <a:xfrm>
            <a:off x="4840373" y="2423836"/>
            <a:ext cx="638755" cy="276999"/>
          </a:xfrm>
          <a:prstGeom prst="rect">
            <a:avLst/>
          </a:prstGeom>
          <a:noFill/>
          <a:ln>
            <a:noFill/>
          </a:ln>
        </p:spPr>
        <p:txBody>
          <a:bodyPr wrap="square" rtlCol="0">
            <a:spAutoFit/>
          </a:bodyPr>
          <a:lstStyle/>
          <a:p>
            <a:pPr algn="ctr"/>
            <a:r>
              <a:rPr kumimoji="1" lang="ja-JP" altLang="en-US" sz="1200" b="1">
                <a:latin typeface="Meiryo UI" panose="020B0604030504040204" pitchFamily="50" charset="-128"/>
                <a:ea typeface="Meiryo UI" panose="020B0604030504040204" pitchFamily="50" charset="-128"/>
              </a:rPr>
              <a:t>貴方</a:t>
            </a:r>
          </a:p>
        </p:txBody>
      </p:sp>
      <p:cxnSp>
        <p:nvCxnSpPr>
          <p:cNvPr id="6" name="直線矢印コネクタ 5">
            <a:extLst>
              <a:ext uri="{FF2B5EF4-FFF2-40B4-BE49-F238E27FC236}">
                <a16:creationId xmlns:a16="http://schemas.microsoft.com/office/drawing/2014/main" id="{34D364A2-EFBA-3A71-140E-F8DE20B9137C}"/>
              </a:ext>
            </a:extLst>
          </p:cNvPr>
          <p:cNvCxnSpPr>
            <a:cxnSpLocks/>
            <a:endCxn id="44" idx="6"/>
          </p:cNvCxnSpPr>
          <p:nvPr/>
        </p:nvCxnSpPr>
        <p:spPr>
          <a:xfrm flipH="1">
            <a:off x="5183528" y="5340496"/>
            <a:ext cx="1949806" cy="149612"/>
          </a:xfrm>
          <a:prstGeom prst="straightConnector1">
            <a:avLst/>
          </a:prstGeom>
          <a:ln w="57150">
            <a:solidFill>
              <a:srgbClr val="00B0F0"/>
            </a:solidFill>
            <a:tailEnd type="triangle"/>
          </a:ln>
        </p:spPr>
        <p:style>
          <a:lnRef idx="3">
            <a:schemeClr val="accent2"/>
          </a:lnRef>
          <a:fillRef idx="0">
            <a:schemeClr val="accent2"/>
          </a:fillRef>
          <a:effectRef idx="2">
            <a:schemeClr val="accent2"/>
          </a:effectRef>
          <a:fontRef idx="minor">
            <a:schemeClr val="tx1"/>
          </a:fontRef>
        </p:style>
      </p:cxnSp>
      <p:sp>
        <p:nvSpPr>
          <p:cNvPr id="18" name="吹き出し: 角を丸めた四角形 17">
            <a:extLst>
              <a:ext uri="{FF2B5EF4-FFF2-40B4-BE49-F238E27FC236}">
                <a16:creationId xmlns:a16="http://schemas.microsoft.com/office/drawing/2014/main" id="{768F23DE-F2E2-D241-ABAE-C4DB019385DD}"/>
              </a:ext>
            </a:extLst>
          </p:cNvPr>
          <p:cNvSpPr/>
          <p:nvPr/>
        </p:nvSpPr>
        <p:spPr>
          <a:xfrm>
            <a:off x="8193639" y="4929144"/>
            <a:ext cx="789771" cy="369281"/>
          </a:xfrm>
          <a:prstGeom prst="wedgeRoundRectCallout">
            <a:avLst>
              <a:gd name="adj1" fmla="val -77942"/>
              <a:gd name="adj2" fmla="val 48347"/>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a:solidFill>
                  <a:schemeClr val="tx1"/>
                </a:solidFill>
                <a:latin typeface="Meiryo UI" panose="020B0604030504040204" pitchFamily="50" charset="-128"/>
                <a:ea typeface="Meiryo UI" panose="020B0604030504040204" pitchFamily="50" charset="-128"/>
              </a:rPr>
              <a:t>教えて</a:t>
            </a:r>
          </a:p>
        </p:txBody>
      </p:sp>
      <p:sp>
        <p:nvSpPr>
          <p:cNvPr id="39" name="十字形 38">
            <a:extLst>
              <a:ext uri="{FF2B5EF4-FFF2-40B4-BE49-F238E27FC236}">
                <a16:creationId xmlns:a16="http://schemas.microsoft.com/office/drawing/2014/main" id="{98A1A9CA-7B73-0422-7E53-6137BE81BB66}"/>
              </a:ext>
            </a:extLst>
          </p:cNvPr>
          <p:cNvSpPr/>
          <p:nvPr/>
        </p:nvSpPr>
        <p:spPr>
          <a:xfrm rot="2600926">
            <a:off x="6166011" y="5205147"/>
            <a:ext cx="409859" cy="409859"/>
          </a:xfrm>
          <a:prstGeom prst="plus">
            <a:avLst>
              <a:gd name="adj" fmla="val 40625"/>
            </a:avLst>
          </a:prstGeom>
          <a:solidFill>
            <a:srgbClr val="FF0000">
              <a:alpha val="25000"/>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スライド番号プレースホルダー 3">
            <a:extLst>
              <a:ext uri="{FF2B5EF4-FFF2-40B4-BE49-F238E27FC236}">
                <a16:creationId xmlns:a16="http://schemas.microsoft.com/office/drawing/2014/main" id="{62BECA91-1C9D-0143-225B-955C5917364A}"/>
              </a:ext>
            </a:extLst>
          </p:cNvPr>
          <p:cNvSpPr>
            <a:spLocks noGrp="1"/>
          </p:cNvSpPr>
          <p:nvPr>
            <p:ph type="sldNum" sz="quarter" idx="12"/>
          </p:nvPr>
        </p:nvSpPr>
        <p:spPr>
          <a:xfrm>
            <a:off x="7059622" y="6473879"/>
            <a:ext cx="2057400" cy="365125"/>
          </a:xfrm>
        </p:spPr>
        <p:txBody>
          <a:bodyPr/>
          <a:lstStyle/>
          <a:p>
            <a:fld id="{ED68E87A-1C08-4DEB-996E-5B06F9158F82}" type="slidenum">
              <a:rPr kumimoji="1" lang="ja-JP" altLang="en-US" smtClean="0">
                <a:latin typeface="Meiryo UI" panose="020B0604030504040204" pitchFamily="50" charset="-128"/>
                <a:ea typeface="Meiryo UI" panose="020B0604030504040204" pitchFamily="50" charset="-128"/>
              </a:rPr>
              <a:t>9</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561597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2013 - 2022 テーマ">
  <a:themeElements>
    <a:clrScheme name="Office 2013 - 2022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10E27843D2897C4FAE82E55D5751EBCA" ma:contentTypeVersion="11" ma:contentTypeDescription="新しいドキュメントを作成します。" ma:contentTypeScope="" ma:versionID="5087c6da9279de6e829f1b4818d3f2cb">
  <xsd:schema xmlns:xsd="http://www.w3.org/2001/XMLSchema" xmlns:xs="http://www.w3.org/2001/XMLSchema" xmlns:p="http://schemas.microsoft.com/office/2006/metadata/properties" xmlns:ns2="65c4935f-71ea-4a3b-b2f4-538a395fcaf4" xmlns:ns3="ea419855-74cd-451e-b55c-dc846f6a406d" targetNamespace="http://schemas.microsoft.com/office/2006/metadata/properties" ma:root="true" ma:fieldsID="290b44522c386c020a4131501d66c758" ns2:_="" ns3:_="">
    <xsd:import namespace="65c4935f-71ea-4a3b-b2f4-538a395fcaf4"/>
    <xsd:import namespace="ea419855-74cd-451e-b55c-dc846f6a406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c4935f-71ea-4a3b-b2f4-538a395fca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a419855-74cd-451e-b55c-dc846f6a406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4d15848-79f9-4a24-be96-3562c262e1c9}" ma:internalName="TaxCatchAll" ma:showField="CatchAllData" ma:web="ea419855-74cd-451e-b55c-dc846f6a40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5c4935f-71ea-4a3b-b2f4-538a395fcaf4">
      <Terms xmlns="http://schemas.microsoft.com/office/infopath/2007/PartnerControls"/>
    </lcf76f155ced4ddcb4097134ff3c332f>
    <TaxCatchAll xmlns="ea419855-74cd-451e-b55c-dc846f6a406d" xsi:nil="true"/>
  </documentManagement>
</p:properties>
</file>

<file path=customXml/itemProps1.xml><?xml version="1.0" encoding="utf-8"?>
<ds:datastoreItem xmlns:ds="http://schemas.openxmlformats.org/officeDocument/2006/customXml" ds:itemID="{2E6BB5D6-629B-41AE-99A6-8298A59DEADB}"/>
</file>

<file path=customXml/itemProps2.xml><?xml version="1.0" encoding="utf-8"?>
<ds:datastoreItem xmlns:ds="http://schemas.openxmlformats.org/officeDocument/2006/customXml" ds:itemID="{DA8C1AE6-9E8C-4EE5-8138-DD7163E1F194}"/>
</file>

<file path=customXml/itemProps3.xml><?xml version="1.0" encoding="utf-8"?>
<ds:datastoreItem xmlns:ds="http://schemas.openxmlformats.org/officeDocument/2006/customXml" ds:itemID="{5F027D5E-999F-448C-B1C7-BF53021DCB31}"/>
</file>

<file path=docProps/app.xml><?xml version="1.0" encoding="utf-8"?>
<Properties xmlns="http://schemas.openxmlformats.org/officeDocument/2006/extended-properties" xmlns:vt="http://schemas.openxmlformats.org/officeDocument/2006/docPropsVTypes">
  <Template>Office Theme</Template>
  <TotalTime>0</TotalTime>
  <Words>8024</Words>
  <Application>Microsoft Office PowerPoint</Application>
  <PresentationFormat>画面に合わせる (4:3)</PresentationFormat>
  <Paragraphs>636</Paragraphs>
  <Slides>34</Slides>
  <Notes>25</Notes>
  <HiddenSlides>0</HiddenSlides>
  <MMClips>0</MMClips>
  <ScaleCrop>false</ScaleCrop>
  <HeadingPairs>
    <vt:vector size="6" baseType="variant">
      <vt:variant>
        <vt:lpstr>使用されているフォント</vt:lpstr>
      </vt:variant>
      <vt:variant>
        <vt:i4>14</vt:i4>
      </vt:variant>
      <vt:variant>
        <vt:lpstr>テーマ</vt:lpstr>
      </vt:variant>
      <vt:variant>
        <vt:i4>2</vt:i4>
      </vt:variant>
      <vt:variant>
        <vt:lpstr>スライド タイトル</vt:lpstr>
      </vt:variant>
      <vt:variant>
        <vt:i4>34</vt:i4>
      </vt:variant>
    </vt:vector>
  </HeadingPairs>
  <TitlesOfParts>
    <vt:vector size="50" baseType="lpstr">
      <vt:lpstr>BIZ UDPゴシック</vt:lpstr>
      <vt:lpstr>HGP創英角ﾎﾟｯﾌﾟ体</vt:lpstr>
      <vt:lpstr>Meiryo UI</vt:lpstr>
      <vt:lpstr>ＭＳ Ｐゴシック</vt:lpstr>
      <vt:lpstr>ＭＳ ゴシック</vt:lpstr>
      <vt:lpstr>メイリオ</vt:lpstr>
      <vt:lpstr>游ゴシック</vt:lpstr>
      <vt:lpstr>游明朝</vt:lpstr>
      <vt:lpstr>Aptos</vt:lpstr>
      <vt:lpstr>Aptos Display</vt:lpstr>
      <vt:lpstr>Arial</vt:lpstr>
      <vt:lpstr>Calibri</vt:lpstr>
      <vt:lpstr>Calibri Light</vt:lpstr>
      <vt:lpstr>Wingdings</vt:lpstr>
      <vt:lpstr>Office テーマ</vt:lpstr>
      <vt:lpstr>Office 2013 - 2022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cp:revision>
  <dcterms:created xsi:type="dcterms:W3CDTF">2025-05-07T00:52:55Z</dcterms:created>
  <dcterms:modified xsi:type="dcterms:W3CDTF">2025-05-07T02:50:10Z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0x01010010E27843D2897C4FAE82E55D5751EBCA</vt:lpwstr>
  </property>
</Properties>
</file>