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60" r:id="rId1"/>
  </p:sldMasterIdLst>
  <p:notesMasterIdLst>
    <p:notesMasterId r:id="rId8"/>
  </p:notesMasterIdLst>
  <p:handoutMasterIdLst>
    <p:handoutMasterId r:id="rId9"/>
  </p:handoutMasterIdLst>
  <p:sldIdLst>
    <p:sldId id="265" r:id="rId2"/>
    <p:sldId id="263" r:id="rId3"/>
    <p:sldId id="261" r:id="rId4"/>
    <p:sldId id="260" r:id="rId5"/>
    <p:sldId id="259" r:id="rId6"/>
    <p:sldId id="264" r:id="rId7"/>
  </p:sldIdLst>
  <p:sldSz cx="10691813" cy="7559675"/>
  <p:notesSz cx="6807200" cy="99393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381" userDrawn="1">
          <p15:clr>
            <a:srgbClr val="A4A3A4"/>
          </p15:clr>
        </p15:guide>
        <p15:guide id="2" pos="3368"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D7D3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73059" autoAdjust="0"/>
  </p:normalViewPr>
  <p:slideViewPr>
    <p:cSldViewPr snapToGrid="0" showGuides="1">
      <p:cViewPr varScale="1">
        <p:scale>
          <a:sx n="97" d="100"/>
          <a:sy n="97" d="100"/>
        </p:scale>
        <p:origin x="1512" y="78"/>
      </p:cViewPr>
      <p:guideLst>
        <p:guide orient="horz" pos="2381"/>
        <p:guide pos="3368"/>
      </p:guideLst>
    </p:cSldViewPr>
  </p:slideViewPr>
  <p:notesTextViewPr>
    <p:cViewPr>
      <p:scale>
        <a:sx n="1" d="1"/>
        <a:sy n="1" d="1"/>
      </p:scale>
      <p:origin x="0" y="0"/>
    </p:cViewPr>
  </p:notesTextViewPr>
  <p:notesViewPr>
    <p:cSldViewPr snapToGrid="0">
      <p:cViewPr varScale="1">
        <p:scale>
          <a:sx n="75" d="100"/>
          <a:sy n="75" d="100"/>
        </p:scale>
        <p:origin x="4104" y="54"/>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30646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スライド イメージ プレースホルダー 3"/>
          <p:cNvSpPr>
            <a:spLocks noGrp="1" noRot="1" noChangeAspect="1"/>
          </p:cNvSpPr>
          <p:nvPr>
            <p:ph type="sldImg" idx="2"/>
          </p:nvPr>
        </p:nvSpPr>
        <p:spPr>
          <a:xfrm>
            <a:off x="1031875" y="1243013"/>
            <a:ext cx="4743450" cy="3354387"/>
          </a:xfrm>
          <a:prstGeom prst="rect">
            <a:avLst/>
          </a:prstGeom>
          <a:noFill/>
          <a:ln w="12700">
            <a:solidFill>
              <a:prstClr val="black"/>
            </a:solidFill>
          </a:ln>
        </p:spPr>
        <p:txBody>
          <a:bodyPr vert="horz" lIns="91440" tIns="45720" rIns="91440" bIns="45720" rtlCol="0" anchor="ctr"/>
          <a:lstStyle/>
          <a:p>
            <a:endParaRPr lang="ja-JP" altLang="en-US"/>
          </a:p>
        </p:txBody>
      </p:sp>
    </p:spTree>
    <p:extLst>
      <p:ext uri="{BB962C8B-B14F-4D97-AF65-F5344CB8AC3E}">
        <p14:creationId xmlns:p14="http://schemas.microsoft.com/office/powerpoint/2010/main" val="728123835"/>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タイトル スライド">
    <p:spTree>
      <p:nvGrpSpPr>
        <p:cNvPr id="1" name=""/>
        <p:cNvGrpSpPr/>
        <p:nvPr/>
      </p:nvGrpSpPr>
      <p:grpSpPr>
        <a:xfrm>
          <a:off x="0" y="0"/>
          <a:ext cx="0" cy="0"/>
          <a:chOff x="0" y="0"/>
          <a:chExt cx="0" cy="0"/>
        </a:xfrm>
      </p:grpSpPr>
    </p:spTree>
    <p:extLst>
      <p:ext uri="{BB962C8B-B14F-4D97-AF65-F5344CB8AC3E}">
        <p14:creationId xmlns:p14="http://schemas.microsoft.com/office/powerpoint/2010/main" val="222374432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タイトルと&#10;縦書きテキスト">
    <p:spTree>
      <p:nvGrpSpPr>
        <p:cNvPr id="1" name=""/>
        <p:cNvGrpSpPr/>
        <p:nvPr/>
      </p:nvGrpSpPr>
      <p:grpSpPr>
        <a:xfrm>
          <a:off x="0" y="0"/>
          <a:ext cx="0" cy="0"/>
          <a:chOff x="0" y="0"/>
          <a:chExt cx="0" cy="0"/>
        </a:xfrm>
      </p:grpSpPr>
    </p:spTree>
    <p:extLst>
      <p:ext uri="{BB962C8B-B14F-4D97-AF65-F5344CB8AC3E}">
        <p14:creationId xmlns:p14="http://schemas.microsoft.com/office/powerpoint/2010/main" val="76000862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縦書きタイトルと&#10;縦書きテキスト">
    <p:spTree>
      <p:nvGrpSpPr>
        <p:cNvPr id="1" name=""/>
        <p:cNvGrpSpPr/>
        <p:nvPr/>
      </p:nvGrpSpPr>
      <p:grpSpPr>
        <a:xfrm>
          <a:off x="0" y="0"/>
          <a:ext cx="0" cy="0"/>
          <a:chOff x="0" y="0"/>
          <a:chExt cx="0" cy="0"/>
        </a:xfrm>
      </p:grpSpPr>
    </p:spTree>
    <p:extLst>
      <p:ext uri="{BB962C8B-B14F-4D97-AF65-F5344CB8AC3E}">
        <p14:creationId xmlns:p14="http://schemas.microsoft.com/office/powerpoint/2010/main" val="37087347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タイトルとコンテンツ">
    <p:spTree>
      <p:nvGrpSpPr>
        <p:cNvPr id="1" name=""/>
        <p:cNvGrpSpPr/>
        <p:nvPr/>
      </p:nvGrpSpPr>
      <p:grpSpPr>
        <a:xfrm>
          <a:off x="0" y="0"/>
          <a:ext cx="0" cy="0"/>
          <a:chOff x="0" y="0"/>
          <a:chExt cx="0" cy="0"/>
        </a:xfrm>
      </p:grpSpPr>
    </p:spTree>
    <p:extLst>
      <p:ext uri="{BB962C8B-B14F-4D97-AF65-F5344CB8AC3E}">
        <p14:creationId xmlns:p14="http://schemas.microsoft.com/office/powerpoint/2010/main" val="10924161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セクション見出し">
    <p:spTree>
      <p:nvGrpSpPr>
        <p:cNvPr id="1" name=""/>
        <p:cNvGrpSpPr/>
        <p:nvPr/>
      </p:nvGrpSpPr>
      <p:grpSpPr>
        <a:xfrm>
          <a:off x="0" y="0"/>
          <a:ext cx="0" cy="0"/>
          <a:chOff x="0" y="0"/>
          <a:chExt cx="0" cy="0"/>
        </a:xfrm>
      </p:grpSpPr>
    </p:spTree>
    <p:extLst>
      <p:ext uri="{BB962C8B-B14F-4D97-AF65-F5344CB8AC3E}">
        <p14:creationId xmlns:p14="http://schemas.microsoft.com/office/powerpoint/2010/main" val="8939444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2 つのコンテンツ">
    <p:spTree>
      <p:nvGrpSpPr>
        <p:cNvPr id="1" name=""/>
        <p:cNvGrpSpPr/>
        <p:nvPr/>
      </p:nvGrpSpPr>
      <p:grpSpPr>
        <a:xfrm>
          <a:off x="0" y="0"/>
          <a:ext cx="0" cy="0"/>
          <a:chOff x="0" y="0"/>
          <a:chExt cx="0" cy="0"/>
        </a:xfrm>
      </p:grpSpPr>
    </p:spTree>
    <p:extLst>
      <p:ext uri="{BB962C8B-B14F-4D97-AF65-F5344CB8AC3E}">
        <p14:creationId xmlns:p14="http://schemas.microsoft.com/office/powerpoint/2010/main" val="35470955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比較">
    <p:spTree>
      <p:nvGrpSpPr>
        <p:cNvPr id="1" name=""/>
        <p:cNvGrpSpPr/>
        <p:nvPr/>
      </p:nvGrpSpPr>
      <p:grpSpPr>
        <a:xfrm>
          <a:off x="0" y="0"/>
          <a:ext cx="0" cy="0"/>
          <a:chOff x="0" y="0"/>
          <a:chExt cx="0" cy="0"/>
        </a:xfrm>
      </p:grpSpPr>
    </p:spTree>
    <p:extLst>
      <p:ext uri="{BB962C8B-B14F-4D97-AF65-F5344CB8AC3E}">
        <p14:creationId xmlns:p14="http://schemas.microsoft.com/office/powerpoint/2010/main" val="10508189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タイトルのみ">
    <p:spTree>
      <p:nvGrpSpPr>
        <p:cNvPr id="1" name=""/>
        <p:cNvGrpSpPr/>
        <p:nvPr/>
      </p:nvGrpSpPr>
      <p:grpSpPr>
        <a:xfrm>
          <a:off x="0" y="0"/>
          <a:ext cx="0" cy="0"/>
          <a:chOff x="0" y="0"/>
          <a:chExt cx="0" cy="0"/>
        </a:xfrm>
      </p:grpSpPr>
    </p:spTree>
    <p:extLst>
      <p:ext uri="{BB962C8B-B14F-4D97-AF65-F5344CB8AC3E}">
        <p14:creationId xmlns:p14="http://schemas.microsoft.com/office/powerpoint/2010/main" val="16216957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Tree>
    <p:extLst>
      <p:ext uri="{BB962C8B-B14F-4D97-AF65-F5344CB8AC3E}">
        <p14:creationId xmlns:p14="http://schemas.microsoft.com/office/powerpoint/2010/main" val="35934670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タイトル付きの&#10;コンテンツ">
    <p:spTree>
      <p:nvGrpSpPr>
        <p:cNvPr id="1" name=""/>
        <p:cNvGrpSpPr/>
        <p:nvPr/>
      </p:nvGrpSpPr>
      <p:grpSpPr>
        <a:xfrm>
          <a:off x="0" y="0"/>
          <a:ext cx="0" cy="0"/>
          <a:chOff x="0" y="0"/>
          <a:chExt cx="0" cy="0"/>
        </a:xfrm>
      </p:grpSpPr>
    </p:spTree>
    <p:extLst>
      <p:ext uri="{BB962C8B-B14F-4D97-AF65-F5344CB8AC3E}">
        <p14:creationId xmlns:p14="http://schemas.microsoft.com/office/powerpoint/2010/main" val="426203218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タイトル付きの図">
    <p:spTree>
      <p:nvGrpSpPr>
        <p:cNvPr id="1" name=""/>
        <p:cNvGrpSpPr/>
        <p:nvPr/>
      </p:nvGrpSpPr>
      <p:grpSpPr>
        <a:xfrm>
          <a:off x="0" y="0"/>
          <a:ext cx="0" cy="0"/>
          <a:chOff x="0" y="0"/>
          <a:chExt cx="0" cy="0"/>
        </a:xfrm>
      </p:grpSpPr>
    </p:spTree>
    <p:extLst>
      <p:ext uri="{BB962C8B-B14F-4D97-AF65-F5344CB8AC3E}">
        <p14:creationId xmlns:p14="http://schemas.microsoft.com/office/powerpoint/2010/main" val="208729167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86163615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1007943" rtl="0" eaLnBrk="1" latinLnBrk="0" hangingPunct="1">
        <a:lnSpc>
          <a:spcPct val="90000"/>
        </a:lnSpc>
        <a:spcBef>
          <a:spcPct val="0"/>
        </a:spcBef>
        <a:buNone/>
        <a:defRPr kumimoji="1" sz="4850" kern="1200">
          <a:solidFill>
            <a:schemeClr val="tx1"/>
          </a:solidFill>
          <a:latin typeface="+mj-lt"/>
          <a:ea typeface="+mj-ea"/>
          <a:cs typeface="+mj-cs"/>
        </a:defRPr>
      </a:lvl1pPr>
    </p:titleStyle>
    <p:bodyStyle>
      <a:lvl1pPr marL="251986" indent="-251986" algn="l" defTabSz="1007943" rtl="0" eaLnBrk="1" latinLnBrk="0" hangingPunct="1">
        <a:lnSpc>
          <a:spcPct val="90000"/>
        </a:lnSpc>
        <a:spcBef>
          <a:spcPts val="1102"/>
        </a:spcBef>
        <a:buFont typeface="Arial" panose="020B0604020202020204" pitchFamily="34" charset="0"/>
        <a:buChar char="•"/>
        <a:defRPr kumimoji="1" sz="3086" kern="1200">
          <a:solidFill>
            <a:schemeClr val="tx1"/>
          </a:solidFill>
          <a:latin typeface="+mn-lt"/>
          <a:ea typeface="+mn-ea"/>
          <a:cs typeface="+mn-cs"/>
        </a:defRPr>
      </a:lvl1pPr>
      <a:lvl2pPr marL="755957" indent="-251986" algn="l" defTabSz="1007943" rtl="0" eaLnBrk="1" latinLnBrk="0" hangingPunct="1">
        <a:lnSpc>
          <a:spcPct val="90000"/>
        </a:lnSpc>
        <a:spcBef>
          <a:spcPts val="551"/>
        </a:spcBef>
        <a:buFont typeface="Arial" panose="020B0604020202020204" pitchFamily="34" charset="0"/>
        <a:buChar char="•"/>
        <a:defRPr kumimoji="1" sz="2646" kern="1200">
          <a:solidFill>
            <a:schemeClr val="tx1"/>
          </a:solidFill>
          <a:latin typeface="+mn-lt"/>
          <a:ea typeface="+mn-ea"/>
          <a:cs typeface="+mn-cs"/>
        </a:defRPr>
      </a:lvl2pPr>
      <a:lvl3pPr marL="1259929" indent="-251986" algn="l" defTabSz="1007943" rtl="0" eaLnBrk="1" latinLnBrk="0" hangingPunct="1">
        <a:lnSpc>
          <a:spcPct val="90000"/>
        </a:lnSpc>
        <a:spcBef>
          <a:spcPts val="551"/>
        </a:spcBef>
        <a:buFont typeface="Arial" panose="020B0604020202020204" pitchFamily="34" charset="0"/>
        <a:buChar char="•"/>
        <a:defRPr kumimoji="1" sz="2205" kern="1200">
          <a:solidFill>
            <a:schemeClr val="tx1"/>
          </a:solidFill>
          <a:latin typeface="+mn-lt"/>
          <a:ea typeface="+mn-ea"/>
          <a:cs typeface="+mn-cs"/>
        </a:defRPr>
      </a:lvl3pPr>
      <a:lvl4pPr marL="1763900" indent="-251986" algn="l" defTabSz="1007943" rtl="0" eaLnBrk="1" latinLnBrk="0" hangingPunct="1">
        <a:lnSpc>
          <a:spcPct val="90000"/>
        </a:lnSpc>
        <a:spcBef>
          <a:spcPts val="551"/>
        </a:spcBef>
        <a:buFont typeface="Arial" panose="020B0604020202020204" pitchFamily="34" charset="0"/>
        <a:buChar char="•"/>
        <a:defRPr kumimoji="1" sz="1984" kern="1200">
          <a:solidFill>
            <a:schemeClr val="tx1"/>
          </a:solidFill>
          <a:latin typeface="+mn-lt"/>
          <a:ea typeface="+mn-ea"/>
          <a:cs typeface="+mn-cs"/>
        </a:defRPr>
      </a:lvl4pPr>
      <a:lvl5pPr marL="2267872" indent="-251986" algn="l" defTabSz="1007943" rtl="0" eaLnBrk="1" latinLnBrk="0" hangingPunct="1">
        <a:lnSpc>
          <a:spcPct val="90000"/>
        </a:lnSpc>
        <a:spcBef>
          <a:spcPts val="551"/>
        </a:spcBef>
        <a:buFont typeface="Arial" panose="020B0604020202020204" pitchFamily="34" charset="0"/>
        <a:buChar char="•"/>
        <a:defRPr kumimoji="1" sz="1984" kern="1200">
          <a:solidFill>
            <a:schemeClr val="tx1"/>
          </a:solidFill>
          <a:latin typeface="+mn-lt"/>
          <a:ea typeface="+mn-ea"/>
          <a:cs typeface="+mn-cs"/>
        </a:defRPr>
      </a:lvl5pPr>
      <a:lvl6pPr marL="2771844" indent="-251986" algn="l" defTabSz="1007943" rtl="0" eaLnBrk="1" latinLnBrk="0" hangingPunct="1">
        <a:lnSpc>
          <a:spcPct val="90000"/>
        </a:lnSpc>
        <a:spcBef>
          <a:spcPts val="551"/>
        </a:spcBef>
        <a:buFont typeface="Arial" panose="020B0604020202020204" pitchFamily="34" charset="0"/>
        <a:buChar char="•"/>
        <a:defRPr kumimoji="1" sz="1984" kern="1200">
          <a:solidFill>
            <a:schemeClr val="tx1"/>
          </a:solidFill>
          <a:latin typeface="+mn-lt"/>
          <a:ea typeface="+mn-ea"/>
          <a:cs typeface="+mn-cs"/>
        </a:defRPr>
      </a:lvl6pPr>
      <a:lvl7pPr marL="3275815" indent="-251986" algn="l" defTabSz="1007943" rtl="0" eaLnBrk="1" latinLnBrk="0" hangingPunct="1">
        <a:lnSpc>
          <a:spcPct val="90000"/>
        </a:lnSpc>
        <a:spcBef>
          <a:spcPts val="551"/>
        </a:spcBef>
        <a:buFont typeface="Arial" panose="020B0604020202020204" pitchFamily="34" charset="0"/>
        <a:buChar char="•"/>
        <a:defRPr kumimoji="1" sz="1984" kern="1200">
          <a:solidFill>
            <a:schemeClr val="tx1"/>
          </a:solidFill>
          <a:latin typeface="+mn-lt"/>
          <a:ea typeface="+mn-ea"/>
          <a:cs typeface="+mn-cs"/>
        </a:defRPr>
      </a:lvl7pPr>
      <a:lvl8pPr marL="3779787" indent="-251986" algn="l" defTabSz="1007943" rtl="0" eaLnBrk="1" latinLnBrk="0" hangingPunct="1">
        <a:lnSpc>
          <a:spcPct val="90000"/>
        </a:lnSpc>
        <a:spcBef>
          <a:spcPts val="551"/>
        </a:spcBef>
        <a:buFont typeface="Arial" panose="020B0604020202020204" pitchFamily="34" charset="0"/>
        <a:buChar char="•"/>
        <a:defRPr kumimoji="1" sz="1984" kern="1200">
          <a:solidFill>
            <a:schemeClr val="tx1"/>
          </a:solidFill>
          <a:latin typeface="+mn-lt"/>
          <a:ea typeface="+mn-ea"/>
          <a:cs typeface="+mn-cs"/>
        </a:defRPr>
      </a:lvl8pPr>
      <a:lvl9pPr marL="4283758" indent="-251986" algn="l" defTabSz="1007943" rtl="0" eaLnBrk="1" latinLnBrk="0" hangingPunct="1">
        <a:lnSpc>
          <a:spcPct val="90000"/>
        </a:lnSpc>
        <a:spcBef>
          <a:spcPts val="551"/>
        </a:spcBef>
        <a:buFont typeface="Arial" panose="020B0604020202020204" pitchFamily="34" charset="0"/>
        <a:buChar char="•"/>
        <a:defRPr kumimoji="1" sz="1984" kern="1200">
          <a:solidFill>
            <a:schemeClr val="tx1"/>
          </a:solidFill>
          <a:latin typeface="+mn-lt"/>
          <a:ea typeface="+mn-ea"/>
          <a:cs typeface="+mn-cs"/>
        </a:defRPr>
      </a:lvl9pPr>
    </p:bodyStyle>
    <p:otherStyle>
      <a:defPPr>
        <a:defRPr lang="en-US"/>
      </a:defPPr>
      <a:lvl1pPr marL="0" algn="l" defTabSz="1007943" rtl="0" eaLnBrk="1" latinLnBrk="0" hangingPunct="1">
        <a:defRPr kumimoji="1" sz="1984" kern="1200">
          <a:solidFill>
            <a:schemeClr val="tx1"/>
          </a:solidFill>
          <a:latin typeface="+mn-lt"/>
          <a:ea typeface="+mn-ea"/>
          <a:cs typeface="+mn-cs"/>
        </a:defRPr>
      </a:lvl1pPr>
      <a:lvl2pPr marL="503972" algn="l" defTabSz="1007943" rtl="0" eaLnBrk="1" latinLnBrk="0" hangingPunct="1">
        <a:defRPr kumimoji="1" sz="1984" kern="1200">
          <a:solidFill>
            <a:schemeClr val="tx1"/>
          </a:solidFill>
          <a:latin typeface="+mn-lt"/>
          <a:ea typeface="+mn-ea"/>
          <a:cs typeface="+mn-cs"/>
        </a:defRPr>
      </a:lvl2pPr>
      <a:lvl3pPr marL="1007943" algn="l" defTabSz="1007943" rtl="0" eaLnBrk="1" latinLnBrk="0" hangingPunct="1">
        <a:defRPr kumimoji="1" sz="1984" kern="1200">
          <a:solidFill>
            <a:schemeClr val="tx1"/>
          </a:solidFill>
          <a:latin typeface="+mn-lt"/>
          <a:ea typeface="+mn-ea"/>
          <a:cs typeface="+mn-cs"/>
        </a:defRPr>
      </a:lvl3pPr>
      <a:lvl4pPr marL="1511915" algn="l" defTabSz="1007943" rtl="0" eaLnBrk="1" latinLnBrk="0" hangingPunct="1">
        <a:defRPr kumimoji="1" sz="1984" kern="1200">
          <a:solidFill>
            <a:schemeClr val="tx1"/>
          </a:solidFill>
          <a:latin typeface="+mn-lt"/>
          <a:ea typeface="+mn-ea"/>
          <a:cs typeface="+mn-cs"/>
        </a:defRPr>
      </a:lvl4pPr>
      <a:lvl5pPr marL="2015886" algn="l" defTabSz="1007943" rtl="0" eaLnBrk="1" latinLnBrk="0" hangingPunct="1">
        <a:defRPr kumimoji="1" sz="1984" kern="1200">
          <a:solidFill>
            <a:schemeClr val="tx1"/>
          </a:solidFill>
          <a:latin typeface="+mn-lt"/>
          <a:ea typeface="+mn-ea"/>
          <a:cs typeface="+mn-cs"/>
        </a:defRPr>
      </a:lvl5pPr>
      <a:lvl6pPr marL="2519858" algn="l" defTabSz="1007943" rtl="0" eaLnBrk="1" latinLnBrk="0" hangingPunct="1">
        <a:defRPr kumimoji="1" sz="1984" kern="1200">
          <a:solidFill>
            <a:schemeClr val="tx1"/>
          </a:solidFill>
          <a:latin typeface="+mn-lt"/>
          <a:ea typeface="+mn-ea"/>
          <a:cs typeface="+mn-cs"/>
        </a:defRPr>
      </a:lvl6pPr>
      <a:lvl7pPr marL="3023829" algn="l" defTabSz="1007943" rtl="0" eaLnBrk="1" latinLnBrk="0" hangingPunct="1">
        <a:defRPr kumimoji="1" sz="1984" kern="1200">
          <a:solidFill>
            <a:schemeClr val="tx1"/>
          </a:solidFill>
          <a:latin typeface="+mn-lt"/>
          <a:ea typeface="+mn-ea"/>
          <a:cs typeface="+mn-cs"/>
        </a:defRPr>
      </a:lvl7pPr>
      <a:lvl8pPr marL="3527801" algn="l" defTabSz="1007943" rtl="0" eaLnBrk="1" latinLnBrk="0" hangingPunct="1">
        <a:defRPr kumimoji="1" sz="1984" kern="1200">
          <a:solidFill>
            <a:schemeClr val="tx1"/>
          </a:solidFill>
          <a:latin typeface="+mn-lt"/>
          <a:ea typeface="+mn-ea"/>
          <a:cs typeface="+mn-cs"/>
        </a:defRPr>
      </a:lvl8pPr>
      <a:lvl9pPr marL="4031772" algn="l" defTabSz="1007943" rtl="0" eaLnBrk="1" latinLnBrk="0" hangingPunct="1">
        <a:defRPr kumimoji="1" sz="1984"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microsoft.com/office/2007/relationships/hdphoto" Target="../media/hdphoto1.wdp"/><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Layout" Target="../slideLayouts/slideLayout7.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7.xml"/><Relationship Id="rId6" Type="http://schemas.openxmlformats.org/officeDocument/2006/relationships/image" Target="../media/image11.png"/><Relationship Id="rId5" Type="http://schemas.openxmlformats.org/officeDocument/2006/relationships/image" Target="../media/image10.png"/><Relationship Id="rId4" Type="http://schemas.openxmlformats.org/officeDocument/2006/relationships/image" Target="../media/image9.png"/></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2.png"/><Relationship Id="rId1" Type="http://schemas.openxmlformats.org/officeDocument/2006/relationships/slideLayout" Target="../slideLayouts/slideLayout7.xml"/><Relationship Id="rId5" Type="http://schemas.openxmlformats.org/officeDocument/2006/relationships/image" Target="../media/image11.png"/><Relationship Id="rId4" Type="http://schemas.openxmlformats.org/officeDocument/2006/relationships/image" Target="../media/image10.png"/></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3.jpeg"/><Relationship Id="rId1" Type="http://schemas.openxmlformats.org/officeDocument/2006/relationships/slideLayout" Target="../slideLayouts/slideLayout7.xml"/><Relationship Id="rId5" Type="http://schemas.openxmlformats.org/officeDocument/2006/relationships/image" Target="../media/image11.png"/><Relationship Id="rId4" Type="http://schemas.openxmlformats.org/officeDocument/2006/relationships/image" Target="../media/image10.png"/></Relationships>
</file>

<file path=ppt/slides/_rels/slide5.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14.png"/><Relationship Id="rId1" Type="http://schemas.openxmlformats.org/officeDocument/2006/relationships/slideLayout" Target="../slideLayouts/slideLayout7.xml"/><Relationship Id="rId6" Type="http://schemas.openxmlformats.org/officeDocument/2006/relationships/image" Target="../media/image11.png"/><Relationship Id="rId5" Type="http://schemas.openxmlformats.org/officeDocument/2006/relationships/image" Target="../media/image10.png"/><Relationship Id="rId4" Type="http://schemas.openxmlformats.org/officeDocument/2006/relationships/image" Target="../media/image1.png"/></Relationships>
</file>

<file path=ppt/slides/_rels/slide6.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image" Target="../media/image4.png"/><Relationship Id="rId1" Type="http://schemas.openxmlformats.org/officeDocument/2006/relationships/slideLayout" Target="../slideLayouts/slideLayout7.xml"/><Relationship Id="rId5" Type="http://schemas.openxmlformats.org/officeDocument/2006/relationships/image" Target="../media/image11.png"/><Relationship Id="rId4" Type="http://schemas.openxmlformats.org/officeDocument/2006/relationships/image" Target="../media/image10.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1" y="1"/>
            <a:ext cx="10691813" cy="7559674"/>
          </a:xfrm>
          <a:prstGeom prst="rect">
            <a:avLst/>
          </a:prstGeom>
          <a:solidFill>
            <a:srgbClr val="ACC7D0"/>
          </a:solidFill>
          <a:ln>
            <a:solidFill>
              <a:srgbClr val="ACC7D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115"/>
          </a:p>
        </p:txBody>
      </p:sp>
      <p:sp>
        <p:nvSpPr>
          <p:cNvPr id="5" name="角丸四角形 4"/>
          <p:cNvSpPr/>
          <p:nvPr/>
        </p:nvSpPr>
        <p:spPr>
          <a:xfrm>
            <a:off x="90591" y="608559"/>
            <a:ext cx="10512000" cy="2582591"/>
          </a:xfrm>
          <a:prstGeom prst="roundRect">
            <a:avLst>
              <a:gd name="adj" fmla="val 5162"/>
            </a:avLst>
          </a:prstGeom>
          <a:solidFill>
            <a:schemeClr val="bg1"/>
          </a:solidFill>
          <a:ln w="19050">
            <a:solidFill>
              <a:srgbClr val="46403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511" dirty="0">
              <a:solidFill>
                <a:srgbClr val="464038"/>
              </a:solidFill>
            </a:endParaRPr>
          </a:p>
        </p:txBody>
      </p:sp>
      <p:sp>
        <p:nvSpPr>
          <p:cNvPr id="10" name="角丸四角形吹き出し 9"/>
          <p:cNvSpPr/>
          <p:nvPr/>
        </p:nvSpPr>
        <p:spPr>
          <a:xfrm>
            <a:off x="736546" y="1321298"/>
            <a:ext cx="3924000" cy="324000"/>
          </a:xfrm>
          <a:prstGeom prst="wedgeRoundRectCallout">
            <a:avLst>
              <a:gd name="adj1" fmla="val 53466"/>
              <a:gd name="adj2" fmla="val -40356"/>
              <a:gd name="adj3" fmla="val 16667"/>
            </a:avLst>
          </a:prstGeom>
          <a:solidFill>
            <a:schemeClr val="bg1"/>
          </a:solidFill>
          <a:ln w="12700">
            <a:solidFill>
              <a:srgbClr val="68666C"/>
            </a:solid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r>
              <a:rPr kumimoji="1" lang="ja-JP" altLang="en-US" sz="1100" dirty="0">
                <a:solidFill>
                  <a:schemeClr val="tx1"/>
                </a:solidFill>
                <a:latin typeface="+mj-ea"/>
                <a:ea typeface="+mj-ea"/>
              </a:rPr>
              <a:t>通知書の作成・印刷に時間と経費がかかり、負担が大きい</a:t>
            </a:r>
            <a:r>
              <a:rPr kumimoji="1" lang="en-US" altLang="ja-JP" sz="1100" dirty="0">
                <a:solidFill>
                  <a:schemeClr val="tx1"/>
                </a:solidFill>
                <a:latin typeface="+mj-ea"/>
                <a:ea typeface="+mj-ea"/>
              </a:rPr>
              <a:t>…</a:t>
            </a:r>
          </a:p>
        </p:txBody>
      </p:sp>
      <p:sp>
        <p:nvSpPr>
          <p:cNvPr id="11" name="テキスト ボックス 10"/>
          <p:cNvSpPr txBox="1"/>
          <p:nvPr/>
        </p:nvSpPr>
        <p:spPr>
          <a:xfrm>
            <a:off x="6312656" y="2842094"/>
            <a:ext cx="4248000" cy="323165"/>
          </a:xfrm>
          <a:prstGeom prst="rect">
            <a:avLst/>
          </a:prstGeom>
          <a:noFill/>
        </p:spPr>
        <p:txBody>
          <a:bodyPr wrap="square" rtlCol="0">
            <a:spAutoFit/>
          </a:bodyPr>
          <a:lstStyle/>
          <a:p>
            <a:r>
              <a:rPr kumimoji="1" lang="en-US" altLang="ja-JP" sz="1500" b="1" dirty="0">
                <a:solidFill>
                  <a:srgbClr val="ED7D31"/>
                </a:solidFill>
              </a:rPr>
              <a:t>『</a:t>
            </a:r>
            <a:r>
              <a:rPr kumimoji="1" lang="ja-JP" altLang="en-US" sz="1500" b="1" dirty="0">
                <a:solidFill>
                  <a:srgbClr val="ED7D31"/>
                </a:solidFill>
              </a:rPr>
              <a:t>提案募集方式</a:t>
            </a:r>
            <a:r>
              <a:rPr kumimoji="1" lang="en-US" altLang="ja-JP" sz="1500" b="1" dirty="0">
                <a:solidFill>
                  <a:srgbClr val="ED7D31"/>
                </a:solidFill>
              </a:rPr>
              <a:t>』</a:t>
            </a:r>
            <a:r>
              <a:rPr kumimoji="1" lang="ja-JP" altLang="en-US" sz="1500" b="1" dirty="0">
                <a:solidFill>
                  <a:srgbClr val="ED7D31"/>
                </a:solidFill>
              </a:rPr>
              <a:t>の活用で解決されています</a:t>
            </a:r>
            <a:r>
              <a:rPr kumimoji="1" lang="ja-JP" altLang="en-US" sz="1500" dirty="0">
                <a:solidFill>
                  <a:srgbClr val="ED7D31"/>
                </a:solidFill>
              </a:rPr>
              <a:t>！</a:t>
            </a:r>
            <a:endParaRPr kumimoji="1" lang="en-US" altLang="ja-JP" sz="1500" dirty="0">
              <a:solidFill>
                <a:srgbClr val="ED7D31"/>
              </a:solidFill>
            </a:endParaRPr>
          </a:p>
        </p:txBody>
      </p:sp>
      <p:sp>
        <p:nvSpPr>
          <p:cNvPr id="12" name="角丸四角形吹き出し 11"/>
          <p:cNvSpPr/>
          <p:nvPr/>
        </p:nvSpPr>
        <p:spPr>
          <a:xfrm>
            <a:off x="1457283" y="2358787"/>
            <a:ext cx="3221584" cy="324000"/>
          </a:xfrm>
          <a:prstGeom prst="wedgeRoundRectCallout">
            <a:avLst>
              <a:gd name="adj1" fmla="val -59341"/>
              <a:gd name="adj2" fmla="val -16367"/>
              <a:gd name="adj3" fmla="val 16667"/>
            </a:avLst>
          </a:prstGeom>
          <a:solidFill>
            <a:schemeClr val="bg1"/>
          </a:solidFill>
          <a:ln w="12700">
            <a:solidFill>
              <a:srgbClr val="68666C"/>
            </a:solid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r>
              <a:rPr kumimoji="1" lang="ja-JP" altLang="en-US" sz="1100" dirty="0">
                <a:solidFill>
                  <a:schemeClr val="tx1"/>
                </a:solidFill>
                <a:latin typeface="+mj-ea"/>
                <a:ea typeface="+mj-ea"/>
              </a:rPr>
              <a:t>提出された申請書の内容を確認するのが大変</a:t>
            </a:r>
            <a:r>
              <a:rPr kumimoji="1" lang="en-US" altLang="ja-JP" sz="1100" dirty="0">
                <a:solidFill>
                  <a:schemeClr val="tx1"/>
                </a:solidFill>
                <a:latin typeface="+mj-ea"/>
                <a:ea typeface="+mj-ea"/>
              </a:rPr>
              <a:t>…</a:t>
            </a:r>
          </a:p>
        </p:txBody>
      </p:sp>
      <p:sp>
        <p:nvSpPr>
          <p:cNvPr id="13" name="角丸四角形吹き出し 12"/>
          <p:cNvSpPr/>
          <p:nvPr/>
        </p:nvSpPr>
        <p:spPr>
          <a:xfrm>
            <a:off x="6048600" y="845140"/>
            <a:ext cx="3455999" cy="476115"/>
          </a:xfrm>
          <a:prstGeom prst="wedgeRoundRectCallout">
            <a:avLst>
              <a:gd name="adj1" fmla="val 59063"/>
              <a:gd name="adj2" fmla="val -11805"/>
              <a:gd name="adj3" fmla="val 16667"/>
            </a:avLst>
          </a:prstGeom>
          <a:solidFill>
            <a:schemeClr val="bg1"/>
          </a:solidFill>
          <a:ln w="12700">
            <a:solidFill>
              <a:srgbClr val="68666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100" dirty="0">
                <a:solidFill>
                  <a:srgbClr val="6E6457"/>
                </a:solidFill>
                <a:latin typeface="+mj-ea"/>
                <a:ea typeface="+mj-ea"/>
              </a:rPr>
              <a:t>放課後児童クラブのニーズは増加するものの、地方では人材確保が難しい</a:t>
            </a:r>
            <a:r>
              <a:rPr kumimoji="1" lang="en-US" altLang="ja-JP" sz="1100" dirty="0">
                <a:solidFill>
                  <a:srgbClr val="6E6457"/>
                </a:solidFill>
                <a:latin typeface="+mj-ea"/>
                <a:ea typeface="+mj-ea"/>
              </a:rPr>
              <a:t>…</a:t>
            </a:r>
          </a:p>
        </p:txBody>
      </p:sp>
      <p:sp>
        <p:nvSpPr>
          <p:cNvPr id="20" name="テキスト ボックス 19"/>
          <p:cNvSpPr txBox="1"/>
          <p:nvPr/>
        </p:nvSpPr>
        <p:spPr>
          <a:xfrm>
            <a:off x="0" y="88552"/>
            <a:ext cx="10691814" cy="490904"/>
          </a:xfrm>
          <a:prstGeom prst="rect">
            <a:avLst/>
          </a:prstGeom>
          <a:solidFill>
            <a:srgbClr val="ACC7D0"/>
          </a:solidFill>
          <a:ln>
            <a:noFill/>
          </a:ln>
        </p:spPr>
        <p:txBody>
          <a:bodyPr wrap="square" rtlCol="0">
            <a:spAutoFit/>
          </a:bodyPr>
          <a:lstStyle/>
          <a:p>
            <a:pPr algn="ctr"/>
            <a:r>
              <a:rPr kumimoji="1" lang="ja-JP" altLang="en-US" sz="2590" b="1" dirty="0">
                <a:solidFill>
                  <a:srgbClr val="464038"/>
                </a:solidFill>
              </a:rPr>
              <a:t>「提案募集方式」を活用して地域の課題を解決しませんか？</a:t>
            </a:r>
          </a:p>
        </p:txBody>
      </p:sp>
      <p:sp>
        <p:nvSpPr>
          <p:cNvPr id="24" name="角丸四角形 23"/>
          <p:cNvSpPr/>
          <p:nvPr/>
        </p:nvSpPr>
        <p:spPr>
          <a:xfrm>
            <a:off x="90591" y="3310721"/>
            <a:ext cx="10512000" cy="2124306"/>
          </a:xfrm>
          <a:prstGeom prst="roundRect">
            <a:avLst>
              <a:gd name="adj" fmla="val 6215"/>
            </a:avLst>
          </a:prstGeom>
          <a:solidFill>
            <a:schemeClr val="bg1"/>
          </a:solidFill>
          <a:ln w="19050">
            <a:solidFill>
              <a:srgbClr val="46403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248" dirty="0"/>
          </a:p>
        </p:txBody>
      </p:sp>
      <p:sp>
        <p:nvSpPr>
          <p:cNvPr id="26" name="テキスト ボックス 25"/>
          <p:cNvSpPr txBox="1"/>
          <p:nvPr/>
        </p:nvSpPr>
        <p:spPr>
          <a:xfrm>
            <a:off x="393152" y="4150727"/>
            <a:ext cx="4638920" cy="1161665"/>
          </a:xfrm>
          <a:prstGeom prst="rect">
            <a:avLst/>
          </a:prstGeom>
          <a:noFill/>
        </p:spPr>
        <p:txBody>
          <a:bodyPr wrap="square" rtlCol="0">
            <a:spAutoFit/>
          </a:bodyPr>
          <a:lstStyle/>
          <a:p>
            <a:pPr marL="267269" indent="-267269">
              <a:lnSpc>
                <a:spcPts val="1800"/>
              </a:lnSpc>
              <a:spcAft>
                <a:spcPts val="1200"/>
              </a:spcAft>
              <a:buFont typeface="Arial" panose="020B0604020202020204" pitchFamily="34" charset="0"/>
              <a:buChar char="•"/>
            </a:pPr>
            <a:r>
              <a:rPr kumimoji="1" lang="ja-JP" altLang="en-US" sz="1400" dirty="0">
                <a:solidFill>
                  <a:schemeClr val="tx1">
                    <a:lumMod val="75000"/>
                    <a:lumOff val="25000"/>
                  </a:schemeClr>
                </a:solidFill>
              </a:rPr>
              <a:t>各府省との調整対象となった</a:t>
            </a:r>
            <a:r>
              <a:rPr kumimoji="1" lang="ja-JP" altLang="en-US" sz="1400" u="heavy" dirty="0">
                <a:solidFill>
                  <a:schemeClr val="tx1">
                    <a:lumMod val="75000"/>
                    <a:lumOff val="25000"/>
                  </a:schemeClr>
                </a:solidFill>
              </a:rPr>
              <a:t>地方からの提案は高い確率（近年は約９割）で実現</a:t>
            </a:r>
            <a:r>
              <a:rPr kumimoji="1" lang="ja-JP" altLang="en-US" sz="1400" dirty="0">
                <a:solidFill>
                  <a:schemeClr val="tx1">
                    <a:lumMod val="75000"/>
                    <a:lumOff val="25000"/>
                  </a:schemeClr>
                </a:solidFill>
              </a:rPr>
              <a:t>してます！</a:t>
            </a:r>
            <a:endParaRPr kumimoji="1" lang="en-US" altLang="ja-JP" sz="900" dirty="0">
              <a:solidFill>
                <a:schemeClr val="tx1">
                  <a:lumMod val="75000"/>
                  <a:lumOff val="25000"/>
                </a:schemeClr>
              </a:solidFill>
            </a:endParaRPr>
          </a:p>
          <a:p>
            <a:pPr marL="267269" indent="-267269">
              <a:lnSpc>
                <a:spcPts val="1800"/>
              </a:lnSpc>
              <a:spcAft>
                <a:spcPts val="1200"/>
              </a:spcAft>
              <a:buFont typeface="Arial" panose="020B0604020202020204" pitchFamily="34" charset="0"/>
              <a:buChar char="•"/>
            </a:pPr>
            <a:r>
              <a:rPr kumimoji="1" lang="ja-JP" altLang="en-US" sz="1400" u="heavy" dirty="0">
                <a:solidFill>
                  <a:schemeClr val="tx1">
                    <a:lumMod val="75000"/>
                    <a:lumOff val="25000"/>
                  </a:schemeClr>
                </a:solidFill>
              </a:rPr>
              <a:t>提案した年に政府の対応方針が決定</a:t>
            </a:r>
            <a:r>
              <a:rPr kumimoji="1" lang="ja-JP" altLang="en-US" sz="1400" dirty="0">
                <a:solidFill>
                  <a:schemeClr val="tx1">
                    <a:lumMod val="75000"/>
                    <a:lumOff val="25000"/>
                  </a:schemeClr>
                </a:solidFill>
              </a:rPr>
              <a:t>し、早いものであれば年内には支障が解消されます！</a:t>
            </a:r>
            <a:endParaRPr kumimoji="1" lang="en-US" altLang="ja-JP" sz="1400" dirty="0">
              <a:solidFill>
                <a:schemeClr val="tx1">
                  <a:lumMod val="75000"/>
                  <a:lumOff val="25000"/>
                </a:schemeClr>
              </a:solidFill>
            </a:endParaRPr>
          </a:p>
        </p:txBody>
      </p:sp>
      <p:sp>
        <p:nvSpPr>
          <p:cNvPr id="23" name="テキスト ボックス 22"/>
          <p:cNvSpPr txBox="1"/>
          <p:nvPr/>
        </p:nvSpPr>
        <p:spPr>
          <a:xfrm>
            <a:off x="212809" y="3323199"/>
            <a:ext cx="4395226" cy="369332"/>
          </a:xfrm>
          <a:prstGeom prst="rect">
            <a:avLst/>
          </a:prstGeom>
          <a:noFill/>
        </p:spPr>
        <p:txBody>
          <a:bodyPr wrap="square" rtlCol="0">
            <a:spAutoFit/>
          </a:bodyPr>
          <a:lstStyle/>
          <a:p>
            <a:r>
              <a:rPr kumimoji="1" lang="ja-JP" altLang="en-US" b="1" dirty="0">
                <a:solidFill>
                  <a:srgbClr val="464038"/>
                </a:solidFill>
              </a:rPr>
              <a:t>２．提案募集方式とは？</a:t>
            </a:r>
          </a:p>
        </p:txBody>
      </p:sp>
      <p:sp>
        <p:nvSpPr>
          <p:cNvPr id="27" name="二等辺三角形 26"/>
          <p:cNvSpPr/>
          <p:nvPr/>
        </p:nvSpPr>
        <p:spPr>
          <a:xfrm rot="16200000" flipV="1">
            <a:off x="6246817" y="2931684"/>
            <a:ext cx="216000" cy="144000"/>
          </a:xfrm>
          <a:prstGeom prst="triangle">
            <a:avLst/>
          </a:prstGeom>
          <a:solidFill>
            <a:srgbClr val="ED7D31"/>
          </a:solidFill>
          <a:ln>
            <a:solidFill>
              <a:srgbClr val="ED7D3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159"/>
          </a:p>
        </p:txBody>
      </p:sp>
      <p:sp>
        <p:nvSpPr>
          <p:cNvPr id="28" name="テキスト ボックス 27"/>
          <p:cNvSpPr txBox="1"/>
          <p:nvPr/>
        </p:nvSpPr>
        <p:spPr>
          <a:xfrm>
            <a:off x="212810" y="737955"/>
            <a:ext cx="5715977" cy="369332"/>
          </a:xfrm>
          <a:prstGeom prst="rect">
            <a:avLst/>
          </a:prstGeom>
          <a:noFill/>
        </p:spPr>
        <p:txBody>
          <a:bodyPr wrap="square" rtlCol="0">
            <a:spAutoFit/>
          </a:bodyPr>
          <a:lstStyle/>
          <a:p>
            <a:r>
              <a:rPr kumimoji="1" lang="ja-JP" altLang="en-US" b="1" dirty="0">
                <a:solidFill>
                  <a:srgbClr val="464038"/>
                </a:solidFill>
              </a:rPr>
              <a:t>１．こんな経験・課題はありませんか？</a:t>
            </a:r>
          </a:p>
        </p:txBody>
      </p:sp>
      <p:sp>
        <p:nvSpPr>
          <p:cNvPr id="29" name="テキスト ボックス 28"/>
          <p:cNvSpPr txBox="1"/>
          <p:nvPr/>
        </p:nvSpPr>
        <p:spPr>
          <a:xfrm>
            <a:off x="456083" y="3682550"/>
            <a:ext cx="10350213" cy="357342"/>
          </a:xfrm>
          <a:prstGeom prst="rect">
            <a:avLst/>
          </a:prstGeom>
          <a:noFill/>
        </p:spPr>
        <p:txBody>
          <a:bodyPr wrap="square" rtlCol="0">
            <a:spAutoFit/>
          </a:bodyPr>
          <a:lstStyle/>
          <a:p>
            <a:pPr>
              <a:lnSpc>
                <a:spcPts val="2159"/>
              </a:lnSpc>
            </a:pPr>
            <a:r>
              <a:rPr kumimoji="1" lang="ja-JP" altLang="en-US" sz="1500" dirty="0">
                <a:solidFill>
                  <a:srgbClr val="464038"/>
                </a:solidFill>
              </a:rPr>
              <a:t>地域の課題を解決するために、</a:t>
            </a:r>
            <a:r>
              <a:rPr kumimoji="1" lang="ja-JP" altLang="en-US" sz="1500" b="1" dirty="0">
                <a:solidFill>
                  <a:schemeClr val="accent2"/>
                </a:solidFill>
              </a:rPr>
              <a:t>地方から国に対し国の法令等（通知・要綱等を含む）の改善案を提案できる制度</a:t>
            </a:r>
            <a:r>
              <a:rPr kumimoji="1" lang="ja-JP" altLang="en-US" sz="1500" dirty="0">
                <a:solidFill>
                  <a:srgbClr val="464038"/>
                </a:solidFill>
              </a:rPr>
              <a:t>です</a:t>
            </a:r>
            <a:r>
              <a:rPr kumimoji="1" lang="ja-JP" altLang="en-US" sz="1500" b="1" dirty="0">
                <a:solidFill>
                  <a:srgbClr val="464038"/>
                </a:solidFill>
              </a:rPr>
              <a:t>。</a:t>
            </a:r>
          </a:p>
        </p:txBody>
      </p:sp>
      <p:sp>
        <p:nvSpPr>
          <p:cNvPr id="30" name="角丸四角形 29"/>
          <p:cNvSpPr/>
          <p:nvPr/>
        </p:nvSpPr>
        <p:spPr>
          <a:xfrm>
            <a:off x="90591" y="5554598"/>
            <a:ext cx="10512000" cy="1842664"/>
          </a:xfrm>
          <a:prstGeom prst="roundRect">
            <a:avLst>
              <a:gd name="adj" fmla="val 7318"/>
            </a:avLst>
          </a:prstGeom>
          <a:solidFill>
            <a:schemeClr val="bg1"/>
          </a:solidFill>
          <a:ln w="19050">
            <a:solidFill>
              <a:srgbClr val="46403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115"/>
          </a:p>
        </p:txBody>
      </p:sp>
      <p:sp>
        <p:nvSpPr>
          <p:cNvPr id="31" name="テキスト ボックス 30"/>
          <p:cNvSpPr txBox="1"/>
          <p:nvPr/>
        </p:nvSpPr>
        <p:spPr>
          <a:xfrm>
            <a:off x="212810" y="5544175"/>
            <a:ext cx="6127056" cy="425758"/>
          </a:xfrm>
          <a:prstGeom prst="rect">
            <a:avLst/>
          </a:prstGeom>
          <a:noFill/>
        </p:spPr>
        <p:txBody>
          <a:bodyPr wrap="square" rtlCol="0">
            <a:spAutoFit/>
          </a:bodyPr>
          <a:lstStyle/>
          <a:p>
            <a:pPr>
              <a:lnSpc>
                <a:spcPct val="150000"/>
              </a:lnSpc>
            </a:pPr>
            <a:r>
              <a:rPr kumimoji="1" lang="ja-JP" altLang="en-US" sz="1600" b="1" dirty="0">
                <a:solidFill>
                  <a:srgbClr val="464038"/>
                </a:solidFill>
              </a:rPr>
              <a:t>解決したい課題、軽減したい業務を抱えていたら・・・　</a:t>
            </a:r>
            <a:endParaRPr kumimoji="1" lang="en-US" altLang="ja-JP" sz="1600" b="1" dirty="0">
              <a:solidFill>
                <a:srgbClr val="464038"/>
              </a:solidFill>
            </a:endParaRPr>
          </a:p>
        </p:txBody>
      </p:sp>
      <p:sp>
        <p:nvSpPr>
          <p:cNvPr id="32" name="角丸四角形 31"/>
          <p:cNvSpPr/>
          <p:nvPr/>
        </p:nvSpPr>
        <p:spPr>
          <a:xfrm>
            <a:off x="212809" y="6038636"/>
            <a:ext cx="7071569" cy="1082239"/>
          </a:xfrm>
          <a:prstGeom prst="roundRect">
            <a:avLst>
              <a:gd name="adj" fmla="val 12111"/>
            </a:avLst>
          </a:prstGeom>
          <a:solidFill>
            <a:srgbClr val="C7D9D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115"/>
          </a:p>
        </p:txBody>
      </p:sp>
      <p:sp>
        <p:nvSpPr>
          <p:cNvPr id="33" name="テキスト ボックス 32"/>
          <p:cNvSpPr txBox="1"/>
          <p:nvPr/>
        </p:nvSpPr>
        <p:spPr>
          <a:xfrm>
            <a:off x="218761" y="6515327"/>
            <a:ext cx="7207252" cy="553998"/>
          </a:xfrm>
          <a:prstGeom prst="rect">
            <a:avLst/>
          </a:prstGeom>
          <a:noFill/>
        </p:spPr>
        <p:txBody>
          <a:bodyPr wrap="square" rtlCol="0">
            <a:spAutoFit/>
          </a:bodyPr>
          <a:lstStyle/>
          <a:p>
            <a:r>
              <a:rPr kumimoji="1" lang="en-US" altLang="ja-JP" sz="1500" dirty="0">
                <a:solidFill>
                  <a:srgbClr val="464038"/>
                </a:solidFill>
              </a:rPr>
              <a:t>【</a:t>
            </a:r>
            <a:r>
              <a:rPr kumimoji="1" lang="ja-JP" altLang="en-US" sz="1500" dirty="0">
                <a:solidFill>
                  <a:srgbClr val="464038"/>
                </a:solidFill>
              </a:rPr>
              <a:t>分権担当</a:t>
            </a:r>
            <a:r>
              <a:rPr kumimoji="1" lang="en-US" altLang="ja-JP" sz="1500" dirty="0">
                <a:solidFill>
                  <a:srgbClr val="464038"/>
                </a:solidFill>
              </a:rPr>
              <a:t>】</a:t>
            </a:r>
            <a:r>
              <a:rPr kumimoji="1" lang="ja-JP" altLang="en-US" sz="1500" dirty="0">
                <a:solidFill>
                  <a:srgbClr val="464038"/>
                </a:solidFill>
              </a:rPr>
              <a:t>　　〇〇〇課◇◇係　　（担当者名）・（担当者名）</a:t>
            </a:r>
            <a:endParaRPr kumimoji="1" lang="en-US" altLang="ja-JP" sz="1500" dirty="0">
              <a:solidFill>
                <a:srgbClr val="464038"/>
              </a:solidFill>
            </a:endParaRPr>
          </a:p>
          <a:p>
            <a:r>
              <a:rPr kumimoji="1" lang="ja-JP" altLang="en-US" sz="1500" dirty="0">
                <a:solidFill>
                  <a:srgbClr val="464038"/>
                </a:solidFill>
              </a:rPr>
              <a:t>　　　　　　　　電話：</a:t>
            </a:r>
            <a:r>
              <a:rPr kumimoji="1" lang="en-US" altLang="ja-JP" sz="1500" dirty="0">
                <a:solidFill>
                  <a:srgbClr val="464038"/>
                </a:solidFill>
              </a:rPr>
              <a:t>NNN-NNN-NNNN      Email</a:t>
            </a:r>
            <a:r>
              <a:rPr kumimoji="1" lang="ja-JP" altLang="en-US" sz="1500" dirty="0">
                <a:solidFill>
                  <a:srgbClr val="464038"/>
                </a:solidFill>
              </a:rPr>
              <a:t>：</a:t>
            </a:r>
            <a:r>
              <a:rPr kumimoji="1" lang="en-US" altLang="ja-JP" sz="1500" dirty="0">
                <a:solidFill>
                  <a:srgbClr val="464038"/>
                </a:solidFill>
              </a:rPr>
              <a:t>text@example.lg.jp </a:t>
            </a:r>
            <a:endParaRPr kumimoji="1" lang="ja-JP" altLang="en-US" sz="1500" dirty="0">
              <a:solidFill>
                <a:srgbClr val="464038"/>
              </a:solidFill>
            </a:endParaRPr>
          </a:p>
        </p:txBody>
      </p:sp>
      <p:sp>
        <p:nvSpPr>
          <p:cNvPr id="34" name="テキスト ボックス 33"/>
          <p:cNvSpPr txBox="1"/>
          <p:nvPr/>
        </p:nvSpPr>
        <p:spPr>
          <a:xfrm>
            <a:off x="285018" y="6025152"/>
            <a:ext cx="5439060" cy="507831"/>
          </a:xfrm>
          <a:prstGeom prst="rect">
            <a:avLst/>
          </a:prstGeom>
          <a:noFill/>
        </p:spPr>
        <p:txBody>
          <a:bodyPr wrap="square" rtlCol="0">
            <a:spAutoFit/>
          </a:bodyPr>
          <a:lstStyle/>
          <a:p>
            <a:pPr>
              <a:lnSpc>
                <a:spcPct val="150000"/>
              </a:lnSpc>
            </a:pPr>
            <a:r>
              <a:rPr kumimoji="1" lang="ja-JP" altLang="en-US" b="1" dirty="0">
                <a:solidFill>
                  <a:schemeClr val="accent2"/>
                </a:solidFill>
              </a:rPr>
              <a:t>まずは、分権担当にお気軽にご相談ください！</a:t>
            </a:r>
          </a:p>
        </p:txBody>
      </p:sp>
      <p:grpSp>
        <p:nvGrpSpPr>
          <p:cNvPr id="51" name="グループ化 50">
            <a:extLst>
              <a:ext uri="{FF2B5EF4-FFF2-40B4-BE49-F238E27FC236}">
                <a16:creationId xmlns:a16="http://schemas.microsoft.com/office/drawing/2014/main" id="{4BD3F0EB-8CFA-99AF-FFCD-66CE8C2B864F}"/>
              </a:ext>
            </a:extLst>
          </p:cNvPr>
          <p:cNvGrpSpPr/>
          <p:nvPr/>
        </p:nvGrpSpPr>
        <p:grpSpPr>
          <a:xfrm>
            <a:off x="5258007" y="4116702"/>
            <a:ext cx="5258411" cy="1224000"/>
            <a:chOff x="5258007" y="4116702"/>
            <a:chExt cx="5258411" cy="1224000"/>
          </a:xfrm>
        </p:grpSpPr>
        <p:sp>
          <p:nvSpPr>
            <p:cNvPr id="7" name="角丸四角形 6"/>
            <p:cNvSpPr/>
            <p:nvPr/>
          </p:nvSpPr>
          <p:spPr>
            <a:xfrm>
              <a:off x="5258007" y="4116702"/>
              <a:ext cx="5192282" cy="1224000"/>
            </a:xfrm>
            <a:prstGeom prst="roundRect">
              <a:avLst>
                <a:gd name="adj" fmla="val 10881"/>
              </a:avLst>
            </a:prstGeom>
            <a:solidFill>
              <a:schemeClr val="bg1"/>
            </a:solidFill>
            <a:ln>
              <a:solidFill>
                <a:srgbClr val="6E645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115"/>
            </a:p>
          </p:txBody>
        </p:sp>
        <p:sp>
          <p:nvSpPr>
            <p:cNvPr id="8" name="テキスト ボックス 7"/>
            <p:cNvSpPr txBox="1"/>
            <p:nvPr/>
          </p:nvSpPr>
          <p:spPr>
            <a:xfrm>
              <a:off x="6460204" y="4272124"/>
              <a:ext cx="3743996" cy="713593"/>
            </a:xfrm>
            <a:prstGeom prst="rect">
              <a:avLst/>
            </a:prstGeom>
            <a:noFill/>
          </p:spPr>
          <p:txBody>
            <a:bodyPr wrap="square" lIns="36000" rIns="36000" rtlCol="0">
              <a:spAutoFit/>
            </a:bodyPr>
            <a:lstStyle/>
            <a:p>
              <a:pPr>
                <a:lnSpc>
                  <a:spcPts val="1619"/>
                </a:lnSpc>
              </a:pPr>
              <a:r>
                <a:rPr kumimoji="1" lang="ja-JP" altLang="en-US" sz="1600" dirty="0">
                  <a:solidFill>
                    <a:srgbClr val="464038"/>
                  </a:solidFill>
                </a:rPr>
                <a:t>◇　全国一律基準の緩和</a:t>
              </a:r>
              <a:endParaRPr kumimoji="1" lang="en-US" altLang="ja-JP" sz="1600" dirty="0">
                <a:solidFill>
                  <a:srgbClr val="464038"/>
                </a:solidFill>
              </a:endParaRPr>
            </a:p>
            <a:p>
              <a:pPr>
                <a:lnSpc>
                  <a:spcPts val="1619"/>
                </a:lnSpc>
              </a:pPr>
              <a:r>
                <a:rPr kumimoji="1" lang="ja-JP" altLang="en-US" sz="1600" dirty="0">
                  <a:solidFill>
                    <a:srgbClr val="464038"/>
                  </a:solidFill>
                </a:rPr>
                <a:t>◇　地方への事務・権限の移譲</a:t>
              </a:r>
              <a:endParaRPr kumimoji="1" lang="en-US" altLang="ja-JP" sz="1600" dirty="0">
                <a:solidFill>
                  <a:srgbClr val="464038"/>
                </a:solidFill>
              </a:endParaRPr>
            </a:p>
            <a:p>
              <a:pPr>
                <a:lnSpc>
                  <a:spcPts val="1619"/>
                </a:lnSpc>
              </a:pPr>
              <a:r>
                <a:rPr kumimoji="1" lang="ja-JP" altLang="en-US" sz="1600" dirty="0">
                  <a:solidFill>
                    <a:srgbClr val="464038"/>
                  </a:solidFill>
                </a:rPr>
                <a:t>◇　事務の簡素化　　　　　　　等</a:t>
              </a:r>
              <a:endParaRPr kumimoji="1" lang="en-US" altLang="ja-JP" sz="1600" dirty="0">
                <a:solidFill>
                  <a:srgbClr val="464038"/>
                </a:solidFill>
              </a:endParaRPr>
            </a:p>
          </p:txBody>
        </p:sp>
        <p:sp>
          <p:nvSpPr>
            <p:cNvPr id="9" name="テキスト ボックス 8"/>
            <p:cNvSpPr txBox="1"/>
            <p:nvPr/>
          </p:nvSpPr>
          <p:spPr>
            <a:xfrm>
              <a:off x="5458623" y="5064376"/>
              <a:ext cx="5057795" cy="238527"/>
            </a:xfrm>
            <a:prstGeom prst="rect">
              <a:avLst/>
            </a:prstGeom>
            <a:noFill/>
          </p:spPr>
          <p:txBody>
            <a:bodyPr wrap="none" rtlCol="0">
              <a:spAutoFit/>
            </a:bodyPr>
            <a:lstStyle/>
            <a:p>
              <a:r>
                <a:rPr kumimoji="1" lang="en-US" altLang="ja-JP" sz="950" dirty="0">
                  <a:solidFill>
                    <a:srgbClr val="464038"/>
                  </a:solidFill>
                </a:rPr>
                <a:t>※</a:t>
              </a:r>
              <a:r>
                <a:rPr kumimoji="1" lang="ja-JP" altLang="en-US" sz="950" dirty="0">
                  <a:solidFill>
                    <a:srgbClr val="464038"/>
                  </a:solidFill>
                </a:rPr>
                <a:t>税財源配分や税制改正、予算事業の新設、国が直接執行する事業の運用改善等は対象外</a:t>
              </a:r>
            </a:p>
          </p:txBody>
        </p:sp>
        <p:sp>
          <p:nvSpPr>
            <p:cNvPr id="35" name="楕円 34"/>
            <p:cNvSpPr/>
            <p:nvPr/>
          </p:nvSpPr>
          <p:spPr>
            <a:xfrm>
              <a:off x="5417388" y="4175166"/>
              <a:ext cx="900000" cy="900000"/>
            </a:xfrm>
            <a:prstGeom prst="ellipse">
              <a:avLst/>
            </a:prstGeom>
            <a:solidFill>
              <a:srgbClr val="C7D9DF"/>
            </a:solidFill>
            <a:ln>
              <a:solidFill>
                <a:srgbClr val="CFDED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115"/>
            </a:p>
          </p:txBody>
        </p:sp>
        <p:sp>
          <p:nvSpPr>
            <p:cNvPr id="36" name="テキスト ボックス 35"/>
            <p:cNvSpPr txBox="1"/>
            <p:nvPr/>
          </p:nvSpPr>
          <p:spPr>
            <a:xfrm>
              <a:off x="5364012" y="4268307"/>
              <a:ext cx="1006746" cy="789832"/>
            </a:xfrm>
            <a:prstGeom prst="rect">
              <a:avLst/>
            </a:prstGeom>
            <a:noFill/>
          </p:spPr>
          <p:txBody>
            <a:bodyPr wrap="square" rtlCol="0">
              <a:spAutoFit/>
            </a:bodyPr>
            <a:lstStyle/>
            <a:p>
              <a:pPr algn="ctr"/>
              <a:r>
                <a:rPr kumimoji="1" lang="ja-JP" altLang="en-US" sz="1511" b="1" spc="-150" dirty="0">
                  <a:solidFill>
                    <a:schemeClr val="accent2"/>
                  </a:solidFill>
                </a:rPr>
                <a:t>提案募集</a:t>
              </a:r>
              <a:endParaRPr kumimoji="1" lang="en-US" altLang="ja-JP" sz="1511" b="1" spc="-150" dirty="0">
                <a:solidFill>
                  <a:schemeClr val="accent2"/>
                </a:solidFill>
              </a:endParaRPr>
            </a:p>
            <a:p>
              <a:pPr algn="ctr"/>
              <a:r>
                <a:rPr kumimoji="1" lang="ja-JP" altLang="en-US" sz="1511" b="1" spc="-150" dirty="0">
                  <a:solidFill>
                    <a:schemeClr val="accent2"/>
                  </a:solidFill>
                </a:rPr>
                <a:t>方式の</a:t>
              </a:r>
              <a:endParaRPr kumimoji="1" lang="en-US" altLang="ja-JP" sz="1511" b="1" spc="-150" dirty="0">
                <a:solidFill>
                  <a:schemeClr val="accent2"/>
                </a:solidFill>
              </a:endParaRPr>
            </a:p>
            <a:p>
              <a:pPr algn="ctr"/>
              <a:r>
                <a:rPr kumimoji="1" lang="ja-JP" altLang="en-US" sz="1511" b="1" spc="-150" dirty="0">
                  <a:solidFill>
                    <a:schemeClr val="accent2"/>
                  </a:solidFill>
                </a:rPr>
                <a:t>対象</a:t>
              </a:r>
            </a:p>
          </p:txBody>
        </p:sp>
      </p:grpSp>
      <p:sp>
        <p:nvSpPr>
          <p:cNvPr id="37" name="雲形吹き出し 36"/>
          <p:cNvSpPr/>
          <p:nvPr/>
        </p:nvSpPr>
        <p:spPr>
          <a:xfrm>
            <a:off x="6617469" y="5615134"/>
            <a:ext cx="3554957" cy="1348361"/>
          </a:xfrm>
          <a:prstGeom prst="cloudCallout">
            <a:avLst>
              <a:gd name="adj1" fmla="val 47987"/>
              <a:gd name="adj2" fmla="val 27065"/>
            </a:avLst>
          </a:prstGeom>
          <a:solidFill>
            <a:schemeClr val="bg1"/>
          </a:solidFill>
          <a:ln>
            <a:solidFill>
              <a:srgbClr val="46403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9" name="正方形/長方形 38"/>
          <p:cNvSpPr/>
          <p:nvPr/>
        </p:nvSpPr>
        <p:spPr>
          <a:xfrm>
            <a:off x="9311348" y="6286441"/>
            <a:ext cx="617633" cy="37575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1" name="正方形/長方形 40"/>
          <p:cNvSpPr/>
          <p:nvPr/>
        </p:nvSpPr>
        <p:spPr>
          <a:xfrm rot="1877450">
            <a:off x="9834272" y="6075621"/>
            <a:ext cx="286059" cy="16954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2" name="図 1"/>
          <p:cNvPicPr>
            <a:picLocks noChangeAspect="1"/>
          </p:cNvPicPr>
          <p:nvPr/>
        </p:nvPicPr>
        <p:blipFill>
          <a:blip r:embed="rId2"/>
          <a:stretch>
            <a:fillRect/>
          </a:stretch>
        </p:blipFill>
        <p:spPr>
          <a:xfrm>
            <a:off x="5394904" y="1937164"/>
            <a:ext cx="944962" cy="829128"/>
          </a:xfrm>
          <a:prstGeom prst="rect">
            <a:avLst/>
          </a:prstGeom>
        </p:spPr>
      </p:pic>
      <p:pic>
        <p:nvPicPr>
          <p:cNvPr id="45" name="図 44"/>
          <p:cNvPicPr>
            <a:picLocks noChangeAspect="1"/>
          </p:cNvPicPr>
          <p:nvPr/>
        </p:nvPicPr>
        <p:blipFill>
          <a:blip r:embed="rId3"/>
          <a:stretch>
            <a:fillRect/>
          </a:stretch>
        </p:blipFill>
        <p:spPr>
          <a:xfrm>
            <a:off x="9855771" y="684074"/>
            <a:ext cx="536494" cy="841321"/>
          </a:xfrm>
          <a:prstGeom prst="rect">
            <a:avLst/>
          </a:prstGeom>
        </p:spPr>
      </p:pic>
      <p:pic>
        <p:nvPicPr>
          <p:cNvPr id="25" name="図 2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9196388" y="6402797"/>
            <a:ext cx="1366706" cy="961404"/>
          </a:xfrm>
          <a:prstGeom prst="rect">
            <a:avLst/>
          </a:prstGeom>
        </p:spPr>
      </p:pic>
      <p:sp>
        <p:nvSpPr>
          <p:cNvPr id="46" name="四角形: 角を丸くする 45">
            <a:extLst>
              <a:ext uri="{FF2B5EF4-FFF2-40B4-BE49-F238E27FC236}">
                <a16:creationId xmlns:a16="http://schemas.microsoft.com/office/drawing/2014/main" id="{9F84FBC5-B931-EC39-BCB2-557C3CF5EDFF}"/>
              </a:ext>
            </a:extLst>
          </p:cNvPr>
          <p:cNvSpPr/>
          <p:nvPr/>
        </p:nvSpPr>
        <p:spPr>
          <a:xfrm>
            <a:off x="9216968" y="6311892"/>
            <a:ext cx="689686" cy="324833"/>
          </a:xfrm>
          <a:prstGeom prst="round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42" name="テキスト ボックス 41"/>
          <p:cNvSpPr txBox="1"/>
          <p:nvPr/>
        </p:nvSpPr>
        <p:spPr>
          <a:xfrm>
            <a:off x="7099366" y="5819253"/>
            <a:ext cx="2700000" cy="792000"/>
          </a:xfrm>
          <a:prstGeom prst="rect">
            <a:avLst/>
          </a:prstGeom>
          <a:noFill/>
        </p:spPr>
        <p:txBody>
          <a:bodyPr wrap="square" lIns="0" rIns="0" rtlCol="0">
            <a:spAutoFit/>
          </a:bodyPr>
          <a:lstStyle/>
          <a:p>
            <a:pPr algn="ctr"/>
            <a:r>
              <a:rPr lang="ja-JP" altLang="en-US" sz="1200" dirty="0">
                <a:latin typeface="+mj-ea"/>
                <a:ea typeface="+mj-ea"/>
              </a:rPr>
              <a:t>これは対象となるのかなという疑問や、</a:t>
            </a:r>
            <a:endParaRPr lang="en-US" altLang="ja-JP" sz="1200" dirty="0">
              <a:latin typeface="+mj-ea"/>
              <a:ea typeface="+mj-ea"/>
            </a:endParaRPr>
          </a:p>
          <a:p>
            <a:pPr algn="ctr"/>
            <a:r>
              <a:rPr lang="ja-JP" altLang="en-US" sz="1200" dirty="0">
                <a:latin typeface="+mj-ea"/>
                <a:ea typeface="+mj-ea"/>
              </a:rPr>
              <a:t>提案募集に関してもっと知りたい！</a:t>
            </a:r>
            <a:endParaRPr lang="en-US" altLang="ja-JP" sz="1200" dirty="0">
              <a:latin typeface="+mj-ea"/>
              <a:ea typeface="+mj-ea"/>
            </a:endParaRPr>
          </a:p>
          <a:p>
            <a:pPr algn="ctr"/>
            <a:r>
              <a:rPr lang="ja-JP" altLang="en-US" sz="1200" dirty="0">
                <a:latin typeface="+mj-ea"/>
                <a:ea typeface="+mj-ea"/>
              </a:rPr>
              <a:t>という場合には、</a:t>
            </a:r>
            <a:endParaRPr lang="en-US" altLang="ja-JP" sz="1200" dirty="0">
              <a:latin typeface="+mj-ea"/>
              <a:ea typeface="+mj-ea"/>
            </a:endParaRPr>
          </a:p>
          <a:p>
            <a:pPr algn="ctr"/>
            <a:r>
              <a:rPr lang="ja-JP" altLang="en-US" sz="1200" dirty="0">
                <a:latin typeface="+mj-ea"/>
                <a:ea typeface="+mj-ea"/>
              </a:rPr>
              <a:t>担当者あてお気軽にお問合せください。 </a:t>
            </a:r>
          </a:p>
        </p:txBody>
      </p:sp>
      <p:pic>
        <p:nvPicPr>
          <p:cNvPr id="47" name="図 46">
            <a:extLst>
              <a:ext uri="{FF2B5EF4-FFF2-40B4-BE49-F238E27FC236}">
                <a16:creationId xmlns:a16="http://schemas.microsoft.com/office/drawing/2014/main" id="{916C68E2-46FC-8DBB-BB0E-BEF41CB944AB}"/>
              </a:ext>
            </a:extLst>
          </p:cNvPr>
          <p:cNvPicPr>
            <a:picLocks noChangeAspect="1"/>
          </p:cNvPicPr>
          <p:nvPr/>
        </p:nvPicPr>
        <p:blipFill>
          <a:blip r:embed="rId5"/>
          <a:stretch>
            <a:fillRect/>
          </a:stretch>
        </p:blipFill>
        <p:spPr>
          <a:xfrm>
            <a:off x="622660" y="2072349"/>
            <a:ext cx="629162" cy="985199"/>
          </a:xfrm>
          <a:prstGeom prst="rect">
            <a:avLst/>
          </a:prstGeom>
        </p:spPr>
      </p:pic>
      <p:sp>
        <p:nvSpPr>
          <p:cNvPr id="48" name="角丸四角形吹き出し 11">
            <a:extLst>
              <a:ext uri="{FF2B5EF4-FFF2-40B4-BE49-F238E27FC236}">
                <a16:creationId xmlns:a16="http://schemas.microsoft.com/office/drawing/2014/main" id="{E2ECAD72-3C65-C3E2-CDF5-E4D90EE4B52F}"/>
              </a:ext>
            </a:extLst>
          </p:cNvPr>
          <p:cNvSpPr/>
          <p:nvPr/>
        </p:nvSpPr>
        <p:spPr>
          <a:xfrm>
            <a:off x="6545327" y="1910087"/>
            <a:ext cx="3221584" cy="494727"/>
          </a:xfrm>
          <a:prstGeom prst="wedgeRoundRectCallout">
            <a:avLst>
              <a:gd name="adj1" fmla="val -59671"/>
              <a:gd name="adj2" fmla="val 20716"/>
              <a:gd name="adj3" fmla="val 16667"/>
            </a:avLst>
          </a:prstGeom>
          <a:solidFill>
            <a:schemeClr val="bg1"/>
          </a:solidFill>
          <a:ln w="12700">
            <a:solidFill>
              <a:srgbClr val="68666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100">
                <a:solidFill>
                  <a:schemeClr val="tx1"/>
                </a:solidFill>
                <a:latin typeface="+mj-ea"/>
                <a:ea typeface="+mj-ea"/>
              </a:rPr>
              <a:t>保証人が必要で、貸付利率も高くて、被災者にとっては貸付の条件が厳しいなぁ</a:t>
            </a:r>
            <a:r>
              <a:rPr kumimoji="1" lang="en-US" altLang="ja-JP" sz="1100">
                <a:solidFill>
                  <a:schemeClr val="tx1"/>
                </a:solidFill>
                <a:latin typeface="+mj-ea"/>
                <a:ea typeface="+mj-ea"/>
              </a:rPr>
              <a:t>…</a:t>
            </a:r>
          </a:p>
        </p:txBody>
      </p:sp>
      <p:pic>
        <p:nvPicPr>
          <p:cNvPr id="50" name="図 49">
            <a:extLst>
              <a:ext uri="{FF2B5EF4-FFF2-40B4-BE49-F238E27FC236}">
                <a16:creationId xmlns:a16="http://schemas.microsoft.com/office/drawing/2014/main" id="{B9DA019D-09F2-447A-CBF8-145C09581A28}"/>
              </a:ext>
            </a:extLst>
          </p:cNvPr>
          <p:cNvPicPr>
            <a:picLocks noChangeAspect="1"/>
          </p:cNvPicPr>
          <p:nvPr/>
        </p:nvPicPr>
        <p:blipFill rotWithShape="1">
          <a:blip r:embed="rId6" cstate="print">
            <a:extLst>
              <a:ext uri="{28A0092B-C50C-407E-A947-70E740481C1C}">
                <a14:useLocalDpi xmlns:a14="http://schemas.microsoft.com/office/drawing/2010/main" val="0"/>
              </a:ext>
            </a:extLst>
          </a:blip>
          <a:srcRect/>
          <a:stretch/>
        </p:blipFill>
        <p:spPr>
          <a:xfrm>
            <a:off x="4841433" y="1069993"/>
            <a:ext cx="512297" cy="890336"/>
          </a:xfrm>
          <a:prstGeom prst="rect">
            <a:avLst/>
          </a:prstGeom>
          <a:noFill/>
        </p:spPr>
      </p:pic>
      <p:pic>
        <p:nvPicPr>
          <p:cNvPr id="53" name="図 52">
            <a:extLst>
              <a:ext uri="{FF2B5EF4-FFF2-40B4-BE49-F238E27FC236}">
                <a16:creationId xmlns:a16="http://schemas.microsoft.com/office/drawing/2014/main" id="{5F37EEBB-D0C1-9A4F-FB8D-D654CCE9F6F5}"/>
              </a:ext>
            </a:extLst>
          </p:cNvPr>
          <p:cNvPicPr>
            <a:picLocks noChangeAspect="1"/>
          </p:cNvPicPr>
          <p:nvPr/>
        </p:nvPicPr>
        <p:blipFill>
          <a:blip r:embed="rId7">
            <a:extLst>
              <a:ext uri="{BEBA8EAE-BF5A-486C-A8C5-ECC9F3942E4B}">
                <a14:imgProps xmlns:a14="http://schemas.microsoft.com/office/drawing/2010/main">
                  <a14:imgLayer r:embed="rId8">
                    <a14:imgEffect>
                      <a14:backgroundRemoval t="7469" b="93776" l="8214" r="94456">
                        <a14:foregroundMark x1="55031" y1="7469" x2="55031" y2="7469"/>
                        <a14:foregroundMark x1="8214" y1="51037" x2="8214" y2="51037"/>
                        <a14:foregroundMark x1="51540" y1="93983" x2="51540" y2="93983"/>
                        <a14:foregroundMark x1="91170" y1="51660" x2="91170" y2="51660"/>
                        <a14:foregroundMark x1="94456" y1="51037" x2="94456" y2="51037"/>
                        <a14:foregroundMark x1="57084" y1="36100" x2="57084" y2="36100"/>
                        <a14:foregroundMark x1="55031" y1="38382" x2="55031" y2="38382"/>
                        <a14:foregroundMark x1="53388" y1="41286" x2="53388" y2="41286"/>
                        <a14:foregroundMark x1="50924" y1="47925" x2="50924" y2="47925"/>
                        <a14:foregroundMark x1="49897" y1="51660" x2="49897" y2="51660"/>
                        <a14:foregroundMark x1="49076" y1="54357" x2="49076" y2="54357"/>
                        <a14:foregroundMark x1="48460" y1="56224" x2="48460" y2="56224"/>
                        <a14:foregroundMark x1="42916" y1="75726" x2="42916" y2="75726"/>
                        <a14:foregroundMark x1="41684" y1="78838" x2="41684" y2="78838"/>
                        <a14:foregroundMark x1="40657" y1="80705" x2="40657" y2="80705"/>
                        <a14:foregroundMark x1="40657" y1="80913" x2="40657" y2="80913"/>
                        <a14:foregroundMark x1="42710" y1="80290" x2="43326" y2="79046"/>
                        <a14:foregroundMark x1="45380" y1="77593" x2="45380" y2="77593"/>
                        <a14:foregroundMark x1="45585" y1="75934" x2="46201" y2="75104"/>
                        <a14:foregroundMark x1="46612" y1="74274" x2="46612" y2="74274"/>
                        <a14:foregroundMark x1="46612" y1="73859" x2="46612" y2="73859"/>
                        <a14:foregroundMark x1="46612" y1="73859" x2="45791" y2="74066"/>
                        <a14:foregroundMark x1="45175" y1="74066" x2="45585" y2="78631"/>
                        <a14:foregroundMark x1="47023" y1="73237" x2="39836" y2="77178"/>
                        <a14:foregroundMark x1="48460" y1="54979" x2="55852" y2="27178"/>
                        <a14:foregroundMark x1="55852" y1="27178" x2="55236" y2="37344"/>
                        <a14:foregroundMark x1="55236" y1="39834" x2="55852" y2="36100"/>
                        <a14:foregroundMark x1="58111" y1="30705" x2="49897" y2="54979"/>
                        <a14:foregroundMark x1="49897" y1="54979" x2="50924" y2="32365"/>
                        <a14:foregroundMark x1="50924" y1="32365" x2="47639" y2="56432"/>
                        <a14:foregroundMark x1="47639" y1="56432" x2="47433" y2="56432"/>
                        <a14:foregroundMark x1="60575" y1="30498" x2="48871" y2="59959"/>
                        <a14:foregroundMark x1="48871" y1="59959" x2="46612" y2="38382"/>
                        <a14:foregroundMark x1="46612" y1="38382" x2="56879" y2="44191"/>
                        <a14:foregroundMark x1="50513" y1="31120" x2="63860" y2="23444"/>
                        <a14:foregroundMark x1="53388" y1="39004" x2="47639" y2="58506"/>
                        <a14:foregroundMark x1="47639" y1="58714" x2="46612" y2="50622"/>
                        <a14:foregroundMark x1="47023" y1="54979" x2="46201" y2="52697"/>
                        <a14:foregroundMark x1="45175" y1="51660" x2="52361" y2="60996"/>
                        <a14:foregroundMark x1="47639" y1="51867" x2="53799" y2="53734"/>
                        <a14:foregroundMark x1="45585" y1="53320" x2="50924" y2="56639"/>
                        <a14:foregroundMark x1="42710" y1="53320" x2="49897" y2="61203"/>
                        <a14:foregroundMark x1="94251" y1="47925" x2="94251" y2="47925"/>
                        <a14:foregroundMark x1="93429" y1="46680" x2="93429" y2="46680"/>
                        <a14:foregroundMark x1="93634" y1="46058" x2="93634" y2="46058"/>
                        <a14:foregroundMark x1="94045" y1="54979" x2="94045" y2="54979"/>
                        <a14:foregroundMark x1="93253" y1="44398" x2="93224" y2="43983"/>
                        <a14:foregroundMark x1="94045" y1="55809" x2="93253" y2="44398"/>
                        <a14:foregroundMark x1="93634" y1="44813" x2="94045" y2="48963"/>
                        <a14:foregroundMark x1="93429" y1="44606" x2="93224" y2="58299"/>
                        <a14:foregroundMark x1="93194" y1="44398" x2="94045" y2="55394"/>
                        <a14:foregroundMark x1="93162" y1="43983" x2="93194" y2="44398"/>
                        <a14:foregroundMark x1="93018" y1="42116" x2="93162" y2="43983"/>
                        <a14:foregroundMark x1="94167" y1="44398" x2="91992" y2="60581"/>
                        <a14:foregroundMark x1="94223" y1="43983" x2="94167" y2="44398"/>
                        <a14:foregroundMark x1="94251" y1="43776" x2="94223" y2="43983"/>
                        <a14:foregroundMark x1="93840" y1="55809" x2="93224" y2="58714"/>
                        <a14:foregroundMark x1="94251" y1="53112" x2="93429" y2="61203"/>
                        <a14:foregroundMark x1="52977" y1="25519" x2="51540" y2="25519"/>
                        <a14:foregroundMark x1="44353" y1="56224" x2="46612" y2="59336"/>
                        <a14:foregroundMark x1="41889" y1="75726" x2="36140" y2="80705"/>
                        <a14:foregroundMark x1="42916" y1="61826" x2="47433" y2="56432"/>
                        <a14:backgroundMark x1="94456" y1="43983" x2="94456" y2="43983"/>
                        <a14:backgroundMark x1="94661" y1="44398" x2="94661" y2="44398"/>
                      </a14:backgroundRemoval>
                    </a14:imgEffect>
                  </a14:imgLayer>
                </a14:imgProps>
              </a:ext>
            </a:extLst>
          </a:blip>
          <a:stretch>
            <a:fillRect/>
          </a:stretch>
        </p:blipFill>
        <p:spPr>
          <a:xfrm>
            <a:off x="747735" y="1662324"/>
            <a:ext cx="185573" cy="183668"/>
          </a:xfrm>
          <a:prstGeom prst="rect">
            <a:avLst/>
          </a:prstGeom>
        </p:spPr>
      </p:pic>
      <p:sp>
        <p:nvSpPr>
          <p:cNvPr id="54" name="正方形/長方形 53">
            <a:extLst>
              <a:ext uri="{FF2B5EF4-FFF2-40B4-BE49-F238E27FC236}">
                <a16:creationId xmlns:a16="http://schemas.microsoft.com/office/drawing/2014/main" id="{CFFD8AB9-46B1-B34B-A806-28D203D279FC}"/>
              </a:ext>
            </a:extLst>
          </p:cNvPr>
          <p:cNvSpPr/>
          <p:nvPr/>
        </p:nvSpPr>
        <p:spPr>
          <a:xfrm>
            <a:off x="918886" y="1640135"/>
            <a:ext cx="3523587" cy="4320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lIns="36000" tIns="36000" rIns="36000" bIns="36000" rtlCol="0" anchor="t"/>
          <a:lstStyle/>
          <a:p>
            <a:r>
              <a:rPr kumimoji="1" lang="ja-JP" altLang="en-US" sz="1100" dirty="0">
                <a:solidFill>
                  <a:schemeClr val="tx1"/>
                </a:solidFill>
                <a:latin typeface="+mj-ea"/>
                <a:ea typeface="+mj-ea"/>
              </a:rPr>
              <a:t>地方税ポータルシステム（ｅＬＴＡＸ）を活用して、オンラインでの電子送付が可能に</a:t>
            </a:r>
            <a:r>
              <a:rPr kumimoji="1" lang="en-US" altLang="ja-JP" sz="1100" dirty="0">
                <a:solidFill>
                  <a:schemeClr val="tx1"/>
                </a:solidFill>
                <a:latin typeface="+mj-ea"/>
                <a:ea typeface="+mj-ea"/>
              </a:rPr>
              <a:t>…</a:t>
            </a:r>
            <a:endParaRPr kumimoji="1" lang="ja-JP" altLang="en-US" sz="1100" dirty="0">
              <a:solidFill>
                <a:schemeClr val="tx1"/>
              </a:solidFill>
              <a:latin typeface="+mj-ea"/>
              <a:ea typeface="+mj-ea"/>
            </a:endParaRPr>
          </a:p>
        </p:txBody>
      </p:sp>
      <p:pic>
        <p:nvPicPr>
          <p:cNvPr id="55" name="図 54">
            <a:extLst>
              <a:ext uri="{FF2B5EF4-FFF2-40B4-BE49-F238E27FC236}">
                <a16:creationId xmlns:a16="http://schemas.microsoft.com/office/drawing/2014/main" id="{42D3E759-6860-6DCF-E77E-10F6DAA0FB26}"/>
              </a:ext>
            </a:extLst>
          </p:cNvPr>
          <p:cNvPicPr>
            <a:picLocks noChangeAspect="1"/>
          </p:cNvPicPr>
          <p:nvPr/>
        </p:nvPicPr>
        <p:blipFill>
          <a:blip r:embed="rId7">
            <a:extLst>
              <a:ext uri="{BEBA8EAE-BF5A-486C-A8C5-ECC9F3942E4B}">
                <a14:imgProps xmlns:a14="http://schemas.microsoft.com/office/drawing/2010/main">
                  <a14:imgLayer r:embed="rId8">
                    <a14:imgEffect>
                      <a14:backgroundRemoval t="7469" b="93776" l="8214" r="94456">
                        <a14:foregroundMark x1="55031" y1="7469" x2="55031" y2="7469"/>
                        <a14:foregroundMark x1="8214" y1="51037" x2="8214" y2="51037"/>
                        <a14:foregroundMark x1="51540" y1="93983" x2="51540" y2="93983"/>
                        <a14:foregroundMark x1="91170" y1="51660" x2="91170" y2="51660"/>
                        <a14:foregroundMark x1="94456" y1="51037" x2="94456" y2="51037"/>
                        <a14:foregroundMark x1="57084" y1="36100" x2="57084" y2="36100"/>
                        <a14:foregroundMark x1="55031" y1="38382" x2="55031" y2="38382"/>
                        <a14:foregroundMark x1="53388" y1="41286" x2="53388" y2="41286"/>
                        <a14:foregroundMark x1="50924" y1="47925" x2="50924" y2="47925"/>
                        <a14:foregroundMark x1="49897" y1="51660" x2="49897" y2="51660"/>
                        <a14:foregroundMark x1="49076" y1="54357" x2="49076" y2="54357"/>
                        <a14:foregroundMark x1="48460" y1="56224" x2="48460" y2="56224"/>
                        <a14:foregroundMark x1="42916" y1="75726" x2="42916" y2="75726"/>
                        <a14:foregroundMark x1="41684" y1="78838" x2="41684" y2="78838"/>
                        <a14:foregroundMark x1="40657" y1="80705" x2="40657" y2="80705"/>
                        <a14:foregroundMark x1="40657" y1="80913" x2="40657" y2="80913"/>
                        <a14:foregroundMark x1="42710" y1="80290" x2="43326" y2="79046"/>
                        <a14:foregroundMark x1="45380" y1="77593" x2="45380" y2="77593"/>
                        <a14:foregroundMark x1="45585" y1="75934" x2="46201" y2="75104"/>
                        <a14:foregroundMark x1="46612" y1="74274" x2="46612" y2="74274"/>
                        <a14:foregroundMark x1="46612" y1="73859" x2="46612" y2="73859"/>
                        <a14:foregroundMark x1="46612" y1="73859" x2="45791" y2="74066"/>
                        <a14:foregroundMark x1="45175" y1="74066" x2="45585" y2="78631"/>
                        <a14:foregroundMark x1="47023" y1="73237" x2="39836" y2="77178"/>
                        <a14:foregroundMark x1="48460" y1="54979" x2="55852" y2="27178"/>
                        <a14:foregroundMark x1="55852" y1="27178" x2="55236" y2="37344"/>
                        <a14:foregroundMark x1="55236" y1="39834" x2="55852" y2="36100"/>
                        <a14:foregroundMark x1="58111" y1="30705" x2="49897" y2="54979"/>
                        <a14:foregroundMark x1="49897" y1="54979" x2="50924" y2="32365"/>
                        <a14:foregroundMark x1="50924" y1="32365" x2="47639" y2="56432"/>
                        <a14:foregroundMark x1="47639" y1="56432" x2="47433" y2="56432"/>
                        <a14:foregroundMark x1="60575" y1="30498" x2="48871" y2="59959"/>
                        <a14:foregroundMark x1="48871" y1="59959" x2="46612" y2="38382"/>
                        <a14:foregroundMark x1="46612" y1="38382" x2="56879" y2="44191"/>
                        <a14:foregroundMark x1="50513" y1="31120" x2="63860" y2="23444"/>
                        <a14:foregroundMark x1="53388" y1="39004" x2="47639" y2="58506"/>
                        <a14:foregroundMark x1="47639" y1="58714" x2="46612" y2="50622"/>
                        <a14:foregroundMark x1="47023" y1="54979" x2="46201" y2="52697"/>
                        <a14:foregroundMark x1="45175" y1="51660" x2="52361" y2="60996"/>
                        <a14:foregroundMark x1="47639" y1="51867" x2="53799" y2="53734"/>
                        <a14:foregroundMark x1="45585" y1="53320" x2="50924" y2="56639"/>
                        <a14:foregroundMark x1="42710" y1="53320" x2="49897" y2="61203"/>
                        <a14:foregroundMark x1="94251" y1="47925" x2="94251" y2="47925"/>
                        <a14:foregroundMark x1="93429" y1="46680" x2="93429" y2="46680"/>
                        <a14:foregroundMark x1="93634" y1="46058" x2="93634" y2="46058"/>
                        <a14:foregroundMark x1="94045" y1="54979" x2="94045" y2="54979"/>
                        <a14:foregroundMark x1="93253" y1="44398" x2="93224" y2="43983"/>
                        <a14:foregroundMark x1="94045" y1="55809" x2="93253" y2="44398"/>
                        <a14:foregroundMark x1="93634" y1="44813" x2="94045" y2="48963"/>
                        <a14:foregroundMark x1="93429" y1="44606" x2="93224" y2="58299"/>
                        <a14:foregroundMark x1="93194" y1="44398" x2="94045" y2="55394"/>
                        <a14:foregroundMark x1="93162" y1="43983" x2="93194" y2="44398"/>
                        <a14:foregroundMark x1="93018" y1="42116" x2="93162" y2="43983"/>
                        <a14:foregroundMark x1="94167" y1="44398" x2="91992" y2="60581"/>
                        <a14:foregroundMark x1="94223" y1="43983" x2="94167" y2="44398"/>
                        <a14:foregroundMark x1="94251" y1="43776" x2="94223" y2="43983"/>
                        <a14:foregroundMark x1="93840" y1="55809" x2="93224" y2="58714"/>
                        <a14:foregroundMark x1="94251" y1="53112" x2="93429" y2="61203"/>
                        <a14:foregroundMark x1="52977" y1="25519" x2="51540" y2="25519"/>
                        <a14:foregroundMark x1="44353" y1="56224" x2="46612" y2="59336"/>
                        <a14:foregroundMark x1="41889" y1="75726" x2="36140" y2="80705"/>
                        <a14:foregroundMark x1="42916" y1="61826" x2="47433" y2="56432"/>
                        <a14:backgroundMark x1="94456" y1="43983" x2="94456" y2="43983"/>
                        <a14:backgroundMark x1="94661" y1="44398" x2="94661" y2="44398"/>
                      </a14:backgroundRemoval>
                    </a14:imgEffect>
                  </a14:imgLayer>
                </a14:imgProps>
              </a:ext>
            </a:extLst>
          </a:blip>
          <a:stretch>
            <a:fillRect/>
          </a:stretch>
        </p:blipFill>
        <p:spPr>
          <a:xfrm>
            <a:off x="1464443" y="2704156"/>
            <a:ext cx="185573" cy="183668"/>
          </a:xfrm>
          <a:prstGeom prst="rect">
            <a:avLst/>
          </a:prstGeom>
        </p:spPr>
      </p:pic>
      <p:sp>
        <p:nvSpPr>
          <p:cNvPr id="56" name="正方形/長方形 55">
            <a:extLst>
              <a:ext uri="{FF2B5EF4-FFF2-40B4-BE49-F238E27FC236}">
                <a16:creationId xmlns:a16="http://schemas.microsoft.com/office/drawing/2014/main" id="{D26689F2-9E88-1E9A-5CB5-D568B430CF26}"/>
              </a:ext>
            </a:extLst>
          </p:cNvPr>
          <p:cNvSpPr/>
          <p:nvPr/>
        </p:nvSpPr>
        <p:spPr>
          <a:xfrm>
            <a:off x="1635594" y="2681967"/>
            <a:ext cx="2955545" cy="4320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lIns="36000" tIns="36000" rIns="36000" bIns="36000" rtlCol="0" anchor="t"/>
          <a:lstStyle/>
          <a:p>
            <a:r>
              <a:rPr kumimoji="1" lang="ja-JP" altLang="en-US" sz="1100" dirty="0">
                <a:solidFill>
                  <a:schemeClr val="tx1"/>
                </a:solidFill>
                <a:latin typeface="+mj-ea"/>
                <a:ea typeface="+mj-ea"/>
              </a:rPr>
              <a:t>初回申請時に登録することで、月毎の申請が不要に</a:t>
            </a:r>
            <a:r>
              <a:rPr kumimoji="1" lang="en-US" altLang="ja-JP" sz="1100" dirty="0">
                <a:solidFill>
                  <a:schemeClr val="tx1"/>
                </a:solidFill>
                <a:latin typeface="+mj-ea"/>
                <a:ea typeface="+mj-ea"/>
              </a:rPr>
              <a:t>…</a:t>
            </a:r>
            <a:endParaRPr kumimoji="1" lang="ja-JP" altLang="en-US" sz="1100" dirty="0">
              <a:solidFill>
                <a:schemeClr val="tx1"/>
              </a:solidFill>
              <a:latin typeface="+mj-ea"/>
              <a:ea typeface="+mj-ea"/>
            </a:endParaRPr>
          </a:p>
        </p:txBody>
      </p:sp>
      <p:pic>
        <p:nvPicPr>
          <p:cNvPr id="57" name="図 56">
            <a:extLst>
              <a:ext uri="{FF2B5EF4-FFF2-40B4-BE49-F238E27FC236}">
                <a16:creationId xmlns:a16="http://schemas.microsoft.com/office/drawing/2014/main" id="{6E0EAB0A-DE66-8780-61E8-569B07E195E6}"/>
              </a:ext>
            </a:extLst>
          </p:cNvPr>
          <p:cNvPicPr>
            <a:picLocks noChangeAspect="1"/>
          </p:cNvPicPr>
          <p:nvPr/>
        </p:nvPicPr>
        <p:blipFill>
          <a:blip r:embed="rId7">
            <a:extLst>
              <a:ext uri="{BEBA8EAE-BF5A-486C-A8C5-ECC9F3942E4B}">
                <a14:imgProps xmlns:a14="http://schemas.microsoft.com/office/drawing/2010/main">
                  <a14:imgLayer r:embed="rId8">
                    <a14:imgEffect>
                      <a14:backgroundRemoval t="7469" b="93776" l="8214" r="94456">
                        <a14:foregroundMark x1="55031" y1="7469" x2="55031" y2="7469"/>
                        <a14:foregroundMark x1="8214" y1="51037" x2="8214" y2="51037"/>
                        <a14:foregroundMark x1="51540" y1="93983" x2="51540" y2="93983"/>
                        <a14:foregroundMark x1="91170" y1="51660" x2="91170" y2="51660"/>
                        <a14:foregroundMark x1="94456" y1="51037" x2="94456" y2="51037"/>
                        <a14:foregroundMark x1="57084" y1="36100" x2="57084" y2="36100"/>
                        <a14:foregroundMark x1="55031" y1="38382" x2="55031" y2="38382"/>
                        <a14:foregroundMark x1="53388" y1="41286" x2="53388" y2="41286"/>
                        <a14:foregroundMark x1="50924" y1="47925" x2="50924" y2="47925"/>
                        <a14:foregroundMark x1="49897" y1="51660" x2="49897" y2="51660"/>
                        <a14:foregroundMark x1="49076" y1="54357" x2="49076" y2="54357"/>
                        <a14:foregroundMark x1="48460" y1="56224" x2="48460" y2="56224"/>
                        <a14:foregroundMark x1="42916" y1="75726" x2="42916" y2="75726"/>
                        <a14:foregroundMark x1="41684" y1="78838" x2="41684" y2="78838"/>
                        <a14:foregroundMark x1="40657" y1="80705" x2="40657" y2="80705"/>
                        <a14:foregroundMark x1="40657" y1="80913" x2="40657" y2="80913"/>
                        <a14:foregroundMark x1="42710" y1="80290" x2="43326" y2="79046"/>
                        <a14:foregroundMark x1="45380" y1="77593" x2="45380" y2="77593"/>
                        <a14:foregroundMark x1="45585" y1="75934" x2="46201" y2="75104"/>
                        <a14:foregroundMark x1="46612" y1="74274" x2="46612" y2="74274"/>
                        <a14:foregroundMark x1="46612" y1="73859" x2="46612" y2="73859"/>
                        <a14:foregroundMark x1="46612" y1="73859" x2="45791" y2="74066"/>
                        <a14:foregroundMark x1="45175" y1="74066" x2="45585" y2="78631"/>
                        <a14:foregroundMark x1="47023" y1="73237" x2="39836" y2="77178"/>
                        <a14:foregroundMark x1="48460" y1="54979" x2="55852" y2="27178"/>
                        <a14:foregroundMark x1="55852" y1="27178" x2="55236" y2="37344"/>
                        <a14:foregroundMark x1="55236" y1="39834" x2="55852" y2="36100"/>
                        <a14:foregroundMark x1="58111" y1="30705" x2="49897" y2="54979"/>
                        <a14:foregroundMark x1="49897" y1="54979" x2="50924" y2="32365"/>
                        <a14:foregroundMark x1="50924" y1="32365" x2="47639" y2="56432"/>
                        <a14:foregroundMark x1="47639" y1="56432" x2="47433" y2="56432"/>
                        <a14:foregroundMark x1="60575" y1="30498" x2="48871" y2="59959"/>
                        <a14:foregroundMark x1="48871" y1="59959" x2="46612" y2="38382"/>
                        <a14:foregroundMark x1="46612" y1="38382" x2="56879" y2="44191"/>
                        <a14:foregroundMark x1="50513" y1="31120" x2="63860" y2="23444"/>
                        <a14:foregroundMark x1="53388" y1="39004" x2="47639" y2="58506"/>
                        <a14:foregroundMark x1="47639" y1="58714" x2="46612" y2="50622"/>
                        <a14:foregroundMark x1="47023" y1="54979" x2="46201" y2="52697"/>
                        <a14:foregroundMark x1="45175" y1="51660" x2="52361" y2="60996"/>
                        <a14:foregroundMark x1="47639" y1="51867" x2="53799" y2="53734"/>
                        <a14:foregroundMark x1="45585" y1="53320" x2="50924" y2="56639"/>
                        <a14:foregroundMark x1="42710" y1="53320" x2="49897" y2="61203"/>
                        <a14:foregroundMark x1="94251" y1="47925" x2="94251" y2="47925"/>
                        <a14:foregroundMark x1="93429" y1="46680" x2="93429" y2="46680"/>
                        <a14:foregroundMark x1="93634" y1="46058" x2="93634" y2="46058"/>
                        <a14:foregroundMark x1="94045" y1="54979" x2="94045" y2="54979"/>
                        <a14:foregroundMark x1="93253" y1="44398" x2="93224" y2="43983"/>
                        <a14:foregroundMark x1="94045" y1="55809" x2="93253" y2="44398"/>
                        <a14:foregroundMark x1="93634" y1="44813" x2="94045" y2="48963"/>
                        <a14:foregroundMark x1="93429" y1="44606" x2="93224" y2="58299"/>
                        <a14:foregroundMark x1="93194" y1="44398" x2="94045" y2="55394"/>
                        <a14:foregroundMark x1="93162" y1="43983" x2="93194" y2="44398"/>
                        <a14:foregroundMark x1="93018" y1="42116" x2="93162" y2="43983"/>
                        <a14:foregroundMark x1="94167" y1="44398" x2="91992" y2="60581"/>
                        <a14:foregroundMark x1="94223" y1="43983" x2="94167" y2="44398"/>
                        <a14:foregroundMark x1="94251" y1="43776" x2="94223" y2="43983"/>
                        <a14:foregroundMark x1="93840" y1="55809" x2="93224" y2="58714"/>
                        <a14:foregroundMark x1="94251" y1="53112" x2="93429" y2="61203"/>
                        <a14:foregroundMark x1="52977" y1="25519" x2="51540" y2="25519"/>
                        <a14:foregroundMark x1="44353" y1="56224" x2="46612" y2="59336"/>
                        <a14:foregroundMark x1="41889" y1="75726" x2="36140" y2="80705"/>
                        <a14:foregroundMark x1="42916" y1="61826" x2="47433" y2="56432"/>
                        <a14:backgroundMark x1="94456" y1="43983" x2="94456" y2="43983"/>
                        <a14:backgroundMark x1="94661" y1="44398" x2="94661" y2="44398"/>
                      </a14:backgroundRemoval>
                    </a14:imgEffect>
                  </a14:imgLayer>
                </a14:imgProps>
              </a:ext>
            </a:extLst>
          </a:blip>
          <a:stretch>
            <a:fillRect/>
          </a:stretch>
        </p:blipFill>
        <p:spPr>
          <a:xfrm>
            <a:off x="6066926" y="1344276"/>
            <a:ext cx="185573" cy="183668"/>
          </a:xfrm>
          <a:prstGeom prst="rect">
            <a:avLst/>
          </a:prstGeom>
        </p:spPr>
      </p:pic>
      <p:sp>
        <p:nvSpPr>
          <p:cNvPr id="58" name="正方形/長方形 57">
            <a:extLst>
              <a:ext uri="{FF2B5EF4-FFF2-40B4-BE49-F238E27FC236}">
                <a16:creationId xmlns:a16="http://schemas.microsoft.com/office/drawing/2014/main" id="{1E46E961-9B51-C45A-7E87-C91F02B95D75}"/>
              </a:ext>
            </a:extLst>
          </p:cNvPr>
          <p:cNvSpPr/>
          <p:nvPr/>
        </p:nvSpPr>
        <p:spPr>
          <a:xfrm>
            <a:off x="6238077" y="1322087"/>
            <a:ext cx="3456000" cy="4320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lIns="36000" tIns="36000" rIns="36000" bIns="36000" rtlCol="0" anchor="t"/>
          <a:lstStyle/>
          <a:p>
            <a:r>
              <a:rPr kumimoji="1" lang="ja-JP" altLang="en-US" sz="1100" dirty="0">
                <a:solidFill>
                  <a:schemeClr val="tx1"/>
                </a:solidFill>
                <a:latin typeface="+mj-ea"/>
                <a:ea typeface="+mj-ea"/>
              </a:rPr>
              <a:t>従事者の資格と員数を「従うべき基準」から参酌化</a:t>
            </a:r>
            <a:endParaRPr kumimoji="1" lang="en-US" altLang="ja-JP" sz="1100" dirty="0">
              <a:solidFill>
                <a:schemeClr val="tx1"/>
              </a:solidFill>
              <a:latin typeface="+mj-ea"/>
              <a:ea typeface="+mj-ea"/>
            </a:endParaRPr>
          </a:p>
          <a:p>
            <a:r>
              <a:rPr kumimoji="1" lang="ja-JP" altLang="en-US" sz="1100" dirty="0">
                <a:solidFill>
                  <a:schemeClr val="tx1"/>
                </a:solidFill>
                <a:latin typeface="+mj-ea"/>
                <a:ea typeface="+mj-ea"/>
              </a:rPr>
              <a:t>することで、地域の実情に合った基準を設定可能に</a:t>
            </a:r>
            <a:r>
              <a:rPr kumimoji="1" lang="en-US" altLang="ja-JP" sz="1100" dirty="0">
                <a:solidFill>
                  <a:schemeClr val="tx1"/>
                </a:solidFill>
                <a:latin typeface="+mj-ea"/>
                <a:ea typeface="+mj-ea"/>
              </a:rPr>
              <a:t>…</a:t>
            </a:r>
            <a:endParaRPr kumimoji="1" lang="ja-JP" altLang="en-US" sz="1100" dirty="0">
              <a:solidFill>
                <a:schemeClr val="tx1"/>
              </a:solidFill>
              <a:latin typeface="+mj-ea"/>
              <a:ea typeface="+mj-ea"/>
            </a:endParaRPr>
          </a:p>
        </p:txBody>
      </p:sp>
      <p:pic>
        <p:nvPicPr>
          <p:cNvPr id="59" name="図 58">
            <a:extLst>
              <a:ext uri="{FF2B5EF4-FFF2-40B4-BE49-F238E27FC236}">
                <a16:creationId xmlns:a16="http://schemas.microsoft.com/office/drawing/2014/main" id="{4E33D556-47A5-0B27-756F-21CD1562D52A}"/>
              </a:ext>
            </a:extLst>
          </p:cNvPr>
          <p:cNvPicPr>
            <a:picLocks noChangeAspect="1"/>
          </p:cNvPicPr>
          <p:nvPr/>
        </p:nvPicPr>
        <p:blipFill>
          <a:blip r:embed="rId7">
            <a:extLst>
              <a:ext uri="{BEBA8EAE-BF5A-486C-A8C5-ECC9F3942E4B}">
                <a14:imgProps xmlns:a14="http://schemas.microsoft.com/office/drawing/2010/main">
                  <a14:imgLayer r:embed="rId8">
                    <a14:imgEffect>
                      <a14:backgroundRemoval t="7469" b="93776" l="8214" r="94456">
                        <a14:foregroundMark x1="55031" y1="7469" x2="55031" y2="7469"/>
                        <a14:foregroundMark x1="8214" y1="51037" x2="8214" y2="51037"/>
                        <a14:foregroundMark x1="51540" y1="93983" x2="51540" y2="93983"/>
                        <a14:foregroundMark x1="91170" y1="51660" x2="91170" y2="51660"/>
                        <a14:foregroundMark x1="94456" y1="51037" x2="94456" y2="51037"/>
                        <a14:foregroundMark x1="57084" y1="36100" x2="57084" y2="36100"/>
                        <a14:foregroundMark x1="55031" y1="38382" x2="55031" y2="38382"/>
                        <a14:foregroundMark x1="53388" y1="41286" x2="53388" y2="41286"/>
                        <a14:foregroundMark x1="50924" y1="47925" x2="50924" y2="47925"/>
                        <a14:foregroundMark x1="49897" y1="51660" x2="49897" y2="51660"/>
                        <a14:foregroundMark x1="49076" y1="54357" x2="49076" y2="54357"/>
                        <a14:foregroundMark x1="48460" y1="56224" x2="48460" y2="56224"/>
                        <a14:foregroundMark x1="42916" y1="75726" x2="42916" y2="75726"/>
                        <a14:foregroundMark x1="41684" y1="78838" x2="41684" y2="78838"/>
                        <a14:foregroundMark x1="40657" y1="80705" x2="40657" y2="80705"/>
                        <a14:foregroundMark x1="40657" y1="80913" x2="40657" y2="80913"/>
                        <a14:foregroundMark x1="42710" y1="80290" x2="43326" y2="79046"/>
                        <a14:foregroundMark x1="45380" y1="77593" x2="45380" y2="77593"/>
                        <a14:foregroundMark x1="45585" y1="75934" x2="46201" y2="75104"/>
                        <a14:foregroundMark x1="46612" y1="74274" x2="46612" y2="74274"/>
                        <a14:foregroundMark x1="46612" y1="73859" x2="46612" y2="73859"/>
                        <a14:foregroundMark x1="46612" y1="73859" x2="45791" y2="74066"/>
                        <a14:foregroundMark x1="45175" y1="74066" x2="45585" y2="78631"/>
                        <a14:foregroundMark x1="47023" y1="73237" x2="39836" y2="77178"/>
                        <a14:foregroundMark x1="48460" y1="54979" x2="55852" y2="27178"/>
                        <a14:foregroundMark x1="55852" y1="27178" x2="55236" y2="37344"/>
                        <a14:foregroundMark x1="55236" y1="39834" x2="55852" y2="36100"/>
                        <a14:foregroundMark x1="58111" y1="30705" x2="49897" y2="54979"/>
                        <a14:foregroundMark x1="49897" y1="54979" x2="50924" y2="32365"/>
                        <a14:foregroundMark x1="50924" y1="32365" x2="47639" y2="56432"/>
                        <a14:foregroundMark x1="47639" y1="56432" x2="47433" y2="56432"/>
                        <a14:foregroundMark x1="60575" y1="30498" x2="48871" y2="59959"/>
                        <a14:foregroundMark x1="48871" y1="59959" x2="46612" y2="38382"/>
                        <a14:foregroundMark x1="46612" y1="38382" x2="56879" y2="44191"/>
                        <a14:foregroundMark x1="50513" y1="31120" x2="63860" y2="23444"/>
                        <a14:foregroundMark x1="53388" y1="39004" x2="47639" y2="58506"/>
                        <a14:foregroundMark x1="47639" y1="58714" x2="46612" y2="50622"/>
                        <a14:foregroundMark x1="47023" y1="54979" x2="46201" y2="52697"/>
                        <a14:foregroundMark x1="45175" y1="51660" x2="52361" y2="60996"/>
                        <a14:foregroundMark x1="47639" y1="51867" x2="53799" y2="53734"/>
                        <a14:foregroundMark x1="45585" y1="53320" x2="50924" y2="56639"/>
                        <a14:foregroundMark x1="42710" y1="53320" x2="49897" y2="61203"/>
                        <a14:foregroundMark x1="94251" y1="47925" x2="94251" y2="47925"/>
                        <a14:foregroundMark x1="93429" y1="46680" x2="93429" y2="46680"/>
                        <a14:foregroundMark x1="93634" y1="46058" x2="93634" y2="46058"/>
                        <a14:foregroundMark x1="94045" y1="54979" x2="94045" y2="54979"/>
                        <a14:foregroundMark x1="93253" y1="44398" x2="93224" y2="43983"/>
                        <a14:foregroundMark x1="94045" y1="55809" x2="93253" y2="44398"/>
                        <a14:foregroundMark x1="93634" y1="44813" x2="94045" y2="48963"/>
                        <a14:foregroundMark x1="93429" y1="44606" x2="93224" y2="58299"/>
                        <a14:foregroundMark x1="93194" y1="44398" x2="94045" y2="55394"/>
                        <a14:foregroundMark x1="93162" y1="43983" x2="93194" y2="44398"/>
                        <a14:foregroundMark x1="93018" y1="42116" x2="93162" y2="43983"/>
                        <a14:foregroundMark x1="94167" y1="44398" x2="91992" y2="60581"/>
                        <a14:foregroundMark x1="94223" y1="43983" x2="94167" y2="44398"/>
                        <a14:foregroundMark x1="94251" y1="43776" x2="94223" y2="43983"/>
                        <a14:foregroundMark x1="93840" y1="55809" x2="93224" y2="58714"/>
                        <a14:foregroundMark x1="94251" y1="53112" x2="93429" y2="61203"/>
                        <a14:foregroundMark x1="52977" y1="25519" x2="51540" y2="25519"/>
                        <a14:foregroundMark x1="44353" y1="56224" x2="46612" y2="59336"/>
                        <a14:foregroundMark x1="41889" y1="75726" x2="36140" y2="80705"/>
                        <a14:foregroundMark x1="42916" y1="61826" x2="47433" y2="56432"/>
                        <a14:backgroundMark x1="94456" y1="43983" x2="94456" y2="43983"/>
                        <a14:backgroundMark x1="94661" y1="44398" x2="94661" y2="44398"/>
                      </a14:backgroundRemoval>
                    </a14:imgEffect>
                  </a14:imgLayer>
                </a14:imgProps>
              </a:ext>
            </a:extLst>
          </a:blip>
          <a:stretch>
            <a:fillRect/>
          </a:stretch>
        </p:blipFill>
        <p:spPr>
          <a:xfrm>
            <a:off x="6567675" y="2427003"/>
            <a:ext cx="185573" cy="183668"/>
          </a:xfrm>
          <a:prstGeom prst="rect">
            <a:avLst/>
          </a:prstGeom>
        </p:spPr>
      </p:pic>
      <p:sp>
        <p:nvSpPr>
          <p:cNvPr id="60" name="正方形/長方形 59">
            <a:extLst>
              <a:ext uri="{FF2B5EF4-FFF2-40B4-BE49-F238E27FC236}">
                <a16:creationId xmlns:a16="http://schemas.microsoft.com/office/drawing/2014/main" id="{F93CDF8B-5FB4-2960-6055-FF4A1E7BBC88}"/>
              </a:ext>
            </a:extLst>
          </p:cNvPr>
          <p:cNvSpPr/>
          <p:nvPr/>
        </p:nvSpPr>
        <p:spPr>
          <a:xfrm>
            <a:off x="6738826" y="2404813"/>
            <a:ext cx="3024000" cy="4320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lIns="36000" tIns="36000" rIns="36000" bIns="36000" rtlCol="0" anchor="t"/>
          <a:lstStyle/>
          <a:p>
            <a:r>
              <a:rPr kumimoji="1" lang="ja-JP" altLang="en-US" sz="1100" dirty="0">
                <a:solidFill>
                  <a:schemeClr val="tx1"/>
                </a:solidFill>
                <a:latin typeface="+mj-ea"/>
                <a:ea typeface="+mj-ea"/>
              </a:rPr>
              <a:t>地域の実情に応じ、市町村が条例で貸付条件や返済方法を決定できるよう裁量を拡大</a:t>
            </a:r>
            <a:r>
              <a:rPr kumimoji="1" lang="en-US" altLang="ja-JP" sz="1100" dirty="0">
                <a:solidFill>
                  <a:schemeClr val="tx1"/>
                </a:solidFill>
                <a:latin typeface="+mj-ea"/>
                <a:ea typeface="+mj-ea"/>
              </a:rPr>
              <a:t>…</a:t>
            </a:r>
            <a:endParaRPr kumimoji="1" lang="ja-JP" altLang="en-US" sz="1100" dirty="0">
              <a:solidFill>
                <a:schemeClr val="tx1"/>
              </a:solidFill>
              <a:latin typeface="+mj-ea"/>
              <a:ea typeface="+mj-ea"/>
            </a:endParaRPr>
          </a:p>
        </p:txBody>
      </p:sp>
    </p:spTree>
    <p:extLst>
      <p:ext uri="{BB962C8B-B14F-4D97-AF65-F5344CB8AC3E}">
        <p14:creationId xmlns:p14="http://schemas.microsoft.com/office/powerpoint/2010/main" val="330123125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正方形/長方形 1"/>
          <p:cNvSpPr/>
          <p:nvPr/>
        </p:nvSpPr>
        <p:spPr>
          <a:xfrm>
            <a:off x="2" y="0"/>
            <a:ext cx="10691810" cy="7559675"/>
          </a:xfrm>
          <a:prstGeom prst="rect">
            <a:avLst/>
          </a:prstGeom>
          <a:solidFill>
            <a:srgbClr val="ACC7D0"/>
          </a:solidFill>
          <a:ln>
            <a:solidFill>
              <a:srgbClr val="ACC7D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115"/>
          </a:p>
        </p:txBody>
      </p:sp>
      <p:sp>
        <p:nvSpPr>
          <p:cNvPr id="3" name="角丸四角形 2"/>
          <p:cNvSpPr/>
          <p:nvPr/>
        </p:nvSpPr>
        <p:spPr>
          <a:xfrm>
            <a:off x="99380" y="338512"/>
            <a:ext cx="10493053" cy="6527769"/>
          </a:xfrm>
          <a:prstGeom prst="roundRect">
            <a:avLst>
              <a:gd name="adj" fmla="val 1796"/>
            </a:avLst>
          </a:prstGeom>
          <a:solidFill>
            <a:schemeClr val="bg1"/>
          </a:solidFill>
          <a:ln w="285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806" dirty="0">
              <a:solidFill>
                <a:srgbClr val="6E6457"/>
              </a:solidFill>
            </a:endParaRPr>
          </a:p>
        </p:txBody>
      </p:sp>
      <p:sp>
        <p:nvSpPr>
          <p:cNvPr id="4" name="テキスト ボックス 3"/>
          <p:cNvSpPr txBox="1"/>
          <p:nvPr/>
        </p:nvSpPr>
        <p:spPr>
          <a:xfrm>
            <a:off x="221978" y="1457146"/>
            <a:ext cx="10175124" cy="2564481"/>
          </a:xfrm>
          <a:prstGeom prst="rect">
            <a:avLst/>
          </a:prstGeom>
          <a:solidFill>
            <a:schemeClr val="bg1"/>
          </a:solidFill>
          <a:ln>
            <a:solidFill>
              <a:schemeClr val="tx1"/>
            </a:solidFill>
            <a:prstDash val="sysDash"/>
          </a:ln>
        </p:spPr>
        <p:txBody>
          <a:bodyPr wrap="square" rIns="38856" rtlCol="0" anchor="t" anchorCtr="0">
            <a:noAutofit/>
          </a:bodyPr>
          <a:lstStyle/>
          <a:p>
            <a:pPr defTabSz="1125573">
              <a:defRPr/>
            </a:pPr>
            <a:endParaRPr kumimoji="1" lang="ja-JP" altLang="en-US" sz="1295" dirty="0">
              <a:solidFill>
                <a:srgbClr val="000000"/>
              </a:solidFill>
              <a:latin typeface="+mn-ea"/>
            </a:endParaRPr>
          </a:p>
        </p:txBody>
      </p:sp>
      <p:cxnSp>
        <p:nvCxnSpPr>
          <p:cNvPr id="5" name="直線コネクタ 4"/>
          <p:cNvCxnSpPr/>
          <p:nvPr/>
        </p:nvCxnSpPr>
        <p:spPr>
          <a:xfrm>
            <a:off x="611731" y="1457146"/>
            <a:ext cx="0" cy="2564481"/>
          </a:xfrm>
          <a:prstGeom prst="line">
            <a:avLst/>
          </a:prstGeom>
          <a:noFill/>
          <a:ln>
            <a:solidFill>
              <a:schemeClr val="tx1"/>
            </a:solidFill>
            <a:prstDash val="sysDash"/>
          </a:ln>
        </p:spPr>
        <p:style>
          <a:lnRef idx="1">
            <a:schemeClr val="accent1"/>
          </a:lnRef>
          <a:fillRef idx="0">
            <a:schemeClr val="accent1"/>
          </a:fillRef>
          <a:effectRef idx="0">
            <a:schemeClr val="accent1"/>
          </a:effectRef>
          <a:fontRef idx="minor">
            <a:schemeClr val="tx1"/>
          </a:fontRef>
        </p:style>
      </p:cxnSp>
      <p:sp>
        <p:nvSpPr>
          <p:cNvPr id="6" name="角丸四角形 5"/>
          <p:cNvSpPr/>
          <p:nvPr/>
        </p:nvSpPr>
        <p:spPr>
          <a:xfrm>
            <a:off x="5464416" y="1621437"/>
            <a:ext cx="4860000" cy="2268000"/>
          </a:xfrm>
          <a:prstGeom prst="roundRect">
            <a:avLst>
              <a:gd name="adj" fmla="val 9935"/>
            </a:avLst>
          </a:prstGeom>
          <a:noFill/>
          <a:ln w="12700">
            <a:solidFill>
              <a:srgbClr val="6E6457"/>
            </a:solidFill>
            <a:prstDash val="solid"/>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nchorCtr="0"/>
          <a:lstStyle/>
          <a:p>
            <a:pPr marL="188473" indent="-188473" defTabSz="986912">
              <a:defRPr/>
            </a:pPr>
            <a:endParaRPr kumimoji="1" lang="en-US" altLang="ja-JP" sz="863" spc="-108" dirty="0">
              <a:solidFill>
                <a:prstClr val="black"/>
              </a:solidFill>
              <a:latin typeface="+mn-ea"/>
            </a:endParaRPr>
          </a:p>
        </p:txBody>
      </p:sp>
      <p:sp>
        <p:nvSpPr>
          <p:cNvPr id="7" name="角丸四角形 6"/>
          <p:cNvSpPr/>
          <p:nvPr/>
        </p:nvSpPr>
        <p:spPr>
          <a:xfrm>
            <a:off x="792528" y="1621437"/>
            <a:ext cx="4464000" cy="2268000"/>
          </a:xfrm>
          <a:prstGeom prst="roundRect">
            <a:avLst>
              <a:gd name="adj" fmla="val 11281"/>
            </a:avLst>
          </a:prstGeom>
          <a:solidFill>
            <a:schemeClr val="bg1"/>
          </a:solidFill>
          <a:ln w="12700">
            <a:solidFill>
              <a:srgbClr val="6E6457"/>
            </a:solidFill>
            <a:prstDash val="solid"/>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nchorCtr="0"/>
          <a:lstStyle/>
          <a:p>
            <a:pPr defTabSz="986912">
              <a:defRPr/>
            </a:pPr>
            <a:r>
              <a:rPr kumimoji="1" lang="ja-JP" altLang="en-US" sz="1943" dirty="0">
                <a:solidFill>
                  <a:prstClr val="black"/>
                </a:solidFill>
                <a:latin typeface="+mn-ea"/>
              </a:rPr>
              <a:t> </a:t>
            </a:r>
            <a:endParaRPr kumimoji="1" lang="en-US" altLang="ja-JP" sz="1511" dirty="0">
              <a:solidFill>
                <a:prstClr val="black"/>
              </a:solidFill>
              <a:latin typeface="+mn-ea"/>
            </a:endParaRPr>
          </a:p>
        </p:txBody>
      </p:sp>
      <p:pic>
        <p:nvPicPr>
          <p:cNvPr id="8" name="図 7"/>
          <p:cNvPicPr>
            <a:picLocks noChangeAspect="1"/>
          </p:cNvPicPr>
          <p:nvPr/>
        </p:nvPicPr>
        <p:blipFill rotWithShape="1">
          <a:blip r:embed="rId2" cstate="print">
            <a:extLst>
              <a:ext uri="{28A0092B-C50C-407E-A947-70E740481C1C}">
                <a14:useLocalDpi xmlns:a14="http://schemas.microsoft.com/office/drawing/2010/main" val="0"/>
              </a:ext>
            </a:extLst>
          </a:blip>
          <a:srcRect/>
          <a:stretch/>
        </p:blipFill>
        <p:spPr>
          <a:xfrm>
            <a:off x="4276746" y="2589609"/>
            <a:ext cx="652378" cy="1185810"/>
          </a:xfrm>
          <a:prstGeom prst="rect">
            <a:avLst/>
          </a:prstGeom>
          <a:noFill/>
        </p:spPr>
      </p:pic>
      <p:sp>
        <p:nvSpPr>
          <p:cNvPr id="9" name="テキスト ボックス 8"/>
          <p:cNvSpPr txBox="1"/>
          <p:nvPr/>
        </p:nvSpPr>
        <p:spPr>
          <a:xfrm>
            <a:off x="224677" y="4182033"/>
            <a:ext cx="10176816" cy="2564481"/>
          </a:xfrm>
          <a:prstGeom prst="rect">
            <a:avLst/>
          </a:prstGeom>
          <a:noFill/>
          <a:ln w="9525">
            <a:solidFill>
              <a:schemeClr val="tx1"/>
            </a:solidFill>
            <a:prstDash val="sysDash"/>
          </a:ln>
        </p:spPr>
        <p:txBody>
          <a:bodyPr wrap="square" rIns="38856" rtlCol="0" anchor="t" anchorCtr="0">
            <a:noAutofit/>
          </a:bodyPr>
          <a:lstStyle/>
          <a:p>
            <a:pPr marL="191900" indent="-191900" algn="ctr" defTabSz="986912">
              <a:defRPr/>
            </a:pPr>
            <a:r>
              <a:rPr kumimoji="1" lang="ja-JP" altLang="en-US" sz="2159" dirty="0">
                <a:solidFill>
                  <a:prstClr val="black"/>
                </a:solidFill>
                <a:latin typeface="+mn-ea"/>
              </a:rPr>
              <a:t>　</a:t>
            </a:r>
            <a:r>
              <a:rPr kumimoji="1" lang="ja-JP" altLang="en-US" sz="1727" dirty="0">
                <a:solidFill>
                  <a:prstClr val="black"/>
                </a:solidFill>
                <a:latin typeface="+mn-ea"/>
              </a:rPr>
              <a:t>　</a:t>
            </a:r>
            <a:endParaRPr kumimoji="1" lang="en-US" altLang="ja-JP" sz="1727" dirty="0">
              <a:solidFill>
                <a:prstClr val="black"/>
              </a:solidFill>
              <a:latin typeface="+mn-ea"/>
            </a:endParaRPr>
          </a:p>
          <a:p>
            <a:pPr marL="191900" indent="-191900" algn="ctr" defTabSz="986912">
              <a:defRPr/>
            </a:pPr>
            <a:endParaRPr kumimoji="1" lang="en-US" altLang="ja-JP" sz="1727" dirty="0">
              <a:solidFill>
                <a:prstClr val="black"/>
              </a:solidFill>
              <a:latin typeface="+mn-ea"/>
            </a:endParaRPr>
          </a:p>
        </p:txBody>
      </p:sp>
      <p:cxnSp>
        <p:nvCxnSpPr>
          <p:cNvPr id="10" name="直線コネクタ 9"/>
          <p:cNvCxnSpPr/>
          <p:nvPr/>
        </p:nvCxnSpPr>
        <p:spPr>
          <a:xfrm>
            <a:off x="611731" y="4182033"/>
            <a:ext cx="0" cy="2564481"/>
          </a:xfrm>
          <a:prstGeom prst="line">
            <a:avLst/>
          </a:prstGeom>
          <a:noFill/>
          <a:ln w="9525">
            <a:solidFill>
              <a:schemeClr val="tx1"/>
            </a:solidFill>
            <a:prstDash val="sysDash"/>
          </a:ln>
        </p:spPr>
        <p:style>
          <a:lnRef idx="1">
            <a:schemeClr val="accent1"/>
          </a:lnRef>
          <a:fillRef idx="0">
            <a:schemeClr val="accent1"/>
          </a:fillRef>
          <a:effectRef idx="0">
            <a:schemeClr val="accent1"/>
          </a:effectRef>
          <a:fontRef idx="minor">
            <a:schemeClr val="tx1"/>
          </a:fontRef>
        </p:style>
      </p:cxnSp>
      <p:sp>
        <p:nvSpPr>
          <p:cNvPr id="11" name="角丸四角形 10"/>
          <p:cNvSpPr/>
          <p:nvPr/>
        </p:nvSpPr>
        <p:spPr>
          <a:xfrm>
            <a:off x="5464416" y="4317951"/>
            <a:ext cx="4860000" cy="2304000"/>
          </a:xfrm>
          <a:prstGeom prst="roundRect">
            <a:avLst>
              <a:gd name="adj" fmla="val 9335"/>
            </a:avLst>
          </a:prstGeom>
          <a:solidFill>
            <a:schemeClr val="bg1"/>
          </a:solidFill>
          <a:ln w="12700">
            <a:solidFill>
              <a:srgbClr val="6E6457"/>
            </a:solidFill>
            <a:prstDash val="solid"/>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nchorCtr="0"/>
          <a:lstStyle/>
          <a:p>
            <a:pPr defTabSz="986912">
              <a:defRPr/>
            </a:pPr>
            <a:endParaRPr kumimoji="1" lang="en-US" altLang="ja-JP" sz="1727" b="1" u="sng" dirty="0">
              <a:solidFill>
                <a:prstClr val="black"/>
              </a:solidFill>
              <a:latin typeface="+mn-ea"/>
            </a:endParaRPr>
          </a:p>
        </p:txBody>
      </p:sp>
      <p:sp>
        <p:nvSpPr>
          <p:cNvPr id="12" name="角丸四角形 11"/>
          <p:cNvSpPr/>
          <p:nvPr/>
        </p:nvSpPr>
        <p:spPr>
          <a:xfrm>
            <a:off x="792528" y="4317951"/>
            <a:ext cx="4465042" cy="2304000"/>
          </a:xfrm>
          <a:prstGeom prst="roundRect">
            <a:avLst>
              <a:gd name="adj" fmla="val 8113"/>
            </a:avLst>
          </a:prstGeom>
          <a:solidFill>
            <a:schemeClr val="bg1"/>
          </a:solidFill>
          <a:ln w="12700">
            <a:solidFill>
              <a:srgbClr val="6E6457"/>
            </a:solidFill>
            <a:prstDash val="solid"/>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nchorCtr="0"/>
          <a:lstStyle/>
          <a:p>
            <a:pPr defTabSz="986912">
              <a:defRPr/>
            </a:pPr>
            <a:r>
              <a:rPr kumimoji="1" lang="ja-JP" altLang="en-US" sz="1943" dirty="0">
                <a:solidFill>
                  <a:prstClr val="black"/>
                </a:solidFill>
                <a:latin typeface="+mn-ea"/>
              </a:rPr>
              <a:t> </a:t>
            </a:r>
            <a:endParaRPr kumimoji="1" lang="en-US" altLang="ja-JP" sz="1943" u="sng" dirty="0">
              <a:solidFill>
                <a:prstClr val="black"/>
              </a:solidFill>
              <a:latin typeface="+mn-ea"/>
            </a:endParaRPr>
          </a:p>
        </p:txBody>
      </p:sp>
      <p:sp>
        <p:nvSpPr>
          <p:cNvPr id="13" name="右矢印 12"/>
          <p:cNvSpPr/>
          <p:nvPr/>
        </p:nvSpPr>
        <p:spPr>
          <a:xfrm>
            <a:off x="9583581" y="5169215"/>
            <a:ext cx="514938" cy="776115"/>
          </a:xfrm>
          <a:prstGeom prst="rightArrow">
            <a:avLst/>
          </a:prstGeom>
          <a:noFill/>
          <a:ln w="12700">
            <a:noFill/>
            <a:prstDash val="solid"/>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defTabSz="986912">
              <a:defRPr/>
            </a:pPr>
            <a:endParaRPr kumimoji="1" lang="ja-JP" altLang="en-US" sz="1079" dirty="0">
              <a:solidFill>
                <a:prstClr val="black"/>
              </a:solidFill>
              <a:latin typeface="+mn-ea"/>
            </a:endParaRPr>
          </a:p>
        </p:txBody>
      </p:sp>
      <p:sp>
        <p:nvSpPr>
          <p:cNvPr id="16" name="正方形/長方形 15"/>
          <p:cNvSpPr/>
          <p:nvPr/>
        </p:nvSpPr>
        <p:spPr>
          <a:xfrm>
            <a:off x="221979" y="1456617"/>
            <a:ext cx="404608" cy="2617340"/>
          </a:xfrm>
          <a:prstGeom prst="rect">
            <a:avLst/>
          </a:prstGeom>
          <a:noFill/>
          <a:ln w="6350">
            <a:no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115" dirty="0">
                <a:solidFill>
                  <a:srgbClr val="464038"/>
                </a:solidFill>
                <a:latin typeface="+mn-ea"/>
              </a:rPr>
              <a:t>従</a:t>
            </a:r>
            <a:endParaRPr kumimoji="1" lang="en-US" altLang="ja-JP" sz="2115" dirty="0">
              <a:solidFill>
                <a:srgbClr val="464038"/>
              </a:solidFill>
              <a:latin typeface="+mn-ea"/>
            </a:endParaRPr>
          </a:p>
          <a:p>
            <a:pPr algn="ctr"/>
            <a:endParaRPr kumimoji="1" lang="en-US" altLang="ja-JP" sz="2115" dirty="0">
              <a:solidFill>
                <a:srgbClr val="464038"/>
              </a:solidFill>
              <a:latin typeface="+mn-ea"/>
            </a:endParaRPr>
          </a:p>
          <a:p>
            <a:pPr algn="ctr"/>
            <a:r>
              <a:rPr kumimoji="1" lang="ja-JP" altLang="en-US" sz="2115" dirty="0">
                <a:solidFill>
                  <a:srgbClr val="464038"/>
                </a:solidFill>
                <a:latin typeface="+mn-ea"/>
              </a:rPr>
              <a:t>来</a:t>
            </a:r>
          </a:p>
        </p:txBody>
      </p:sp>
      <p:sp>
        <p:nvSpPr>
          <p:cNvPr id="17" name="正方形/長方形 16"/>
          <p:cNvSpPr/>
          <p:nvPr/>
        </p:nvSpPr>
        <p:spPr>
          <a:xfrm>
            <a:off x="217985" y="4139893"/>
            <a:ext cx="404608" cy="2588108"/>
          </a:xfrm>
          <a:prstGeom prst="rect">
            <a:avLst/>
          </a:prstGeom>
          <a:noFill/>
          <a:ln w="6350">
            <a:no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zh-TW" altLang="en-US" sz="2115" dirty="0">
                <a:solidFill>
                  <a:srgbClr val="464038"/>
                </a:solidFill>
                <a:latin typeface="游ゴシック" panose="020B0400000000000000" pitchFamily="50" charset="-128"/>
                <a:ea typeface="游ゴシック" panose="020B0400000000000000" pitchFamily="50" charset="-128"/>
              </a:rPr>
              <a:t>提</a:t>
            </a:r>
          </a:p>
          <a:p>
            <a:pPr algn="ctr"/>
            <a:r>
              <a:rPr kumimoji="1" lang="zh-TW" altLang="en-US" sz="2115" dirty="0">
                <a:solidFill>
                  <a:srgbClr val="464038"/>
                </a:solidFill>
                <a:latin typeface="游ゴシック" panose="020B0400000000000000" pitchFamily="50" charset="-128"/>
                <a:ea typeface="游ゴシック" panose="020B0400000000000000" pitchFamily="50" charset="-128"/>
              </a:rPr>
              <a:t>案</a:t>
            </a:r>
          </a:p>
          <a:p>
            <a:pPr algn="ctr"/>
            <a:r>
              <a:rPr kumimoji="1" lang="zh-TW" altLang="en-US" sz="2115" dirty="0">
                <a:solidFill>
                  <a:srgbClr val="464038"/>
                </a:solidFill>
                <a:latin typeface="游ゴシック" panose="020B0400000000000000" pitchFamily="50" charset="-128"/>
                <a:ea typeface="游ゴシック" panose="020B0400000000000000" pitchFamily="50" charset="-128"/>
              </a:rPr>
              <a:t>実</a:t>
            </a:r>
          </a:p>
          <a:p>
            <a:pPr algn="ctr"/>
            <a:r>
              <a:rPr kumimoji="1" lang="zh-TW" altLang="en-US" sz="2115" dirty="0">
                <a:solidFill>
                  <a:srgbClr val="464038"/>
                </a:solidFill>
                <a:latin typeface="游ゴシック" panose="020B0400000000000000" pitchFamily="50" charset="-128"/>
                <a:ea typeface="游ゴシック" panose="020B0400000000000000" pitchFamily="50" charset="-128"/>
              </a:rPr>
              <a:t>現</a:t>
            </a:r>
          </a:p>
          <a:p>
            <a:pPr algn="ctr"/>
            <a:r>
              <a:rPr kumimoji="1" lang="zh-TW" altLang="en-US" sz="2115" dirty="0">
                <a:solidFill>
                  <a:srgbClr val="464038"/>
                </a:solidFill>
                <a:latin typeface="游ゴシック" panose="020B0400000000000000" pitchFamily="50" charset="-128"/>
                <a:ea typeface="游ゴシック" panose="020B0400000000000000" pitchFamily="50" charset="-128"/>
              </a:rPr>
              <a:t>後</a:t>
            </a:r>
          </a:p>
        </p:txBody>
      </p:sp>
      <p:sp>
        <p:nvSpPr>
          <p:cNvPr id="22" name="タイトル 1"/>
          <p:cNvSpPr txBox="1">
            <a:spLocks/>
          </p:cNvSpPr>
          <p:nvPr/>
        </p:nvSpPr>
        <p:spPr>
          <a:xfrm>
            <a:off x="99380" y="349989"/>
            <a:ext cx="10513871" cy="83338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vert="horz" lIns="98694" tIns="49347" rIns="98694" bIns="49347" rtlCol="0" anchor="ctr">
            <a:noAutofit/>
          </a:bodyPr>
          <a:lstStyle>
            <a:lvl1pPr algn="ctr" defTabSz="914400" rtl="0" eaLnBrk="1" latinLnBrk="0" hangingPunct="1">
              <a:spcBef>
                <a:spcPct val="0"/>
              </a:spcBef>
              <a:buNone/>
              <a:defRPr kumimoji="1" sz="4400" kern="1200">
                <a:solidFill>
                  <a:schemeClr val="lt1"/>
                </a:solidFill>
                <a:latin typeface="+mn-lt"/>
                <a:ea typeface="+mn-ea"/>
                <a:cs typeface="+mn-cs"/>
              </a:defRPr>
            </a:lvl1pPr>
            <a:lvl2pPr>
              <a:defRPr>
                <a:solidFill>
                  <a:schemeClr val="lt1"/>
                </a:solidFill>
                <a:latin typeface="+mn-lt"/>
                <a:ea typeface="+mn-ea"/>
                <a:cs typeface="+mn-cs"/>
              </a:defRPr>
            </a:lvl2pPr>
            <a:lvl3pPr>
              <a:defRPr>
                <a:solidFill>
                  <a:schemeClr val="lt1"/>
                </a:solidFill>
                <a:latin typeface="+mn-lt"/>
                <a:ea typeface="+mn-ea"/>
                <a:cs typeface="+mn-cs"/>
              </a:defRPr>
            </a:lvl3pPr>
            <a:lvl4pPr>
              <a:defRPr>
                <a:solidFill>
                  <a:schemeClr val="lt1"/>
                </a:solidFill>
                <a:latin typeface="+mn-lt"/>
                <a:ea typeface="+mn-ea"/>
                <a:cs typeface="+mn-cs"/>
              </a:defRPr>
            </a:lvl4pPr>
            <a:lvl5pPr>
              <a:defRPr>
                <a:solidFill>
                  <a:schemeClr val="lt1"/>
                </a:solidFill>
                <a:latin typeface="+mn-lt"/>
                <a:ea typeface="+mn-ea"/>
                <a:cs typeface="+mn-cs"/>
              </a:defRPr>
            </a:lvl5pPr>
            <a:lvl6pPr>
              <a:defRPr>
                <a:solidFill>
                  <a:schemeClr val="lt1"/>
                </a:solidFill>
                <a:latin typeface="+mn-lt"/>
                <a:ea typeface="+mn-ea"/>
                <a:cs typeface="+mn-cs"/>
              </a:defRPr>
            </a:lvl6pPr>
            <a:lvl7pPr>
              <a:defRPr>
                <a:solidFill>
                  <a:schemeClr val="lt1"/>
                </a:solidFill>
                <a:latin typeface="+mn-lt"/>
                <a:ea typeface="+mn-ea"/>
                <a:cs typeface="+mn-cs"/>
              </a:defRPr>
            </a:lvl7pPr>
            <a:lvl8pPr>
              <a:defRPr>
                <a:solidFill>
                  <a:schemeClr val="lt1"/>
                </a:solidFill>
                <a:latin typeface="+mn-lt"/>
                <a:ea typeface="+mn-ea"/>
                <a:cs typeface="+mn-cs"/>
              </a:defRPr>
            </a:lvl8pPr>
            <a:lvl9pPr>
              <a:defRPr>
                <a:solidFill>
                  <a:schemeClr val="lt1"/>
                </a:solidFill>
                <a:latin typeface="+mn-lt"/>
                <a:ea typeface="+mn-ea"/>
                <a:cs typeface="+mn-cs"/>
              </a:defRPr>
            </a:lvl9pPr>
          </a:lstStyle>
          <a:p>
            <a:pPr lvl="0">
              <a:defRPr/>
            </a:pPr>
            <a:r>
              <a:rPr lang="ja-JP" altLang="en-US" sz="2159" b="1" u="sng" dirty="0">
                <a:solidFill>
                  <a:srgbClr val="464038"/>
                </a:solidFill>
                <a:latin typeface="游ゴシック" panose="020B0400000000000000" pitchFamily="50" charset="-128"/>
                <a:ea typeface="游ゴシック" panose="020B0400000000000000" pitchFamily="50" charset="-128"/>
              </a:rPr>
              <a:t>寄附金税額控除（ふるさと納税）の</a:t>
            </a:r>
            <a:endParaRPr lang="en-US" altLang="ja-JP" sz="2159" b="1" u="sng" dirty="0">
              <a:solidFill>
                <a:srgbClr val="464038"/>
              </a:solidFill>
              <a:latin typeface="游ゴシック" panose="020B0400000000000000" pitchFamily="50" charset="-128"/>
              <a:ea typeface="游ゴシック" panose="020B0400000000000000" pitchFamily="50" charset="-128"/>
            </a:endParaRPr>
          </a:p>
          <a:p>
            <a:pPr lvl="0">
              <a:defRPr/>
            </a:pPr>
            <a:r>
              <a:rPr lang="ja-JP" altLang="en-US" sz="2159" b="1" u="sng" dirty="0">
                <a:solidFill>
                  <a:srgbClr val="464038"/>
                </a:solidFill>
                <a:latin typeface="游ゴシック" panose="020B0400000000000000" pitchFamily="50" charset="-128"/>
                <a:ea typeface="游ゴシック" panose="020B0400000000000000" pitchFamily="50" charset="-128"/>
              </a:rPr>
              <a:t>申告特例通知書の電子送付を可能とする見直し</a:t>
            </a:r>
          </a:p>
        </p:txBody>
      </p:sp>
      <p:sp>
        <p:nvSpPr>
          <p:cNvPr id="23" name="角丸四角形 22"/>
          <p:cNvSpPr/>
          <p:nvPr/>
        </p:nvSpPr>
        <p:spPr>
          <a:xfrm>
            <a:off x="94932" y="345204"/>
            <a:ext cx="10493053" cy="6527769"/>
          </a:xfrm>
          <a:prstGeom prst="roundRect">
            <a:avLst>
              <a:gd name="adj" fmla="val 1796"/>
            </a:avLst>
          </a:prstGeom>
          <a:noFill/>
          <a:ln w="28575">
            <a:solidFill>
              <a:srgbClr val="46403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806" dirty="0">
              <a:solidFill>
                <a:srgbClr val="6E6457"/>
              </a:solidFill>
            </a:endParaRPr>
          </a:p>
        </p:txBody>
      </p:sp>
      <p:sp>
        <p:nvSpPr>
          <p:cNvPr id="24" name="正方形/長方形 23"/>
          <p:cNvSpPr/>
          <p:nvPr/>
        </p:nvSpPr>
        <p:spPr>
          <a:xfrm>
            <a:off x="100011" y="157256"/>
            <a:ext cx="2880000" cy="360000"/>
          </a:xfrm>
          <a:prstGeom prst="rect">
            <a:avLst/>
          </a:prstGeom>
          <a:solidFill>
            <a:srgbClr val="464038"/>
          </a:solidFill>
          <a:ln w="28575">
            <a:solidFill>
              <a:srgbClr val="46403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159" b="1" dirty="0">
                <a:solidFill>
                  <a:schemeClr val="bg1"/>
                </a:solidFill>
              </a:rPr>
              <a:t>（参考）提案事例①</a:t>
            </a:r>
          </a:p>
        </p:txBody>
      </p:sp>
      <p:sp>
        <p:nvSpPr>
          <p:cNvPr id="25" name="角丸四角形 24"/>
          <p:cNvSpPr/>
          <p:nvPr/>
        </p:nvSpPr>
        <p:spPr>
          <a:xfrm>
            <a:off x="1414049" y="6075914"/>
            <a:ext cx="3462457" cy="493053"/>
          </a:xfrm>
          <a:prstGeom prst="roundRect">
            <a:avLst>
              <a:gd name="adj" fmla="val 4753"/>
            </a:avLst>
          </a:prstGeom>
          <a:noFill/>
          <a:ln>
            <a:no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sp3d/>
          </a:bodyPr>
          <a:lstStyle/>
          <a:p>
            <a:pPr algn="ctr" defTabSz="986912">
              <a:defRPr/>
            </a:pPr>
            <a:r>
              <a:rPr kumimoji="1" lang="ja-JP" altLang="en-US" sz="1943" b="1" dirty="0">
                <a:solidFill>
                  <a:srgbClr val="E67D50"/>
                </a:solidFill>
                <a:latin typeface="+mn-ea"/>
              </a:rPr>
              <a:t>事務の効率化と負担軽減</a:t>
            </a:r>
          </a:p>
        </p:txBody>
      </p:sp>
      <p:sp>
        <p:nvSpPr>
          <p:cNvPr id="26" name="角丸四角形 25"/>
          <p:cNvSpPr/>
          <p:nvPr/>
        </p:nvSpPr>
        <p:spPr>
          <a:xfrm>
            <a:off x="5582212" y="4464226"/>
            <a:ext cx="4578826" cy="913181"/>
          </a:xfrm>
          <a:prstGeom prst="roundRect">
            <a:avLst/>
          </a:prstGeom>
          <a:solidFill>
            <a:srgbClr val="C7D9D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115"/>
          </a:p>
        </p:txBody>
      </p:sp>
      <p:sp>
        <p:nvSpPr>
          <p:cNvPr id="27" name="テキスト ボックス 26"/>
          <p:cNvSpPr txBox="1"/>
          <p:nvPr/>
        </p:nvSpPr>
        <p:spPr>
          <a:xfrm>
            <a:off x="5581544" y="4487451"/>
            <a:ext cx="4530546" cy="830997"/>
          </a:xfrm>
          <a:prstGeom prst="rect">
            <a:avLst/>
          </a:prstGeom>
          <a:noFill/>
          <a:ln>
            <a:noFill/>
          </a:ln>
        </p:spPr>
        <p:style>
          <a:lnRef idx="1">
            <a:schemeClr val="accent2"/>
          </a:lnRef>
          <a:fillRef idx="2">
            <a:schemeClr val="accent2"/>
          </a:fillRef>
          <a:effectRef idx="1">
            <a:schemeClr val="accent2"/>
          </a:effectRef>
          <a:fontRef idx="minor">
            <a:schemeClr val="dk1"/>
          </a:fontRef>
        </p:style>
        <p:txBody>
          <a:bodyPr wrap="square" rtlCol="0">
            <a:spAutoFit/>
          </a:bodyPr>
          <a:lstStyle/>
          <a:p>
            <a:pPr algn="ctr" defTabSz="986912">
              <a:defRPr/>
            </a:pPr>
            <a:r>
              <a:rPr kumimoji="1" lang="ja-JP" altLang="en-US" sz="1600" b="1" dirty="0">
                <a:solidFill>
                  <a:srgbClr val="EE7D50"/>
                </a:solidFill>
                <a:latin typeface="+mn-ea"/>
              </a:rPr>
              <a:t>地方税ポータルシステム（ｅＬＴＡＸ）</a:t>
            </a:r>
            <a:r>
              <a:rPr kumimoji="1" lang="ja-JP" altLang="en-US" sz="1600" dirty="0">
                <a:solidFill>
                  <a:srgbClr val="464038"/>
                </a:solidFill>
                <a:latin typeface="+mn-ea"/>
              </a:rPr>
              <a:t>を</a:t>
            </a:r>
            <a:endParaRPr kumimoji="1" lang="en-US" altLang="ja-JP" sz="1600" dirty="0">
              <a:solidFill>
                <a:srgbClr val="464038"/>
              </a:solidFill>
              <a:latin typeface="+mn-ea"/>
            </a:endParaRPr>
          </a:p>
          <a:p>
            <a:pPr algn="ctr" defTabSz="986912">
              <a:defRPr/>
            </a:pPr>
            <a:r>
              <a:rPr kumimoji="1" lang="ja-JP" altLang="en-US" sz="1600" dirty="0">
                <a:solidFill>
                  <a:srgbClr val="464038"/>
                </a:solidFill>
                <a:latin typeface="+mn-ea"/>
              </a:rPr>
              <a:t>　活用して、申請者が居住する市町村へ</a:t>
            </a:r>
            <a:endParaRPr kumimoji="1" lang="en-US" altLang="ja-JP" sz="1600" dirty="0">
              <a:solidFill>
                <a:srgbClr val="464038"/>
              </a:solidFill>
              <a:latin typeface="+mn-ea"/>
            </a:endParaRPr>
          </a:p>
          <a:p>
            <a:pPr algn="ctr" defTabSz="986912">
              <a:defRPr/>
            </a:pPr>
            <a:r>
              <a:rPr kumimoji="1" lang="ja-JP" altLang="en-US" sz="1600" b="1" dirty="0">
                <a:solidFill>
                  <a:srgbClr val="EE7D50"/>
                </a:solidFill>
                <a:latin typeface="+mn-ea"/>
              </a:rPr>
              <a:t>オンラインでの電子送付が可能に</a:t>
            </a:r>
          </a:p>
        </p:txBody>
      </p:sp>
      <p:sp>
        <p:nvSpPr>
          <p:cNvPr id="28" name="二等辺三角形 27"/>
          <p:cNvSpPr/>
          <p:nvPr/>
        </p:nvSpPr>
        <p:spPr>
          <a:xfrm flipV="1">
            <a:off x="2662847" y="5842945"/>
            <a:ext cx="964861" cy="211886"/>
          </a:xfrm>
          <a:prstGeom prst="triangle">
            <a:avLst/>
          </a:prstGeom>
          <a:solidFill>
            <a:srgbClr val="6E645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159"/>
          </a:p>
        </p:txBody>
      </p:sp>
      <p:sp>
        <p:nvSpPr>
          <p:cNvPr id="29" name="角丸四角形 28"/>
          <p:cNvSpPr/>
          <p:nvPr/>
        </p:nvSpPr>
        <p:spPr>
          <a:xfrm>
            <a:off x="91408" y="1097605"/>
            <a:ext cx="10475759" cy="299493"/>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86912">
              <a:defRPr/>
            </a:pPr>
            <a:r>
              <a:rPr kumimoji="1" lang="zh-TW" altLang="en-US" sz="1511" dirty="0">
                <a:solidFill>
                  <a:srgbClr val="464038"/>
                </a:solidFill>
                <a:latin typeface="游ゴシック" panose="020B0400000000000000" pitchFamily="50" charset="-128"/>
                <a:ea typeface="游ゴシック" panose="020B0400000000000000" pitchFamily="50" charset="-128"/>
              </a:rPr>
              <a:t>提案主体：兵庫県、洲本市、和歌山県、鳥取県、徳島県</a:t>
            </a:r>
          </a:p>
        </p:txBody>
      </p:sp>
      <p:sp>
        <p:nvSpPr>
          <p:cNvPr id="30" name="正方形/長方形 29"/>
          <p:cNvSpPr/>
          <p:nvPr/>
        </p:nvSpPr>
        <p:spPr>
          <a:xfrm>
            <a:off x="989570" y="2105271"/>
            <a:ext cx="4145800" cy="79879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chorCtr="0"/>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0" normalizeH="0" baseline="0" noProof="0" dirty="0">
                <a:ln>
                  <a:noFill/>
                </a:ln>
                <a:solidFill>
                  <a:srgbClr val="464038"/>
                </a:solidFill>
                <a:effectLst/>
                <a:uLnTx/>
                <a:uFillTx/>
                <a:latin typeface="游ゴシック" panose="020B0400000000000000" pitchFamily="50" charset="-128"/>
                <a:ea typeface="游ゴシック" panose="020B0400000000000000" pitchFamily="50" charset="-128"/>
              </a:rPr>
              <a:t>通知書の作成・印刷に時間と経費がかかり、個人情報管理等の負担が大きい</a:t>
            </a:r>
            <a:endParaRPr kumimoji="1" lang="en-US" altLang="ja-JP" sz="1800" b="1" i="0" u="none" strike="noStrike" kern="1200" cap="none" spc="0" normalizeH="0" baseline="0" noProof="0" dirty="0">
              <a:ln>
                <a:noFill/>
              </a:ln>
              <a:solidFill>
                <a:srgbClr val="464038"/>
              </a:solidFill>
              <a:effectLst/>
              <a:uLnTx/>
              <a:uFillTx/>
              <a:latin typeface="游ゴシック" panose="020B0400000000000000" pitchFamily="50" charset="-128"/>
              <a:ea typeface="游ゴシック" panose="020B0400000000000000" pitchFamily="50" charset="-128"/>
            </a:endParaRPr>
          </a:p>
        </p:txBody>
      </p:sp>
      <p:sp>
        <p:nvSpPr>
          <p:cNvPr id="31" name="正方形/長方形 30"/>
          <p:cNvSpPr/>
          <p:nvPr/>
        </p:nvSpPr>
        <p:spPr>
          <a:xfrm>
            <a:off x="5856019" y="1587037"/>
            <a:ext cx="4242500" cy="121406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chorCtr="0"/>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0" normalizeH="0" baseline="0" noProof="0" dirty="0">
                <a:ln>
                  <a:noFill/>
                </a:ln>
                <a:solidFill>
                  <a:srgbClr val="464038"/>
                </a:solidFill>
                <a:effectLst/>
                <a:uLnTx/>
                <a:uFillTx/>
                <a:latin typeface="游ゴシック" panose="020B0400000000000000" pitchFamily="50" charset="-128"/>
                <a:ea typeface="游ゴシック" panose="020B0400000000000000" pitchFamily="50" charset="-128"/>
              </a:rPr>
              <a:t>市町村は寄附金税額控除の申告特例の申請者１人につき、 寄附金税額控除申告特例通知書を１枚作成し、</a:t>
            </a:r>
            <a:r>
              <a:rPr kumimoji="1" lang="ja-JP" altLang="en-US" sz="1600" b="1" i="0" u="sng" strike="noStrike" kern="1200" cap="none" spc="0" normalizeH="0" baseline="0" noProof="0" dirty="0">
                <a:ln>
                  <a:noFill/>
                </a:ln>
                <a:solidFill>
                  <a:srgbClr val="464038"/>
                </a:solidFill>
                <a:effectLst/>
                <a:uLnTx/>
                <a:uFillTx/>
                <a:latin typeface="游ゴシック" panose="020B0400000000000000" pitchFamily="50" charset="-128"/>
                <a:ea typeface="游ゴシック" panose="020B0400000000000000" pitchFamily="50" charset="-128"/>
              </a:rPr>
              <a:t>申請者が居住する市町村に通知しなければならない</a:t>
            </a:r>
          </a:p>
        </p:txBody>
      </p:sp>
      <p:sp>
        <p:nvSpPr>
          <p:cNvPr id="32" name="角丸四角形 31"/>
          <p:cNvSpPr/>
          <p:nvPr/>
        </p:nvSpPr>
        <p:spPr>
          <a:xfrm>
            <a:off x="1263065" y="4689074"/>
            <a:ext cx="3764424" cy="1149517"/>
          </a:xfrm>
          <a:prstGeom prst="roundRect">
            <a:avLst>
              <a:gd name="adj" fmla="val 4753"/>
            </a:avLst>
          </a:prstGeom>
          <a:noFill/>
          <a:ln>
            <a:no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sp3d/>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0" normalizeH="0" baseline="0" noProof="0" dirty="0">
                <a:ln>
                  <a:noFill/>
                </a:ln>
                <a:solidFill>
                  <a:srgbClr val="464038"/>
                </a:solidFill>
                <a:effectLst/>
                <a:uLnTx/>
                <a:uFillTx/>
                <a:latin typeface="游ゴシック" panose="020B0400000000000000" pitchFamily="50" charset="-128"/>
                <a:ea typeface="游ゴシック" panose="020B0400000000000000" pitchFamily="50" charset="-128"/>
              </a:rPr>
              <a:t>○ 通知書作成に係る事務負担の軽減</a:t>
            </a:r>
            <a:endParaRPr kumimoji="1" lang="en-US" altLang="ja-JP" sz="1600" b="0" i="0" u="none" strike="noStrike" kern="1200" cap="none" spc="0" normalizeH="0" baseline="0" noProof="0" dirty="0">
              <a:ln>
                <a:noFill/>
              </a:ln>
              <a:solidFill>
                <a:srgbClr val="464038"/>
              </a:solidFill>
              <a:effectLst/>
              <a:uLnTx/>
              <a:uFillTx/>
              <a:latin typeface="游ゴシック" panose="020B0400000000000000" pitchFamily="50" charset="-128"/>
              <a:ea typeface="游ゴシック" panose="020B0400000000000000"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600" b="0" i="0" u="none" strike="noStrike" kern="1200" cap="none" spc="0" normalizeH="0" baseline="0" noProof="0" dirty="0">
              <a:ln>
                <a:noFill/>
              </a:ln>
              <a:solidFill>
                <a:srgbClr val="464038"/>
              </a:solidFill>
              <a:effectLst/>
              <a:uLnTx/>
              <a:uFillTx/>
              <a:latin typeface="游ゴシック" panose="020B0400000000000000" pitchFamily="50" charset="-128"/>
              <a:ea typeface="游ゴシック" panose="020B0400000000000000" pitchFamily="50" charset="-128"/>
            </a:endParaRPr>
          </a:p>
          <a:p>
            <a:pPr marL="182563" marR="0" lvl="0" indent="-182563" algn="l" defTabSz="914400"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0" normalizeH="0" baseline="0" noProof="0" dirty="0">
                <a:ln>
                  <a:noFill/>
                </a:ln>
                <a:solidFill>
                  <a:srgbClr val="464038"/>
                </a:solidFill>
                <a:effectLst/>
                <a:uLnTx/>
                <a:uFillTx/>
                <a:latin typeface="游ゴシック" panose="020B0400000000000000" pitchFamily="50" charset="-128"/>
                <a:ea typeface="游ゴシック" panose="020B0400000000000000" pitchFamily="50" charset="-128"/>
              </a:rPr>
              <a:t>○ ペーパーレス化の実現により、</a:t>
            </a:r>
            <a:endParaRPr kumimoji="1" lang="en-US" altLang="ja-JP" sz="1600" b="0" i="0" u="none" strike="noStrike" kern="1200" cap="none" spc="0" normalizeH="0" baseline="0" noProof="0" dirty="0">
              <a:ln>
                <a:noFill/>
              </a:ln>
              <a:solidFill>
                <a:srgbClr val="464038"/>
              </a:solidFill>
              <a:effectLst/>
              <a:uLnTx/>
              <a:uFillTx/>
              <a:latin typeface="游ゴシック" panose="020B0400000000000000" pitchFamily="50" charset="-128"/>
              <a:ea typeface="游ゴシック" panose="020B0400000000000000" pitchFamily="50" charset="-128"/>
            </a:endParaRPr>
          </a:p>
          <a:p>
            <a:pPr marL="182563" marR="0" lvl="0" indent="-182563" algn="l" defTabSz="914400" rtl="0" eaLnBrk="1" fontAlgn="auto" latinLnBrk="0" hangingPunct="1">
              <a:lnSpc>
                <a:spcPct val="100000"/>
              </a:lnSpc>
              <a:spcBef>
                <a:spcPts val="0"/>
              </a:spcBef>
              <a:spcAft>
                <a:spcPts val="0"/>
              </a:spcAft>
              <a:buClrTx/>
              <a:buSzTx/>
              <a:buFontTx/>
              <a:buNone/>
              <a:tabLst/>
              <a:defRPr/>
            </a:pPr>
            <a:r>
              <a:rPr kumimoji="1" lang="ja-JP" altLang="en-US" sz="1600" dirty="0">
                <a:solidFill>
                  <a:srgbClr val="464038"/>
                </a:solidFill>
                <a:latin typeface="游ゴシック" panose="020B0400000000000000" pitchFamily="50" charset="-128"/>
                <a:ea typeface="游ゴシック" panose="020B0400000000000000" pitchFamily="50" charset="-128"/>
              </a:rPr>
              <a:t>　 </a:t>
            </a:r>
            <a:r>
              <a:rPr kumimoji="1" lang="ja-JP" altLang="en-US" sz="1600" b="0" i="0" u="none" strike="noStrike" kern="1200" cap="none" spc="0" normalizeH="0" baseline="0" noProof="0" dirty="0">
                <a:ln>
                  <a:noFill/>
                </a:ln>
                <a:solidFill>
                  <a:srgbClr val="464038"/>
                </a:solidFill>
                <a:effectLst/>
                <a:uLnTx/>
                <a:uFillTx/>
                <a:latin typeface="游ゴシック" panose="020B0400000000000000" pitchFamily="50" charset="-128"/>
                <a:ea typeface="游ゴシック" panose="020B0400000000000000" pitchFamily="50" charset="-128"/>
              </a:rPr>
              <a:t>通知書送付に係る郵送経費の軽減</a:t>
            </a:r>
            <a:endParaRPr kumimoji="1" lang="en-US" altLang="ja-JP" sz="1600" b="0" i="0" u="sng" strike="noStrike" kern="1200" cap="none" spc="0" normalizeH="0" baseline="0" noProof="0" dirty="0">
              <a:ln>
                <a:noFill/>
              </a:ln>
              <a:solidFill>
                <a:srgbClr val="464038"/>
              </a:solidFill>
              <a:effectLst/>
              <a:uLnTx/>
              <a:uFillTx/>
              <a:latin typeface="游ゴシック" panose="020B0400000000000000" pitchFamily="50" charset="-128"/>
              <a:ea typeface="游ゴシック" panose="020B0400000000000000" pitchFamily="50" charset="-128"/>
            </a:endParaRPr>
          </a:p>
        </p:txBody>
      </p:sp>
      <p:grpSp>
        <p:nvGrpSpPr>
          <p:cNvPr id="81" name="グループ化 80"/>
          <p:cNvGrpSpPr/>
          <p:nvPr/>
        </p:nvGrpSpPr>
        <p:grpSpPr>
          <a:xfrm>
            <a:off x="304800" y="6897826"/>
            <a:ext cx="10014439" cy="542932"/>
            <a:chOff x="30986" y="6345339"/>
            <a:chExt cx="9278411" cy="503028"/>
          </a:xfrm>
          <a:noFill/>
        </p:grpSpPr>
        <p:sp>
          <p:nvSpPr>
            <p:cNvPr id="82" name="テキスト ボックス 81"/>
            <p:cNvSpPr txBox="1"/>
            <p:nvPr/>
          </p:nvSpPr>
          <p:spPr>
            <a:xfrm>
              <a:off x="30986" y="6347561"/>
              <a:ext cx="8864435" cy="500806"/>
            </a:xfrm>
            <a:prstGeom prst="rect">
              <a:avLst/>
            </a:prstGeom>
            <a:grpFill/>
          </p:spPr>
          <p:txBody>
            <a:bodyPr wrap="square" rtlCol="0">
              <a:spAutoFit/>
            </a:bodyPr>
            <a:lstStyle/>
            <a:p>
              <a:r>
                <a:rPr kumimoji="1" lang="ja-JP" altLang="en-US" sz="971" dirty="0">
                  <a:solidFill>
                    <a:srgbClr val="464038"/>
                  </a:solidFill>
                </a:rPr>
                <a:t>　</a:t>
              </a:r>
              <a:r>
                <a:rPr kumimoji="1" lang="en-US" altLang="ja-JP" sz="971" dirty="0">
                  <a:solidFill>
                    <a:srgbClr val="464038"/>
                  </a:solidFill>
                </a:rPr>
                <a:t>『</a:t>
              </a:r>
              <a:r>
                <a:rPr kumimoji="1" lang="ja-JP" altLang="en-US" sz="971" dirty="0">
                  <a:solidFill>
                    <a:srgbClr val="464038"/>
                  </a:solidFill>
                </a:rPr>
                <a:t>提案募集制度</a:t>
              </a:r>
              <a:r>
                <a:rPr kumimoji="1" lang="en-US" altLang="ja-JP" sz="971" dirty="0">
                  <a:solidFill>
                    <a:srgbClr val="464038"/>
                  </a:solidFill>
                </a:rPr>
                <a:t>』</a:t>
              </a:r>
              <a:r>
                <a:rPr kumimoji="1" lang="ja-JP" altLang="en-US" sz="971" dirty="0">
                  <a:solidFill>
                    <a:srgbClr val="464038"/>
                  </a:solidFill>
                </a:rPr>
                <a:t>について、もっと詳しく知りたいと思った方は内閣府</a:t>
              </a:r>
              <a:r>
                <a:rPr kumimoji="1" lang="en-US" altLang="ja-JP" sz="971" dirty="0">
                  <a:solidFill>
                    <a:srgbClr val="464038"/>
                  </a:solidFill>
                </a:rPr>
                <a:t>HP</a:t>
              </a:r>
              <a:r>
                <a:rPr kumimoji="1" lang="ja-JP" altLang="en-US" sz="971" dirty="0">
                  <a:solidFill>
                    <a:srgbClr val="464038"/>
                  </a:solidFill>
                </a:rPr>
                <a:t>で公表されているハンドブック・成果事例集をご覧ください！</a:t>
              </a:r>
              <a:endParaRPr kumimoji="1" lang="en-US" altLang="ja-JP" sz="971" dirty="0">
                <a:solidFill>
                  <a:srgbClr val="464038"/>
                </a:solidFill>
              </a:endParaRPr>
            </a:p>
            <a:p>
              <a:r>
                <a:rPr kumimoji="1" lang="ja-JP" altLang="en-US" sz="971" dirty="0">
                  <a:solidFill>
                    <a:srgbClr val="464038"/>
                  </a:solidFill>
                </a:rPr>
                <a:t>  　 ハンドブック</a:t>
              </a:r>
              <a:r>
                <a:rPr kumimoji="1" lang="en-US" altLang="ja-JP" sz="971" dirty="0">
                  <a:solidFill>
                    <a:srgbClr val="464038"/>
                  </a:solidFill>
                </a:rPr>
                <a:t>URL</a:t>
              </a:r>
              <a:r>
                <a:rPr kumimoji="1" lang="ja-JP" altLang="en-US" sz="971" dirty="0">
                  <a:solidFill>
                    <a:srgbClr val="464038"/>
                  </a:solidFill>
                </a:rPr>
                <a:t>：</a:t>
              </a:r>
              <a:r>
                <a:rPr kumimoji="1" lang="en-US" altLang="ja-JP" sz="971" dirty="0">
                  <a:solidFill>
                    <a:srgbClr val="464038"/>
                  </a:solidFill>
                </a:rPr>
                <a:t>https://www.cao.go.jp/bunken-suishin/teianbosyu/handbook.html</a:t>
              </a:r>
            </a:p>
            <a:p>
              <a:r>
                <a:rPr kumimoji="1" lang="en-US" altLang="ja-JP" sz="971" dirty="0">
                  <a:solidFill>
                    <a:srgbClr val="464038"/>
                  </a:solidFill>
                </a:rPr>
                <a:t>  </a:t>
              </a:r>
              <a:r>
                <a:rPr kumimoji="1" lang="ja-JP" altLang="en-US" sz="971" dirty="0">
                  <a:solidFill>
                    <a:srgbClr val="464038"/>
                  </a:solidFill>
                </a:rPr>
                <a:t>　</a:t>
              </a:r>
              <a:r>
                <a:rPr kumimoji="1" lang="en-US" altLang="ja-JP" sz="971" dirty="0">
                  <a:solidFill>
                    <a:srgbClr val="464038"/>
                  </a:solidFill>
                </a:rPr>
                <a:t> </a:t>
              </a:r>
              <a:r>
                <a:rPr kumimoji="1" lang="ja-JP" altLang="en-US" sz="971" dirty="0">
                  <a:solidFill>
                    <a:srgbClr val="464038"/>
                  </a:solidFill>
                </a:rPr>
                <a:t>成果事例集</a:t>
              </a:r>
              <a:r>
                <a:rPr kumimoji="1" lang="en-US" altLang="ja-JP" sz="971" dirty="0">
                  <a:solidFill>
                    <a:srgbClr val="464038"/>
                  </a:solidFill>
                </a:rPr>
                <a:t>URL</a:t>
              </a:r>
              <a:r>
                <a:rPr kumimoji="1" lang="ja-JP" altLang="en-US" sz="971" dirty="0">
                  <a:solidFill>
                    <a:srgbClr val="464038"/>
                  </a:solidFill>
                </a:rPr>
                <a:t>　：</a:t>
              </a:r>
              <a:r>
                <a:rPr kumimoji="1" lang="en-US" altLang="ja-JP" sz="971" dirty="0">
                  <a:solidFill>
                    <a:srgbClr val="464038"/>
                  </a:solidFill>
                </a:rPr>
                <a:t>https://www.cao.go.jp/bunken-suishin/jirei/seikajirei.html</a:t>
              </a:r>
              <a:endParaRPr kumimoji="1" lang="ja-JP" altLang="en-US" sz="971" dirty="0">
                <a:solidFill>
                  <a:srgbClr val="464038"/>
                </a:solidFill>
              </a:endParaRPr>
            </a:p>
          </p:txBody>
        </p:sp>
        <p:sp>
          <p:nvSpPr>
            <p:cNvPr id="83" name="テキスト ボックス 82"/>
            <p:cNvSpPr txBox="1"/>
            <p:nvPr/>
          </p:nvSpPr>
          <p:spPr>
            <a:xfrm>
              <a:off x="7446771" y="6348007"/>
              <a:ext cx="980077" cy="196639"/>
            </a:xfrm>
            <a:prstGeom prst="rect">
              <a:avLst/>
            </a:prstGeom>
            <a:grpFill/>
          </p:spPr>
          <p:txBody>
            <a:bodyPr wrap="square" rtlCol="0">
              <a:spAutoFit/>
            </a:bodyPr>
            <a:lstStyle/>
            <a:p>
              <a:pPr algn="ctr"/>
              <a:r>
                <a:rPr kumimoji="1" lang="ja-JP" altLang="en-US" sz="779" dirty="0">
                  <a:solidFill>
                    <a:srgbClr val="464038"/>
                  </a:solidFill>
                </a:rPr>
                <a:t>▼ハンドブック</a:t>
              </a:r>
              <a:endParaRPr kumimoji="1" lang="ja-JP" altLang="en-US" sz="624" dirty="0">
                <a:solidFill>
                  <a:srgbClr val="464038"/>
                </a:solidFill>
              </a:endParaRPr>
            </a:p>
          </p:txBody>
        </p:sp>
        <p:sp>
          <p:nvSpPr>
            <p:cNvPr id="84" name="テキスト ボックス 83"/>
            <p:cNvSpPr txBox="1"/>
            <p:nvPr/>
          </p:nvSpPr>
          <p:spPr>
            <a:xfrm>
              <a:off x="8329320" y="6345339"/>
              <a:ext cx="980077" cy="196639"/>
            </a:xfrm>
            <a:prstGeom prst="rect">
              <a:avLst/>
            </a:prstGeom>
            <a:grpFill/>
          </p:spPr>
          <p:txBody>
            <a:bodyPr wrap="square" rtlCol="0">
              <a:spAutoFit/>
            </a:bodyPr>
            <a:lstStyle/>
            <a:p>
              <a:pPr algn="ctr"/>
              <a:r>
                <a:rPr kumimoji="1" lang="ja-JP" altLang="en-US" sz="779" dirty="0">
                  <a:solidFill>
                    <a:srgbClr val="464038"/>
                  </a:solidFill>
                </a:rPr>
                <a:t>▼成果事例集</a:t>
              </a:r>
              <a:endParaRPr kumimoji="1" lang="ja-JP" altLang="en-US" sz="624" dirty="0">
                <a:solidFill>
                  <a:srgbClr val="464038"/>
                </a:solidFill>
              </a:endParaRPr>
            </a:p>
          </p:txBody>
        </p:sp>
      </p:grpSp>
      <p:pic>
        <p:nvPicPr>
          <p:cNvPr id="88" name="図 87"/>
          <p:cNvPicPr>
            <a:picLocks noChangeAspect="1"/>
          </p:cNvPicPr>
          <p:nvPr/>
        </p:nvPicPr>
        <p:blipFill>
          <a:blip r:embed="rId3"/>
          <a:stretch>
            <a:fillRect/>
          </a:stretch>
        </p:blipFill>
        <p:spPr>
          <a:xfrm>
            <a:off x="6429731" y="2547597"/>
            <a:ext cx="3145809" cy="1170533"/>
          </a:xfrm>
          <a:prstGeom prst="rect">
            <a:avLst/>
          </a:prstGeom>
        </p:spPr>
      </p:pic>
      <p:pic>
        <p:nvPicPr>
          <p:cNvPr id="90" name="図 89"/>
          <p:cNvPicPr>
            <a:picLocks noChangeAspect="1"/>
          </p:cNvPicPr>
          <p:nvPr/>
        </p:nvPicPr>
        <p:blipFill>
          <a:blip r:embed="rId4"/>
          <a:stretch>
            <a:fillRect/>
          </a:stretch>
        </p:blipFill>
        <p:spPr>
          <a:xfrm>
            <a:off x="6433324" y="5483870"/>
            <a:ext cx="3145809" cy="1164437"/>
          </a:xfrm>
          <a:prstGeom prst="rect">
            <a:avLst/>
          </a:prstGeom>
        </p:spPr>
      </p:pic>
      <p:sp>
        <p:nvSpPr>
          <p:cNvPr id="34" name="爆発 1 23">
            <a:extLst>
              <a:ext uri="{FF2B5EF4-FFF2-40B4-BE49-F238E27FC236}">
                <a16:creationId xmlns:a16="http://schemas.microsoft.com/office/drawing/2014/main" id="{1E1F27D4-5C31-7F62-6D12-4606E479F0E0}"/>
              </a:ext>
            </a:extLst>
          </p:cNvPr>
          <p:cNvSpPr/>
          <p:nvPr/>
        </p:nvSpPr>
        <p:spPr>
          <a:xfrm>
            <a:off x="595144" y="1410808"/>
            <a:ext cx="1190679" cy="493348"/>
          </a:xfrm>
          <a:prstGeom prst="irregularSeal1">
            <a:avLst/>
          </a:prstGeom>
          <a:solidFill>
            <a:srgbClr val="C7D9DF"/>
          </a:solidFill>
          <a:ln>
            <a:solidFill>
              <a:srgbClr val="46403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115"/>
          </a:p>
        </p:txBody>
      </p:sp>
      <p:sp>
        <p:nvSpPr>
          <p:cNvPr id="35" name="正方形/長方形 34">
            <a:extLst>
              <a:ext uri="{FF2B5EF4-FFF2-40B4-BE49-F238E27FC236}">
                <a16:creationId xmlns:a16="http://schemas.microsoft.com/office/drawing/2014/main" id="{361EBCF2-0122-A649-F7B5-37DBF673213A}"/>
              </a:ext>
            </a:extLst>
          </p:cNvPr>
          <p:cNvSpPr/>
          <p:nvPr/>
        </p:nvSpPr>
        <p:spPr>
          <a:xfrm>
            <a:off x="655496" y="1501474"/>
            <a:ext cx="989420" cy="33086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b="1" dirty="0">
                <a:solidFill>
                  <a:srgbClr val="6E6457"/>
                </a:solidFill>
              </a:rPr>
              <a:t>支障</a:t>
            </a:r>
          </a:p>
        </p:txBody>
      </p:sp>
      <p:sp>
        <p:nvSpPr>
          <p:cNvPr id="36" name="雲 35">
            <a:extLst>
              <a:ext uri="{FF2B5EF4-FFF2-40B4-BE49-F238E27FC236}">
                <a16:creationId xmlns:a16="http://schemas.microsoft.com/office/drawing/2014/main" id="{CF8C87D0-2A43-647D-8C94-F792B429D0DB}"/>
              </a:ext>
            </a:extLst>
          </p:cNvPr>
          <p:cNvSpPr/>
          <p:nvPr/>
        </p:nvSpPr>
        <p:spPr>
          <a:xfrm>
            <a:off x="672482" y="4150191"/>
            <a:ext cx="980333" cy="467036"/>
          </a:xfrm>
          <a:prstGeom prst="cloud">
            <a:avLst/>
          </a:prstGeom>
          <a:solidFill>
            <a:srgbClr val="C7D9DF"/>
          </a:solidFill>
          <a:ln>
            <a:solidFill>
              <a:srgbClr val="46403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115"/>
          </a:p>
        </p:txBody>
      </p:sp>
      <p:sp>
        <p:nvSpPr>
          <p:cNvPr id="37" name="正方形/長方形 36">
            <a:extLst>
              <a:ext uri="{FF2B5EF4-FFF2-40B4-BE49-F238E27FC236}">
                <a16:creationId xmlns:a16="http://schemas.microsoft.com/office/drawing/2014/main" id="{9303A378-7013-0066-90E9-2A8CD24EFF7E}"/>
              </a:ext>
            </a:extLst>
          </p:cNvPr>
          <p:cNvSpPr/>
          <p:nvPr/>
        </p:nvSpPr>
        <p:spPr>
          <a:xfrm>
            <a:off x="680634" y="4207943"/>
            <a:ext cx="990418" cy="33086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b="1" dirty="0">
                <a:solidFill>
                  <a:srgbClr val="6E6457"/>
                </a:solidFill>
              </a:rPr>
              <a:t>効果</a:t>
            </a:r>
          </a:p>
        </p:txBody>
      </p:sp>
      <p:sp>
        <p:nvSpPr>
          <p:cNvPr id="38" name="下矢印 14">
            <a:extLst>
              <a:ext uri="{FF2B5EF4-FFF2-40B4-BE49-F238E27FC236}">
                <a16:creationId xmlns:a16="http://schemas.microsoft.com/office/drawing/2014/main" id="{57CD6149-F1CD-5F24-6770-8DBA6F94AA48}"/>
              </a:ext>
            </a:extLst>
          </p:cNvPr>
          <p:cNvSpPr/>
          <p:nvPr/>
        </p:nvSpPr>
        <p:spPr>
          <a:xfrm>
            <a:off x="7204388" y="3625184"/>
            <a:ext cx="1359216" cy="755002"/>
          </a:xfrm>
          <a:prstGeom prst="downArrow">
            <a:avLst/>
          </a:prstGeom>
          <a:solidFill>
            <a:srgbClr val="C7D9DF"/>
          </a:solidFill>
          <a:ln w="19050">
            <a:solidFill>
              <a:srgbClr val="464038"/>
            </a:solidFill>
            <a:prstDash val="solid"/>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defTabSz="986912">
              <a:defRPr/>
            </a:pPr>
            <a:endParaRPr kumimoji="1" lang="ja-JP" altLang="en-US" sz="1727" dirty="0">
              <a:solidFill>
                <a:prstClr val="black"/>
              </a:solidFill>
              <a:latin typeface="+mn-ea"/>
            </a:endParaRPr>
          </a:p>
        </p:txBody>
      </p:sp>
      <p:sp>
        <p:nvSpPr>
          <p:cNvPr id="39" name="テキスト ボックス 38">
            <a:extLst>
              <a:ext uri="{FF2B5EF4-FFF2-40B4-BE49-F238E27FC236}">
                <a16:creationId xmlns:a16="http://schemas.microsoft.com/office/drawing/2014/main" id="{A132A16A-0C50-6FCF-6C86-016434F126D8}"/>
              </a:ext>
            </a:extLst>
          </p:cNvPr>
          <p:cNvSpPr txBox="1"/>
          <p:nvPr/>
        </p:nvSpPr>
        <p:spPr>
          <a:xfrm>
            <a:off x="7337324" y="3796431"/>
            <a:ext cx="1152247" cy="324833"/>
          </a:xfrm>
          <a:prstGeom prst="rect">
            <a:avLst/>
          </a:prstGeom>
          <a:noFill/>
        </p:spPr>
        <p:txBody>
          <a:bodyPr wrap="square" rtlCol="0">
            <a:spAutoFit/>
          </a:bodyPr>
          <a:lstStyle/>
          <a:p>
            <a:pPr algn="ctr"/>
            <a:r>
              <a:rPr kumimoji="1" lang="ja-JP" altLang="en-US" sz="1511" b="1" dirty="0">
                <a:solidFill>
                  <a:srgbClr val="6E6457"/>
                </a:solidFill>
              </a:rPr>
              <a:t>見直し</a:t>
            </a:r>
          </a:p>
        </p:txBody>
      </p:sp>
      <p:sp>
        <p:nvSpPr>
          <p:cNvPr id="14" name="楕円 13">
            <a:extLst>
              <a:ext uri="{FF2B5EF4-FFF2-40B4-BE49-F238E27FC236}">
                <a16:creationId xmlns:a16="http://schemas.microsoft.com/office/drawing/2014/main" id="{FD4C55F3-620D-2BE1-E3A3-08490E17DC43}"/>
              </a:ext>
            </a:extLst>
          </p:cNvPr>
          <p:cNvSpPr/>
          <p:nvPr/>
        </p:nvSpPr>
        <p:spPr>
          <a:xfrm>
            <a:off x="1628834" y="623780"/>
            <a:ext cx="720000" cy="720000"/>
          </a:xfrm>
          <a:prstGeom prst="ellipse">
            <a:avLst/>
          </a:prstGeom>
          <a:solidFill>
            <a:srgbClr val="ED7D31"/>
          </a:solid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1200" dirty="0">
                <a:solidFill>
                  <a:schemeClr val="bg1"/>
                </a:solidFill>
              </a:rPr>
              <a:t>平成</a:t>
            </a:r>
            <a:r>
              <a:rPr kumimoji="1" lang="en-US" altLang="ja-JP" sz="1200" dirty="0">
                <a:solidFill>
                  <a:schemeClr val="bg1"/>
                </a:solidFill>
              </a:rPr>
              <a:t>29</a:t>
            </a:r>
            <a:r>
              <a:rPr kumimoji="1" lang="ja-JP" altLang="en-US" sz="1200" dirty="0">
                <a:solidFill>
                  <a:schemeClr val="bg1"/>
                </a:solidFill>
              </a:rPr>
              <a:t>年</a:t>
            </a:r>
            <a:endParaRPr kumimoji="1" lang="en-US" altLang="ja-JP" sz="1200" dirty="0">
              <a:solidFill>
                <a:schemeClr val="bg1"/>
              </a:solidFill>
            </a:endParaRPr>
          </a:p>
          <a:p>
            <a:pPr algn="ctr"/>
            <a:r>
              <a:rPr kumimoji="1" lang="ja-JP" altLang="en-US" sz="1400" dirty="0">
                <a:solidFill>
                  <a:schemeClr val="bg1"/>
                </a:solidFill>
              </a:rPr>
              <a:t>提案</a:t>
            </a:r>
          </a:p>
        </p:txBody>
      </p:sp>
      <p:pic>
        <p:nvPicPr>
          <p:cNvPr id="18" name="図 17" descr="QR コード&#10;&#10;AI 生成コンテンツは誤りを含む可能性があります。">
            <a:extLst>
              <a:ext uri="{FF2B5EF4-FFF2-40B4-BE49-F238E27FC236}">
                <a16:creationId xmlns:a16="http://schemas.microsoft.com/office/drawing/2014/main" id="{E339EACB-4716-E771-DD60-B8DF5A58AD99}"/>
              </a:ext>
            </a:extLst>
          </p:cNvPr>
          <p:cNvPicPr>
            <a:picLocks noChangeAspect="1"/>
          </p:cNvPicPr>
          <p:nvPr/>
        </p:nvPicPr>
        <p:blipFill>
          <a:blip r:embed="rId5" cstate="print">
            <a:extLst>
              <a:ext uri="{28A0092B-C50C-407E-A947-70E740481C1C}">
                <a14:useLocalDpi xmlns:a14="http://schemas.microsoft.com/office/drawing/2010/main" val="0"/>
              </a:ext>
            </a:extLst>
          </a:blip>
          <a:srcRect l="5908" t="5038" r="6258" b="7057"/>
          <a:stretch>
            <a:fillRect/>
          </a:stretch>
        </p:blipFill>
        <p:spPr>
          <a:xfrm>
            <a:off x="8628314" y="7061814"/>
            <a:ext cx="480214" cy="480608"/>
          </a:xfrm>
          <a:prstGeom prst="rect">
            <a:avLst/>
          </a:prstGeom>
        </p:spPr>
      </p:pic>
      <p:pic>
        <p:nvPicPr>
          <p:cNvPr id="20" name="図 19" descr="QR コード&#10;&#10;AI 生成コンテンツは誤りを含む可能性があります。">
            <a:extLst>
              <a:ext uri="{FF2B5EF4-FFF2-40B4-BE49-F238E27FC236}">
                <a16:creationId xmlns:a16="http://schemas.microsoft.com/office/drawing/2014/main" id="{60F85D68-B2B7-C681-4804-C3B70E3728A7}"/>
              </a:ext>
            </a:extLst>
          </p:cNvPr>
          <p:cNvPicPr>
            <a:picLocks noChangeAspect="1"/>
          </p:cNvPicPr>
          <p:nvPr/>
        </p:nvPicPr>
        <p:blipFill>
          <a:blip r:embed="rId6" cstate="print">
            <a:extLst>
              <a:ext uri="{28A0092B-C50C-407E-A947-70E740481C1C}">
                <a14:useLocalDpi xmlns:a14="http://schemas.microsoft.com/office/drawing/2010/main" val="0"/>
              </a:ext>
            </a:extLst>
          </a:blip>
          <a:srcRect l="5605" t="5427" r="6309" b="5249"/>
          <a:stretch>
            <a:fillRect/>
          </a:stretch>
        </p:blipFill>
        <p:spPr>
          <a:xfrm>
            <a:off x="9596085" y="7054229"/>
            <a:ext cx="481597" cy="488366"/>
          </a:xfrm>
          <a:prstGeom prst="rect">
            <a:avLst/>
          </a:prstGeom>
        </p:spPr>
      </p:pic>
    </p:spTree>
    <p:extLst>
      <p:ext uri="{BB962C8B-B14F-4D97-AF65-F5344CB8AC3E}">
        <p14:creationId xmlns:p14="http://schemas.microsoft.com/office/powerpoint/2010/main" val="301088898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正方形/長方形 1"/>
          <p:cNvSpPr/>
          <p:nvPr/>
        </p:nvSpPr>
        <p:spPr>
          <a:xfrm>
            <a:off x="2" y="0"/>
            <a:ext cx="10691810" cy="7559675"/>
          </a:xfrm>
          <a:prstGeom prst="rect">
            <a:avLst/>
          </a:prstGeom>
          <a:solidFill>
            <a:srgbClr val="ACC7D0"/>
          </a:solidFill>
          <a:ln>
            <a:solidFill>
              <a:srgbClr val="ACC7D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115"/>
          </a:p>
        </p:txBody>
      </p:sp>
      <p:sp>
        <p:nvSpPr>
          <p:cNvPr id="3" name="角丸四角形 2"/>
          <p:cNvSpPr/>
          <p:nvPr/>
        </p:nvSpPr>
        <p:spPr>
          <a:xfrm>
            <a:off x="99380" y="338512"/>
            <a:ext cx="10493053" cy="6527769"/>
          </a:xfrm>
          <a:prstGeom prst="roundRect">
            <a:avLst>
              <a:gd name="adj" fmla="val 1796"/>
            </a:avLst>
          </a:prstGeom>
          <a:solidFill>
            <a:schemeClr val="bg1"/>
          </a:solidFill>
          <a:ln w="28575">
            <a:solidFill>
              <a:srgbClr val="46403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806" dirty="0">
              <a:solidFill>
                <a:srgbClr val="6E6457"/>
              </a:solidFill>
            </a:endParaRPr>
          </a:p>
        </p:txBody>
      </p:sp>
      <p:sp>
        <p:nvSpPr>
          <p:cNvPr id="4" name="テキスト ボックス 3"/>
          <p:cNvSpPr txBox="1"/>
          <p:nvPr/>
        </p:nvSpPr>
        <p:spPr>
          <a:xfrm>
            <a:off x="221978" y="1457146"/>
            <a:ext cx="10175124" cy="2564481"/>
          </a:xfrm>
          <a:prstGeom prst="rect">
            <a:avLst/>
          </a:prstGeom>
          <a:solidFill>
            <a:schemeClr val="bg1"/>
          </a:solidFill>
          <a:ln>
            <a:solidFill>
              <a:srgbClr val="464038"/>
            </a:solidFill>
            <a:prstDash val="sysDash"/>
          </a:ln>
        </p:spPr>
        <p:txBody>
          <a:bodyPr wrap="square" rIns="38856" rtlCol="0" anchor="t" anchorCtr="0">
            <a:noAutofit/>
          </a:bodyPr>
          <a:lstStyle/>
          <a:p>
            <a:pPr defTabSz="1125573">
              <a:defRPr/>
            </a:pPr>
            <a:endParaRPr kumimoji="1" lang="ja-JP" altLang="en-US" sz="1295" dirty="0">
              <a:solidFill>
                <a:srgbClr val="000000"/>
              </a:solidFill>
              <a:latin typeface="+mn-ea"/>
            </a:endParaRPr>
          </a:p>
        </p:txBody>
      </p:sp>
      <p:cxnSp>
        <p:nvCxnSpPr>
          <p:cNvPr id="5" name="直線コネクタ 4"/>
          <p:cNvCxnSpPr/>
          <p:nvPr/>
        </p:nvCxnSpPr>
        <p:spPr>
          <a:xfrm>
            <a:off x="611731" y="1457146"/>
            <a:ext cx="0" cy="2564481"/>
          </a:xfrm>
          <a:prstGeom prst="line">
            <a:avLst/>
          </a:prstGeom>
          <a:noFill/>
          <a:ln>
            <a:solidFill>
              <a:srgbClr val="464038"/>
            </a:solidFill>
            <a:prstDash val="sysDash"/>
          </a:ln>
        </p:spPr>
        <p:style>
          <a:lnRef idx="1">
            <a:schemeClr val="accent1"/>
          </a:lnRef>
          <a:fillRef idx="0">
            <a:schemeClr val="accent1"/>
          </a:fillRef>
          <a:effectRef idx="0">
            <a:schemeClr val="accent1"/>
          </a:effectRef>
          <a:fontRef idx="minor">
            <a:schemeClr val="tx1"/>
          </a:fontRef>
        </p:style>
      </p:cxnSp>
      <p:sp>
        <p:nvSpPr>
          <p:cNvPr id="6" name="右矢印 5"/>
          <p:cNvSpPr/>
          <p:nvPr/>
        </p:nvSpPr>
        <p:spPr>
          <a:xfrm>
            <a:off x="9596900" y="2310421"/>
            <a:ext cx="514938" cy="776115"/>
          </a:xfrm>
          <a:prstGeom prst="rightArrow">
            <a:avLst/>
          </a:prstGeom>
          <a:noFill/>
          <a:ln w="12700">
            <a:noFill/>
            <a:prstDash val="solid"/>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defTabSz="986912">
              <a:defRPr/>
            </a:pPr>
            <a:endParaRPr kumimoji="1" lang="ja-JP" altLang="en-US" sz="1079" dirty="0">
              <a:solidFill>
                <a:prstClr val="black"/>
              </a:solidFill>
              <a:latin typeface="+mn-ea"/>
            </a:endParaRPr>
          </a:p>
        </p:txBody>
      </p:sp>
      <p:sp>
        <p:nvSpPr>
          <p:cNvPr id="7" name="角丸四角形 6"/>
          <p:cNvSpPr/>
          <p:nvPr/>
        </p:nvSpPr>
        <p:spPr>
          <a:xfrm>
            <a:off x="5464419" y="1621437"/>
            <a:ext cx="4860000" cy="2268000"/>
          </a:xfrm>
          <a:prstGeom prst="roundRect">
            <a:avLst>
              <a:gd name="adj" fmla="val 9935"/>
            </a:avLst>
          </a:prstGeom>
          <a:noFill/>
          <a:ln w="12700">
            <a:solidFill>
              <a:srgbClr val="464038"/>
            </a:solidFill>
            <a:prstDash val="solid"/>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nchorCtr="0"/>
          <a:lstStyle/>
          <a:p>
            <a:pPr marL="188473" indent="-188473" defTabSz="986912">
              <a:defRPr/>
            </a:pPr>
            <a:endParaRPr kumimoji="1" lang="en-US" altLang="ja-JP" sz="863" spc="-108" dirty="0">
              <a:solidFill>
                <a:prstClr val="black"/>
              </a:solidFill>
              <a:latin typeface="+mn-ea"/>
            </a:endParaRPr>
          </a:p>
        </p:txBody>
      </p:sp>
      <p:sp>
        <p:nvSpPr>
          <p:cNvPr id="8" name="角丸四角形 7"/>
          <p:cNvSpPr/>
          <p:nvPr/>
        </p:nvSpPr>
        <p:spPr>
          <a:xfrm>
            <a:off x="792528" y="1621437"/>
            <a:ext cx="4464000" cy="2268000"/>
          </a:xfrm>
          <a:prstGeom prst="roundRect">
            <a:avLst>
              <a:gd name="adj" fmla="val 11281"/>
            </a:avLst>
          </a:prstGeom>
          <a:solidFill>
            <a:schemeClr val="bg1"/>
          </a:solidFill>
          <a:ln w="12700">
            <a:solidFill>
              <a:srgbClr val="464038"/>
            </a:solidFill>
            <a:prstDash val="solid"/>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nchorCtr="0"/>
          <a:lstStyle/>
          <a:p>
            <a:pPr defTabSz="986912">
              <a:defRPr/>
            </a:pPr>
            <a:r>
              <a:rPr kumimoji="1" lang="ja-JP" altLang="en-US" sz="1943" dirty="0">
                <a:solidFill>
                  <a:prstClr val="black"/>
                </a:solidFill>
                <a:latin typeface="+mn-ea"/>
              </a:rPr>
              <a:t> </a:t>
            </a:r>
            <a:endParaRPr kumimoji="1" lang="en-US" altLang="ja-JP" sz="1511" dirty="0">
              <a:solidFill>
                <a:prstClr val="black"/>
              </a:solidFill>
              <a:latin typeface="+mn-ea"/>
            </a:endParaRPr>
          </a:p>
        </p:txBody>
      </p:sp>
      <p:sp>
        <p:nvSpPr>
          <p:cNvPr id="10" name="テキスト ボックス 9"/>
          <p:cNvSpPr txBox="1"/>
          <p:nvPr/>
        </p:nvSpPr>
        <p:spPr>
          <a:xfrm>
            <a:off x="215892" y="4141926"/>
            <a:ext cx="10176816" cy="2564481"/>
          </a:xfrm>
          <a:prstGeom prst="rect">
            <a:avLst/>
          </a:prstGeom>
          <a:noFill/>
          <a:ln w="9525">
            <a:solidFill>
              <a:srgbClr val="464038"/>
            </a:solidFill>
            <a:prstDash val="sysDash"/>
          </a:ln>
        </p:spPr>
        <p:txBody>
          <a:bodyPr wrap="square" rIns="38856" rtlCol="0" anchor="t" anchorCtr="0">
            <a:noAutofit/>
          </a:bodyPr>
          <a:lstStyle/>
          <a:p>
            <a:pPr marL="191900" indent="-191900" algn="ctr" defTabSz="986912">
              <a:defRPr/>
            </a:pPr>
            <a:r>
              <a:rPr kumimoji="1" lang="ja-JP" altLang="en-US" sz="2159" dirty="0">
                <a:solidFill>
                  <a:prstClr val="black"/>
                </a:solidFill>
                <a:latin typeface="+mn-ea"/>
              </a:rPr>
              <a:t>　</a:t>
            </a:r>
            <a:r>
              <a:rPr kumimoji="1" lang="ja-JP" altLang="en-US" sz="1727" dirty="0">
                <a:solidFill>
                  <a:prstClr val="black"/>
                </a:solidFill>
                <a:latin typeface="+mn-ea"/>
              </a:rPr>
              <a:t>　</a:t>
            </a:r>
            <a:endParaRPr kumimoji="1" lang="en-US" altLang="ja-JP" sz="1727" dirty="0">
              <a:solidFill>
                <a:prstClr val="black"/>
              </a:solidFill>
              <a:latin typeface="+mn-ea"/>
            </a:endParaRPr>
          </a:p>
          <a:p>
            <a:pPr marL="191900" indent="-191900" algn="ctr" defTabSz="986912">
              <a:defRPr/>
            </a:pPr>
            <a:endParaRPr kumimoji="1" lang="en-US" altLang="ja-JP" sz="1727" dirty="0">
              <a:solidFill>
                <a:prstClr val="black"/>
              </a:solidFill>
              <a:latin typeface="+mn-ea"/>
            </a:endParaRPr>
          </a:p>
        </p:txBody>
      </p:sp>
      <p:cxnSp>
        <p:nvCxnSpPr>
          <p:cNvPr id="11" name="直線コネクタ 10"/>
          <p:cNvCxnSpPr/>
          <p:nvPr/>
        </p:nvCxnSpPr>
        <p:spPr>
          <a:xfrm>
            <a:off x="611731" y="4151713"/>
            <a:ext cx="0" cy="2564481"/>
          </a:xfrm>
          <a:prstGeom prst="line">
            <a:avLst/>
          </a:prstGeom>
          <a:noFill/>
          <a:ln w="9525">
            <a:solidFill>
              <a:srgbClr val="464038"/>
            </a:solidFill>
            <a:prstDash val="sysDash"/>
          </a:ln>
        </p:spPr>
        <p:style>
          <a:lnRef idx="1">
            <a:schemeClr val="accent1"/>
          </a:lnRef>
          <a:fillRef idx="0">
            <a:schemeClr val="accent1"/>
          </a:fillRef>
          <a:effectRef idx="0">
            <a:schemeClr val="accent1"/>
          </a:effectRef>
          <a:fontRef idx="minor">
            <a:schemeClr val="tx1"/>
          </a:fontRef>
        </p:style>
      </p:cxnSp>
      <p:sp>
        <p:nvSpPr>
          <p:cNvPr id="12" name="角丸四角形 11"/>
          <p:cNvSpPr/>
          <p:nvPr/>
        </p:nvSpPr>
        <p:spPr>
          <a:xfrm>
            <a:off x="5464419" y="4286052"/>
            <a:ext cx="4860000" cy="2268000"/>
          </a:xfrm>
          <a:prstGeom prst="roundRect">
            <a:avLst>
              <a:gd name="adj" fmla="val 9335"/>
            </a:avLst>
          </a:prstGeom>
          <a:solidFill>
            <a:schemeClr val="bg1"/>
          </a:solidFill>
          <a:ln w="12700">
            <a:solidFill>
              <a:srgbClr val="464038"/>
            </a:solidFill>
            <a:prstDash val="solid"/>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nchorCtr="0"/>
          <a:lstStyle/>
          <a:p>
            <a:pPr defTabSz="986912">
              <a:defRPr/>
            </a:pPr>
            <a:endParaRPr kumimoji="1" lang="en-US" altLang="ja-JP" sz="1727" b="1" u="sng" dirty="0">
              <a:solidFill>
                <a:prstClr val="black"/>
              </a:solidFill>
              <a:latin typeface="+mn-ea"/>
            </a:endParaRPr>
          </a:p>
        </p:txBody>
      </p:sp>
      <p:sp>
        <p:nvSpPr>
          <p:cNvPr id="13" name="角丸四角形 12"/>
          <p:cNvSpPr/>
          <p:nvPr/>
        </p:nvSpPr>
        <p:spPr>
          <a:xfrm>
            <a:off x="792528" y="4286052"/>
            <a:ext cx="4465042" cy="2268000"/>
          </a:xfrm>
          <a:prstGeom prst="roundRect">
            <a:avLst>
              <a:gd name="adj" fmla="val 8113"/>
            </a:avLst>
          </a:prstGeom>
          <a:solidFill>
            <a:schemeClr val="bg1"/>
          </a:solidFill>
          <a:ln w="12700">
            <a:solidFill>
              <a:srgbClr val="464038"/>
            </a:solidFill>
            <a:prstDash val="solid"/>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nchorCtr="0"/>
          <a:lstStyle/>
          <a:p>
            <a:pPr defTabSz="986912">
              <a:defRPr/>
            </a:pPr>
            <a:r>
              <a:rPr kumimoji="1" lang="ja-JP" altLang="en-US" sz="1943" dirty="0">
                <a:solidFill>
                  <a:prstClr val="black"/>
                </a:solidFill>
                <a:latin typeface="+mn-ea"/>
              </a:rPr>
              <a:t> </a:t>
            </a:r>
            <a:endParaRPr kumimoji="1" lang="en-US" altLang="ja-JP" sz="1943" u="sng" dirty="0">
              <a:solidFill>
                <a:prstClr val="black"/>
              </a:solidFill>
              <a:latin typeface="+mn-ea"/>
            </a:endParaRPr>
          </a:p>
        </p:txBody>
      </p:sp>
      <p:sp>
        <p:nvSpPr>
          <p:cNvPr id="14" name="右矢印 13"/>
          <p:cNvSpPr/>
          <p:nvPr/>
        </p:nvSpPr>
        <p:spPr>
          <a:xfrm>
            <a:off x="9583584" y="5137316"/>
            <a:ext cx="514938" cy="776115"/>
          </a:xfrm>
          <a:prstGeom prst="rightArrow">
            <a:avLst/>
          </a:prstGeom>
          <a:noFill/>
          <a:ln w="12700">
            <a:noFill/>
            <a:prstDash val="solid"/>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defTabSz="986912">
              <a:defRPr/>
            </a:pPr>
            <a:endParaRPr kumimoji="1" lang="ja-JP" altLang="en-US" sz="1079" dirty="0">
              <a:solidFill>
                <a:prstClr val="black"/>
              </a:solidFill>
              <a:latin typeface="+mn-ea"/>
            </a:endParaRPr>
          </a:p>
        </p:txBody>
      </p:sp>
      <p:grpSp>
        <p:nvGrpSpPr>
          <p:cNvPr id="16" name="グループ化 15"/>
          <p:cNvGrpSpPr/>
          <p:nvPr/>
        </p:nvGrpSpPr>
        <p:grpSpPr>
          <a:xfrm>
            <a:off x="304800" y="6897826"/>
            <a:ext cx="10014439" cy="542932"/>
            <a:chOff x="30986" y="6345339"/>
            <a:chExt cx="9278411" cy="503028"/>
          </a:xfrm>
          <a:noFill/>
        </p:grpSpPr>
        <p:sp>
          <p:nvSpPr>
            <p:cNvPr id="17" name="テキスト ボックス 16"/>
            <p:cNvSpPr txBox="1"/>
            <p:nvPr/>
          </p:nvSpPr>
          <p:spPr>
            <a:xfrm>
              <a:off x="30986" y="6347561"/>
              <a:ext cx="8864435" cy="500806"/>
            </a:xfrm>
            <a:prstGeom prst="rect">
              <a:avLst/>
            </a:prstGeom>
            <a:grpFill/>
          </p:spPr>
          <p:txBody>
            <a:bodyPr wrap="square" rtlCol="0">
              <a:spAutoFit/>
            </a:bodyPr>
            <a:lstStyle/>
            <a:p>
              <a:r>
                <a:rPr kumimoji="1" lang="ja-JP" altLang="en-US" sz="971" dirty="0">
                  <a:solidFill>
                    <a:srgbClr val="464038"/>
                  </a:solidFill>
                </a:rPr>
                <a:t>　</a:t>
              </a:r>
              <a:r>
                <a:rPr kumimoji="1" lang="en-US" altLang="ja-JP" sz="971" dirty="0">
                  <a:solidFill>
                    <a:srgbClr val="464038"/>
                  </a:solidFill>
                </a:rPr>
                <a:t>『</a:t>
              </a:r>
              <a:r>
                <a:rPr kumimoji="1" lang="ja-JP" altLang="en-US" sz="971" dirty="0">
                  <a:solidFill>
                    <a:srgbClr val="464038"/>
                  </a:solidFill>
                </a:rPr>
                <a:t>提案募集制度</a:t>
              </a:r>
              <a:r>
                <a:rPr kumimoji="1" lang="en-US" altLang="ja-JP" sz="971" dirty="0">
                  <a:solidFill>
                    <a:srgbClr val="464038"/>
                  </a:solidFill>
                </a:rPr>
                <a:t>』</a:t>
              </a:r>
              <a:r>
                <a:rPr kumimoji="1" lang="ja-JP" altLang="en-US" sz="971" dirty="0">
                  <a:solidFill>
                    <a:srgbClr val="464038"/>
                  </a:solidFill>
                </a:rPr>
                <a:t>について、もっと詳しく知りたいと思った方は内閣府</a:t>
              </a:r>
              <a:r>
                <a:rPr kumimoji="1" lang="en-US" altLang="ja-JP" sz="971" dirty="0">
                  <a:solidFill>
                    <a:srgbClr val="464038"/>
                  </a:solidFill>
                </a:rPr>
                <a:t>HP</a:t>
              </a:r>
              <a:r>
                <a:rPr kumimoji="1" lang="ja-JP" altLang="en-US" sz="971" dirty="0">
                  <a:solidFill>
                    <a:srgbClr val="464038"/>
                  </a:solidFill>
                </a:rPr>
                <a:t>で公表されているハンドブック・成果事例集をご覧ください！</a:t>
              </a:r>
              <a:endParaRPr kumimoji="1" lang="en-US" altLang="ja-JP" sz="971" dirty="0">
                <a:solidFill>
                  <a:srgbClr val="464038"/>
                </a:solidFill>
              </a:endParaRPr>
            </a:p>
            <a:p>
              <a:r>
                <a:rPr kumimoji="1" lang="ja-JP" altLang="en-US" sz="971" dirty="0">
                  <a:solidFill>
                    <a:srgbClr val="464038"/>
                  </a:solidFill>
                </a:rPr>
                <a:t>  　 ハンドブック</a:t>
              </a:r>
              <a:r>
                <a:rPr kumimoji="1" lang="en-US" altLang="ja-JP" sz="971" dirty="0">
                  <a:solidFill>
                    <a:srgbClr val="464038"/>
                  </a:solidFill>
                </a:rPr>
                <a:t>URL</a:t>
              </a:r>
              <a:r>
                <a:rPr kumimoji="1" lang="ja-JP" altLang="en-US" sz="971" dirty="0">
                  <a:solidFill>
                    <a:srgbClr val="464038"/>
                  </a:solidFill>
                </a:rPr>
                <a:t>：</a:t>
              </a:r>
              <a:r>
                <a:rPr kumimoji="1" lang="en-US" altLang="ja-JP" sz="971" dirty="0">
                  <a:solidFill>
                    <a:srgbClr val="464038"/>
                  </a:solidFill>
                </a:rPr>
                <a:t>https://www.cao.go.jp/bunken-suishin/teianbosyu/handbook.html</a:t>
              </a:r>
            </a:p>
            <a:p>
              <a:r>
                <a:rPr kumimoji="1" lang="en-US" altLang="ja-JP" sz="971" dirty="0">
                  <a:solidFill>
                    <a:srgbClr val="464038"/>
                  </a:solidFill>
                </a:rPr>
                <a:t>  </a:t>
              </a:r>
              <a:r>
                <a:rPr kumimoji="1" lang="ja-JP" altLang="en-US" sz="971" dirty="0">
                  <a:solidFill>
                    <a:srgbClr val="464038"/>
                  </a:solidFill>
                </a:rPr>
                <a:t>　</a:t>
              </a:r>
              <a:r>
                <a:rPr kumimoji="1" lang="en-US" altLang="ja-JP" sz="971" dirty="0">
                  <a:solidFill>
                    <a:srgbClr val="464038"/>
                  </a:solidFill>
                </a:rPr>
                <a:t> </a:t>
              </a:r>
              <a:r>
                <a:rPr kumimoji="1" lang="ja-JP" altLang="en-US" sz="971" dirty="0">
                  <a:solidFill>
                    <a:srgbClr val="464038"/>
                  </a:solidFill>
                </a:rPr>
                <a:t>成果事例集</a:t>
              </a:r>
              <a:r>
                <a:rPr kumimoji="1" lang="en-US" altLang="ja-JP" sz="971" dirty="0">
                  <a:solidFill>
                    <a:srgbClr val="464038"/>
                  </a:solidFill>
                </a:rPr>
                <a:t>URL</a:t>
              </a:r>
              <a:r>
                <a:rPr kumimoji="1" lang="ja-JP" altLang="en-US" sz="971" dirty="0">
                  <a:solidFill>
                    <a:srgbClr val="464038"/>
                  </a:solidFill>
                </a:rPr>
                <a:t>　：</a:t>
              </a:r>
              <a:r>
                <a:rPr kumimoji="1" lang="en-US" altLang="ja-JP" sz="971" dirty="0">
                  <a:solidFill>
                    <a:srgbClr val="464038"/>
                  </a:solidFill>
                </a:rPr>
                <a:t> https://www.cao.go.jp/bunken-suishin/jirei/seikajirei.html</a:t>
              </a:r>
              <a:r>
                <a:rPr kumimoji="1" lang="ja-JP" altLang="en-US" sz="971" dirty="0">
                  <a:solidFill>
                    <a:srgbClr val="464038"/>
                  </a:solidFill>
                </a:rPr>
                <a:t>　</a:t>
              </a:r>
            </a:p>
          </p:txBody>
        </p:sp>
        <p:sp>
          <p:nvSpPr>
            <p:cNvPr id="18" name="テキスト ボックス 17"/>
            <p:cNvSpPr txBox="1"/>
            <p:nvPr/>
          </p:nvSpPr>
          <p:spPr>
            <a:xfrm>
              <a:off x="7446771" y="6348007"/>
              <a:ext cx="980077" cy="196639"/>
            </a:xfrm>
            <a:prstGeom prst="rect">
              <a:avLst/>
            </a:prstGeom>
            <a:grpFill/>
          </p:spPr>
          <p:txBody>
            <a:bodyPr wrap="square" rtlCol="0">
              <a:spAutoFit/>
            </a:bodyPr>
            <a:lstStyle/>
            <a:p>
              <a:pPr algn="ctr"/>
              <a:r>
                <a:rPr kumimoji="1" lang="ja-JP" altLang="en-US" sz="779" dirty="0">
                  <a:solidFill>
                    <a:srgbClr val="464038"/>
                  </a:solidFill>
                </a:rPr>
                <a:t>▼ハンドブック</a:t>
              </a:r>
              <a:endParaRPr kumimoji="1" lang="ja-JP" altLang="en-US" sz="624" dirty="0">
                <a:solidFill>
                  <a:srgbClr val="464038"/>
                </a:solidFill>
              </a:endParaRPr>
            </a:p>
          </p:txBody>
        </p:sp>
        <p:sp>
          <p:nvSpPr>
            <p:cNvPr id="19" name="テキスト ボックス 18"/>
            <p:cNvSpPr txBox="1"/>
            <p:nvPr/>
          </p:nvSpPr>
          <p:spPr>
            <a:xfrm>
              <a:off x="8329320" y="6345339"/>
              <a:ext cx="980077" cy="196639"/>
            </a:xfrm>
            <a:prstGeom prst="rect">
              <a:avLst/>
            </a:prstGeom>
            <a:grpFill/>
          </p:spPr>
          <p:txBody>
            <a:bodyPr wrap="square" rtlCol="0">
              <a:spAutoFit/>
            </a:bodyPr>
            <a:lstStyle/>
            <a:p>
              <a:pPr algn="ctr"/>
              <a:r>
                <a:rPr kumimoji="1" lang="ja-JP" altLang="en-US" sz="779" dirty="0">
                  <a:solidFill>
                    <a:srgbClr val="464038"/>
                  </a:solidFill>
                </a:rPr>
                <a:t>▼成果事例集</a:t>
              </a:r>
              <a:endParaRPr kumimoji="1" lang="ja-JP" altLang="en-US" sz="624" dirty="0">
                <a:solidFill>
                  <a:srgbClr val="464038"/>
                </a:solidFill>
              </a:endParaRPr>
            </a:p>
          </p:txBody>
        </p:sp>
      </p:grpSp>
      <p:sp>
        <p:nvSpPr>
          <p:cNvPr id="22" name="正方形/長方形 21"/>
          <p:cNvSpPr/>
          <p:nvPr/>
        </p:nvSpPr>
        <p:spPr>
          <a:xfrm>
            <a:off x="221979" y="1456617"/>
            <a:ext cx="404608" cy="2617340"/>
          </a:xfrm>
          <a:prstGeom prst="rect">
            <a:avLst/>
          </a:prstGeom>
          <a:noFill/>
          <a:ln w="6350">
            <a:no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115" dirty="0">
                <a:solidFill>
                  <a:srgbClr val="464038"/>
                </a:solidFill>
                <a:latin typeface="+mn-ea"/>
              </a:rPr>
              <a:t>従</a:t>
            </a:r>
            <a:endParaRPr kumimoji="1" lang="en-US" altLang="ja-JP" sz="2115" dirty="0">
              <a:solidFill>
                <a:srgbClr val="464038"/>
              </a:solidFill>
              <a:latin typeface="+mn-ea"/>
            </a:endParaRPr>
          </a:p>
          <a:p>
            <a:pPr algn="ctr"/>
            <a:endParaRPr kumimoji="1" lang="en-US" altLang="ja-JP" sz="2115" dirty="0">
              <a:solidFill>
                <a:srgbClr val="464038"/>
              </a:solidFill>
              <a:latin typeface="+mn-ea"/>
            </a:endParaRPr>
          </a:p>
          <a:p>
            <a:pPr algn="ctr"/>
            <a:r>
              <a:rPr kumimoji="1" lang="ja-JP" altLang="en-US" sz="2115" dirty="0">
                <a:solidFill>
                  <a:srgbClr val="464038"/>
                </a:solidFill>
                <a:latin typeface="+mn-ea"/>
              </a:rPr>
              <a:t>来</a:t>
            </a:r>
          </a:p>
        </p:txBody>
      </p:sp>
      <p:sp>
        <p:nvSpPr>
          <p:cNvPr id="23" name="正方形/長方形 22"/>
          <p:cNvSpPr/>
          <p:nvPr/>
        </p:nvSpPr>
        <p:spPr>
          <a:xfrm>
            <a:off x="212843" y="4148507"/>
            <a:ext cx="404608" cy="2557899"/>
          </a:xfrm>
          <a:prstGeom prst="rect">
            <a:avLst/>
          </a:prstGeom>
          <a:noFill/>
          <a:ln w="6350">
            <a:no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zh-TW" altLang="en-US" sz="2115" dirty="0">
                <a:solidFill>
                  <a:srgbClr val="464038"/>
                </a:solidFill>
                <a:latin typeface="游ゴシック" panose="020B0400000000000000" pitchFamily="50" charset="-128"/>
                <a:ea typeface="游ゴシック" panose="020B0400000000000000" pitchFamily="50" charset="-128"/>
              </a:rPr>
              <a:t>提</a:t>
            </a:r>
          </a:p>
          <a:p>
            <a:pPr algn="ctr"/>
            <a:r>
              <a:rPr kumimoji="1" lang="zh-TW" altLang="en-US" sz="2115" dirty="0">
                <a:solidFill>
                  <a:srgbClr val="464038"/>
                </a:solidFill>
                <a:latin typeface="游ゴシック" panose="020B0400000000000000" pitchFamily="50" charset="-128"/>
                <a:ea typeface="游ゴシック" panose="020B0400000000000000" pitchFamily="50" charset="-128"/>
              </a:rPr>
              <a:t>案</a:t>
            </a:r>
          </a:p>
          <a:p>
            <a:pPr algn="ctr"/>
            <a:r>
              <a:rPr kumimoji="1" lang="zh-TW" altLang="en-US" sz="2115" dirty="0">
                <a:solidFill>
                  <a:srgbClr val="464038"/>
                </a:solidFill>
                <a:latin typeface="游ゴシック" panose="020B0400000000000000" pitchFamily="50" charset="-128"/>
                <a:ea typeface="游ゴシック" panose="020B0400000000000000" pitchFamily="50" charset="-128"/>
              </a:rPr>
              <a:t>実</a:t>
            </a:r>
          </a:p>
          <a:p>
            <a:pPr algn="ctr"/>
            <a:r>
              <a:rPr kumimoji="1" lang="zh-TW" altLang="en-US" sz="2115" dirty="0">
                <a:solidFill>
                  <a:srgbClr val="464038"/>
                </a:solidFill>
                <a:latin typeface="游ゴシック" panose="020B0400000000000000" pitchFamily="50" charset="-128"/>
                <a:ea typeface="游ゴシック" panose="020B0400000000000000" pitchFamily="50" charset="-128"/>
              </a:rPr>
              <a:t>現</a:t>
            </a:r>
          </a:p>
          <a:p>
            <a:pPr algn="ctr"/>
            <a:r>
              <a:rPr kumimoji="1" lang="zh-TW" altLang="en-US" sz="2115" dirty="0">
                <a:solidFill>
                  <a:srgbClr val="464038"/>
                </a:solidFill>
                <a:latin typeface="游ゴシック" panose="020B0400000000000000" pitchFamily="50" charset="-128"/>
                <a:ea typeface="游ゴシック" panose="020B0400000000000000" pitchFamily="50" charset="-128"/>
              </a:rPr>
              <a:t>後</a:t>
            </a:r>
          </a:p>
        </p:txBody>
      </p:sp>
      <p:sp>
        <p:nvSpPr>
          <p:cNvPr id="24" name="爆発 1 23"/>
          <p:cNvSpPr/>
          <p:nvPr/>
        </p:nvSpPr>
        <p:spPr>
          <a:xfrm>
            <a:off x="595144" y="1410808"/>
            <a:ext cx="1190679" cy="493348"/>
          </a:xfrm>
          <a:prstGeom prst="irregularSeal1">
            <a:avLst/>
          </a:prstGeom>
          <a:solidFill>
            <a:srgbClr val="C7D9DF"/>
          </a:solidFill>
          <a:ln>
            <a:solidFill>
              <a:srgbClr val="46403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115"/>
          </a:p>
        </p:txBody>
      </p:sp>
      <p:sp>
        <p:nvSpPr>
          <p:cNvPr id="25" name="正方形/長方形 24"/>
          <p:cNvSpPr/>
          <p:nvPr/>
        </p:nvSpPr>
        <p:spPr>
          <a:xfrm>
            <a:off x="655496" y="1501474"/>
            <a:ext cx="989420" cy="33086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b="1" dirty="0">
                <a:solidFill>
                  <a:srgbClr val="6E6457"/>
                </a:solidFill>
              </a:rPr>
              <a:t>支障</a:t>
            </a:r>
          </a:p>
        </p:txBody>
      </p:sp>
      <p:sp>
        <p:nvSpPr>
          <p:cNvPr id="26" name="雲 25"/>
          <p:cNvSpPr/>
          <p:nvPr/>
        </p:nvSpPr>
        <p:spPr>
          <a:xfrm>
            <a:off x="672482" y="4150191"/>
            <a:ext cx="980333" cy="467036"/>
          </a:xfrm>
          <a:prstGeom prst="cloud">
            <a:avLst/>
          </a:prstGeom>
          <a:solidFill>
            <a:srgbClr val="C7D9DF"/>
          </a:solidFill>
          <a:ln>
            <a:solidFill>
              <a:srgbClr val="46403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115"/>
          </a:p>
        </p:txBody>
      </p:sp>
      <p:sp>
        <p:nvSpPr>
          <p:cNvPr id="27" name="正方形/長方形 26"/>
          <p:cNvSpPr/>
          <p:nvPr/>
        </p:nvSpPr>
        <p:spPr>
          <a:xfrm>
            <a:off x="680634" y="4207943"/>
            <a:ext cx="990418" cy="33086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b="1" dirty="0">
                <a:solidFill>
                  <a:srgbClr val="6E6457"/>
                </a:solidFill>
              </a:rPr>
              <a:t>効果</a:t>
            </a:r>
          </a:p>
        </p:txBody>
      </p:sp>
      <p:sp>
        <p:nvSpPr>
          <p:cNvPr id="28" name="タイトル 1"/>
          <p:cNvSpPr txBox="1">
            <a:spLocks/>
          </p:cNvSpPr>
          <p:nvPr/>
        </p:nvSpPr>
        <p:spPr>
          <a:xfrm>
            <a:off x="99380" y="349989"/>
            <a:ext cx="10513871" cy="83338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vert="horz" lIns="98694" tIns="49347" rIns="98694" bIns="49347" rtlCol="0" anchor="ctr">
            <a:noAutofit/>
          </a:bodyPr>
          <a:lstStyle>
            <a:lvl1pPr algn="ctr" defTabSz="914400" rtl="0" eaLnBrk="1" latinLnBrk="0" hangingPunct="1">
              <a:spcBef>
                <a:spcPct val="0"/>
              </a:spcBef>
              <a:buNone/>
              <a:defRPr kumimoji="1" sz="4400" kern="1200">
                <a:solidFill>
                  <a:schemeClr val="lt1"/>
                </a:solidFill>
                <a:latin typeface="+mn-lt"/>
                <a:ea typeface="+mn-ea"/>
                <a:cs typeface="+mn-cs"/>
              </a:defRPr>
            </a:lvl1pPr>
            <a:lvl2pPr>
              <a:defRPr>
                <a:solidFill>
                  <a:schemeClr val="lt1"/>
                </a:solidFill>
                <a:latin typeface="+mn-lt"/>
                <a:ea typeface="+mn-ea"/>
                <a:cs typeface="+mn-cs"/>
              </a:defRPr>
            </a:lvl2pPr>
            <a:lvl3pPr>
              <a:defRPr>
                <a:solidFill>
                  <a:schemeClr val="lt1"/>
                </a:solidFill>
                <a:latin typeface="+mn-lt"/>
                <a:ea typeface="+mn-ea"/>
                <a:cs typeface="+mn-cs"/>
              </a:defRPr>
            </a:lvl3pPr>
            <a:lvl4pPr>
              <a:defRPr>
                <a:solidFill>
                  <a:schemeClr val="lt1"/>
                </a:solidFill>
                <a:latin typeface="+mn-lt"/>
                <a:ea typeface="+mn-ea"/>
                <a:cs typeface="+mn-cs"/>
              </a:defRPr>
            </a:lvl4pPr>
            <a:lvl5pPr>
              <a:defRPr>
                <a:solidFill>
                  <a:schemeClr val="lt1"/>
                </a:solidFill>
                <a:latin typeface="+mn-lt"/>
                <a:ea typeface="+mn-ea"/>
                <a:cs typeface="+mn-cs"/>
              </a:defRPr>
            </a:lvl5pPr>
            <a:lvl6pPr>
              <a:defRPr>
                <a:solidFill>
                  <a:schemeClr val="lt1"/>
                </a:solidFill>
                <a:latin typeface="+mn-lt"/>
                <a:ea typeface="+mn-ea"/>
                <a:cs typeface="+mn-cs"/>
              </a:defRPr>
            </a:lvl6pPr>
            <a:lvl7pPr>
              <a:defRPr>
                <a:solidFill>
                  <a:schemeClr val="lt1"/>
                </a:solidFill>
                <a:latin typeface="+mn-lt"/>
                <a:ea typeface="+mn-ea"/>
                <a:cs typeface="+mn-cs"/>
              </a:defRPr>
            </a:lvl7pPr>
            <a:lvl8pPr>
              <a:defRPr>
                <a:solidFill>
                  <a:schemeClr val="lt1"/>
                </a:solidFill>
                <a:latin typeface="+mn-lt"/>
                <a:ea typeface="+mn-ea"/>
                <a:cs typeface="+mn-cs"/>
              </a:defRPr>
            </a:lvl8pPr>
            <a:lvl9pPr>
              <a:defRPr>
                <a:solidFill>
                  <a:schemeClr val="lt1"/>
                </a:solidFill>
                <a:latin typeface="+mn-lt"/>
                <a:ea typeface="+mn-ea"/>
                <a:cs typeface="+mn-cs"/>
              </a:defRPr>
            </a:lvl9pPr>
          </a:lstStyle>
          <a:p>
            <a:pPr lvl="0">
              <a:defRPr/>
            </a:pPr>
            <a:r>
              <a:rPr lang="ja-JP" altLang="en-US" sz="2159" b="1" u="sng" dirty="0">
                <a:solidFill>
                  <a:srgbClr val="464038"/>
                </a:solidFill>
                <a:latin typeface="游ゴシック" panose="020B0400000000000000" pitchFamily="50" charset="-128"/>
              </a:rPr>
              <a:t>国民健康保険における高額療養費支給申請手続の簡素化</a:t>
            </a:r>
          </a:p>
        </p:txBody>
      </p:sp>
      <p:sp>
        <p:nvSpPr>
          <p:cNvPr id="29" name="角丸四角形 28"/>
          <p:cNvSpPr/>
          <p:nvPr/>
        </p:nvSpPr>
        <p:spPr>
          <a:xfrm>
            <a:off x="94932" y="345204"/>
            <a:ext cx="10493053" cy="6527769"/>
          </a:xfrm>
          <a:prstGeom prst="roundRect">
            <a:avLst>
              <a:gd name="adj" fmla="val 1796"/>
            </a:avLst>
          </a:prstGeom>
          <a:noFill/>
          <a:ln w="28575">
            <a:solidFill>
              <a:srgbClr val="46403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806" dirty="0">
              <a:solidFill>
                <a:srgbClr val="6E6457"/>
              </a:solidFill>
            </a:endParaRPr>
          </a:p>
        </p:txBody>
      </p:sp>
      <p:sp>
        <p:nvSpPr>
          <p:cNvPr id="30" name="正方形/長方形 29"/>
          <p:cNvSpPr/>
          <p:nvPr/>
        </p:nvSpPr>
        <p:spPr>
          <a:xfrm>
            <a:off x="100011" y="157256"/>
            <a:ext cx="2880000" cy="360000"/>
          </a:xfrm>
          <a:prstGeom prst="rect">
            <a:avLst/>
          </a:prstGeom>
          <a:solidFill>
            <a:srgbClr val="464038"/>
          </a:solidFill>
          <a:ln w="28575">
            <a:solidFill>
              <a:srgbClr val="46403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159" b="1" dirty="0">
                <a:solidFill>
                  <a:schemeClr val="bg1"/>
                </a:solidFill>
              </a:rPr>
              <a:t>（参考）提案事例②</a:t>
            </a:r>
          </a:p>
        </p:txBody>
      </p:sp>
      <p:sp>
        <p:nvSpPr>
          <p:cNvPr id="31" name="角丸四角形 30"/>
          <p:cNvSpPr/>
          <p:nvPr/>
        </p:nvSpPr>
        <p:spPr>
          <a:xfrm>
            <a:off x="5582188" y="4540060"/>
            <a:ext cx="4578826" cy="913181"/>
          </a:xfrm>
          <a:prstGeom prst="roundRect">
            <a:avLst/>
          </a:prstGeom>
          <a:solidFill>
            <a:srgbClr val="C7D9D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115"/>
          </a:p>
        </p:txBody>
      </p:sp>
      <p:sp>
        <p:nvSpPr>
          <p:cNvPr id="32" name="テキスト ボックス 31"/>
          <p:cNvSpPr txBox="1"/>
          <p:nvPr/>
        </p:nvSpPr>
        <p:spPr>
          <a:xfrm>
            <a:off x="5646915" y="4594581"/>
            <a:ext cx="4530546" cy="830997"/>
          </a:xfrm>
          <a:prstGeom prst="rect">
            <a:avLst/>
          </a:prstGeom>
          <a:noFill/>
          <a:ln>
            <a:noFill/>
          </a:ln>
        </p:spPr>
        <p:style>
          <a:lnRef idx="1">
            <a:schemeClr val="accent2"/>
          </a:lnRef>
          <a:fillRef idx="2">
            <a:schemeClr val="accent2"/>
          </a:fillRef>
          <a:effectRef idx="1">
            <a:schemeClr val="accent2"/>
          </a:effectRef>
          <a:fontRef idx="minor">
            <a:schemeClr val="dk1"/>
          </a:fontRef>
        </p:style>
        <p:txBody>
          <a:bodyPr wrap="square" rtlCol="0">
            <a:spAutoFit/>
          </a:bodyPr>
          <a:lstStyle/>
          <a:p>
            <a:pPr algn="ctr" defTabSz="986912">
              <a:defRPr/>
            </a:pPr>
            <a:r>
              <a:rPr kumimoji="1" lang="ja-JP" altLang="en-US" sz="1600" b="1" dirty="0">
                <a:solidFill>
                  <a:srgbClr val="464038"/>
                </a:solidFill>
                <a:latin typeface="+mn-ea"/>
              </a:rPr>
              <a:t>市区町村が条例等で別段の定めをすることで、</a:t>
            </a:r>
            <a:endParaRPr kumimoji="1" lang="en-US" altLang="ja-JP" sz="1600" b="1" dirty="0">
              <a:solidFill>
                <a:srgbClr val="464038"/>
              </a:solidFill>
              <a:latin typeface="+mn-ea"/>
            </a:endParaRPr>
          </a:p>
          <a:p>
            <a:pPr algn="ctr" defTabSz="986912">
              <a:defRPr/>
            </a:pPr>
            <a:r>
              <a:rPr kumimoji="1" lang="en-US" altLang="ja-JP" sz="1600" b="1" dirty="0">
                <a:solidFill>
                  <a:srgbClr val="EE7D50"/>
                </a:solidFill>
                <a:latin typeface="+mn-ea"/>
              </a:rPr>
              <a:t>70</a:t>
            </a:r>
            <a:r>
              <a:rPr kumimoji="1" lang="ja-JP" altLang="en-US" sz="1600" b="1" dirty="0">
                <a:solidFill>
                  <a:srgbClr val="EE7D50"/>
                </a:solidFill>
                <a:latin typeface="+mn-ea"/>
              </a:rPr>
              <a:t>歳未満の被保険者も申請手続を</a:t>
            </a:r>
            <a:endParaRPr kumimoji="1" lang="en-US" altLang="ja-JP" sz="1600" b="1" dirty="0">
              <a:solidFill>
                <a:srgbClr val="EE7D50"/>
              </a:solidFill>
              <a:latin typeface="+mn-ea"/>
            </a:endParaRPr>
          </a:p>
          <a:p>
            <a:pPr algn="ctr" defTabSz="986912">
              <a:defRPr/>
            </a:pPr>
            <a:r>
              <a:rPr kumimoji="1" lang="ja-JP" altLang="en-US" sz="1600" b="1" dirty="0">
                <a:solidFill>
                  <a:srgbClr val="EE7D50"/>
                </a:solidFill>
                <a:latin typeface="+mn-ea"/>
              </a:rPr>
              <a:t>簡素化することが可能に</a:t>
            </a:r>
          </a:p>
        </p:txBody>
      </p:sp>
      <p:sp>
        <p:nvSpPr>
          <p:cNvPr id="33" name="角丸四角形 32"/>
          <p:cNvSpPr/>
          <p:nvPr/>
        </p:nvSpPr>
        <p:spPr>
          <a:xfrm>
            <a:off x="91409" y="1001716"/>
            <a:ext cx="10475759" cy="299493"/>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86912">
              <a:defRPr/>
            </a:pPr>
            <a:r>
              <a:rPr kumimoji="1" lang="zh-TW" altLang="en-US" sz="1511" dirty="0">
                <a:solidFill>
                  <a:srgbClr val="464038"/>
                </a:solidFill>
                <a:latin typeface="游ゴシック" panose="020B0400000000000000" pitchFamily="50" charset="-128"/>
                <a:ea typeface="游ゴシック" panose="020B0400000000000000" pitchFamily="50" charset="-128"/>
              </a:rPr>
              <a:t>提案主体：砥部町、松山市、宇和島市、八幡浜市、大洲市、松前町、内子町、伊方町、松野町、愛南町</a:t>
            </a:r>
          </a:p>
        </p:txBody>
      </p:sp>
      <p:sp>
        <p:nvSpPr>
          <p:cNvPr id="34" name="テキスト ボックス 33"/>
          <p:cNvSpPr txBox="1"/>
          <p:nvPr/>
        </p:nvSpPr>
        <p:spPr>
          <a:xfrm>
            <a:off x="860538" y="1883425"/>
            <a:ext cx="4337962" cy="156966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0" normalizeH="0" baseline="0" noProof="0" dirty="0">
                <a:ln>
                  <a:noFill/>
                </a:ln>
                <a:solidFill>
                  <a:srgbClr val="464038"/>
                </a:solidFill>
                <a:effectLst/>
                <a:uLnTx/>
                <a:uFillTx/>
                <a:latin typeface="游ゴシック" panose="020B0400000000000000" pitchFamily="50" charset="-128"/>
                <a:ea typeface="游ゴシック" panose="020B0400000000000000" pitchFamily="50" charset="-128"/>
              </a:rPr>
              <a:t>○</a:t>
            </a:r>
            <a:r>
              <a:rPr kumimoji="1" lang="en-US" altLang="ja-JP" sz="1600" b="0" i="0" u="sng" strike="noStrike" kern="1200" cap="none" spc="0" normalizeH="0" baseline="0" noProof="0" dirty="0">
                <a:ln>
                  <a:noFill/>
                </a:ln>
                <a:solidFill>
                  <a:srgbClr val="464038"/>
                </a:solidFill>
                <a:effectLst/>
                <a:uLnTx/>
                <a:uFillTx/>
                <a:latin typeface="游ゴシック" panose="020B0400000000000000" pitchFamily="50" charset="-128"/>
                <a:ea typeface="游ゴシック" panose="020B0400000000000000" pitchFamily="50" charset="-128"/>
              </a:rPr>
              <a:t>70</a:t>
            </a:r>
            <a:r>
              <a:rPr kumimoji="1" lang="ja-JP" altLang="en-US" sz="1600" b="0" i="0" u="sng" strike="noStrike" kern="1200" cap="none" spc="0" normalizeH="0" baseline="0" noProof="0" dirty="0">
                <a:ln>
                  <a:noFill/>
                </a:ln>
                <a:solidFill>
                  <a:srgbClr val="464038"/>
                </a:solidFill>
                <a:effectLst/>
                <a:uLnTx/>
                <a:uFillTx/>
                <a:latin typeface="游ゴシック" panose="020B0400000000000000" pitchFamily="50" charset="-128"/>
                <a:ea typeface="游ゴシック" panose="020B0400000000000000" pitchFamily="50" charset="-128"/>
              </a:rPr>
              <a:t>歳未満の被保険者</a:t>
            </a:r>
            <a:r>
              <a:rPr kumimoji="1" lang="ja-JP" altLang="en-US" sz="1600" b="0" i="0" u="none" strike="noStrike" kern="1200" cap="none" spc="0" normalizeH="0" baseline="0" noProof="0" dirty="0">
                <a:ln>
                  <a:noFill/>
                </a:ln>
                <a:solidFill>
                  <a:srgbClr val="464038"/>
                </a:solidFill>
                <a:effectLst/>
                <a:uLnTx/>
                <a:uFillTx/>
                <a:latin typeface="游ゴシック" panose="020B0400000000000000" pitchFamily="50" charset="-128"/>
                <a:ea typeface="游ゴシック" panose="020B0400000000000000" pitchFamily="50" charset="-128"/>
              </a:rPr>
              <a:t>は、自己負担限度額を</a:t>
            </a:r>
            <a:endParaRPr kumimoji="1" lang="en-US" altLang="ja-JP" sz="1600" b="0" i="0" u="none" strike="noStrike" kern="1200" cap="none" spc="0" normalizeH="0" baseline="0" noProof="0" dirty="0">
              <a:ln>
                <a:noFill/>
              </a:ln>
              <a:solidFill>
                <a:srgbClr val="464038"/>
              </a:solidFill>
              <a:effectLst/>
              <a:uLnTx/>
              <a:uFillTx/>
              <a:latin typeface="游ゴシック" panose="020B0400000000000000" pitchFamily="50" charset="-128"/>
              <a:ea typeface="游ゴシック" panose="020B0400000000000000"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dirty="0">
                <a:solidFill>
                  <a:srgbClr val="464038"/>
                </a:solidFill>
                <a:latin typeface="游ゴシック" panose="020B0400000000000000" pitchFamily="50" charset="-128"/>
                <a:ea typeface="游ゴシック" panose="020B0400000000000000" pitchFamily="50" charset="-128"/>
              </a:rPr>
              <a:t>   </a:t>
            </a:r>
            <a:r>
              <a:rPr kumimoji="1" lang="ja-JP" altLang="en-US" sz="1600" b="0" i="0" u="none" strike="noStrike" kern="1200" cap="none" spc="0" normalizeH="0" baseline="0" noProof="0" dirty="0">
                <a:ln>
                  <a:noFill/>
                </a:ln>
                <a:solidFill>
                  <a:srgbClr val="464038"/>
                </a:solidFill>
                <a:effectLst/>
                <a:uLnTx/>
                <a:uFillTx/>
                <a:latin typeface="游ゴシック" panose="020B0400000000000000" pitchFamily="50" charset="-128"/>
                <a:ea typeface="游ゴシック" panose="020B0400000000000000" pitchFamily="50" charset="-128"/>
              </a:rPr>
              <a:t>超えた月毎に</a:t>
            </a:r>
            <a:r>
              <a:rPr kumimoji="1" lang="ja-JP" altLang="en-US" sz="1600" b="0" i="0" u="sng" strike="noStrike" kern="1200" cap="none" spc="0" normalizeH="0" baseline="0" noProof="0" dirty="0">
                <a:ln>
                  <a:noFill/>
                </a:ln>
                <a:solidFill>
                  <a:srgbClr val="464038"/>
                </a:solidFill>
                <a:effectLst/>
                <a:uLnTx/>
                <a:uFillTx/>
                <a:latin typeface="游ゴシック" panose="020B0400000000000000" pitchFamily="50" charset="-128"/>
                <a:ea typeface="游ゴシック" panose="020B0400000000000000" pitchFamily="50" charset="-128"/>
              </a:rPr>
              <a:t>市区町村に支給申請書を提出</a:t>
            </a:r>
            <a:endParaRPr kumimoji="1" lang="en-US" altLang="ja-JP" sz="1600" b="0" i="0" u="sng" strike="noStrike" kern="1200" cap="none" spc="0" normalizeH="0" baseline="0" noProof="0" dirty="0">
              <a:ln>
                <a:noFill/>
              </a:ln>
              <a:solidFill>
                <a:srgbClr val="464038"/>
              </a:solidFill>
              <a:effectLst/>
              <a:uLnTx/>
              <a:uFillTx/>
              <a:latin typeface="游ゴシック" panose="020B0400000000000000" pitchFamily="50" charset="-128"/>
              <a:ea typeface="游ゴシック" panose="020B0400000000000000"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600" u="sng" dirty="0">
              <a:solidFill>
                <a:srgbClr val="464038"/>
              </a:solidFill>
              <a:latin typeface="游ゴシック" panose="020B0400000000000000" pitchFamily="50" charset="-128"/>
              <a:ea typeface="游ゴシック" panose="020B0400000000000000" pitchFamily="50" charset="-128"/>
            </a:endParaRPr>
          </a:p>
          <a:p>
            <a:pPr lvl="0" defTabSz="914400">
              <a:defRPr/>
            </a:pPr>
            <a:r>
              <a:rPr kumimoji="1" lang="ja-JP" altLang="en-US" sz="1600" dirty="0">
                <a:solidFill>
                  <a:srgbClr val="464038"/>
                </a:solidFill>
                <a:latin typeface="游ゴシック" panose="020B0400000000000000" pitchFamily="50" charset="-128"/>
              </a:rPr>
              <a:t>○</a:t>
            </a:r>
            <a:r>
              <a:rPr kumimoji="1" lang="ja-JP" altLang="en-US" sz="1600" u="sng" dirty="0">
                <a:solidFill>
                  <a:srgbClr val="464038"/>
                </a:solidFill>
                <a:latin typeface="游ゴシック" panose="020B0400000000000000" pitchFamily="50" charset="-128"/>
              </a:rPr>
              <a:t>市区町村</a:t>
            </a:r>
            <a:r>
              <a:rPr kumimoji="1" lang="ja-JP" altLang="en-US" sz="1600" dirty="0">
                <a:solidFill>
                  <a:srgbClr val="464038"/>
                </a:solidFill>
                <a:latin typeface="游ゴシック" panose="020B0400000000000000" pitchFamily="50" charset="-128"/>
              </a:rPr>
              <a:t>は、提出された</a:t>
            </a:r>
            <a:r>
              <a:rPr kumimoji="1" lang="ja-JP" altLang="en-US" sz="1600" u="sng" dirty="0">
                <a:solidFill>
                  <a:srgbClr val="464038"/>
                </a:solidFill>
                <a:latin typeface="游ゴシック" panose="020B0400000000000000" pitchFamily="50" charset="-128"/>
              </a:rPr>
              <a:t>申請書の内容を</a:t>
            </a:r>
            <a:endParaRPr kumimoji="1" lang="en-US" altLang="ja-JP" sz="1600" u="sng" dirty="0">
              <a:solidFill>
                <a:srgbClr val="464038"/>
              </a:solidFill>
              <a:latin typeface="游ゴシック" panose="020B0400000000000000" pitchFamily="50" charset="-128"/>
            </a:endParaRPr>
          </a:p>
          <a:p>
            <a:pPr lvl="0" defTabSz="914400">
              <a:defRPr/>
            </a:pPr>
            <a:r>
              <a:rPr kumimoji="1" lang="ja-JP" altLang="en-US" sz="1600" dirty="0">
                <a:solidFill>
                  <a:srgbClr val="464038"/>
                </a:solidFill>
                <a:latin typeface="游ゴシック" panose="020B0400000000000000" pitchFamily="50" charset="-128"/>
              </a:rPr>
              <a:t>    </a:t>
            </a:r>
            <a:r>
              <a:rPr kumimoji="1" lang="ja-JP" altLang="en-US" sz="1600" u="sng" dirty="0">
                <a:solidFill>
                  <a:srgbClr val="464038"/>
                </a:solidFill>
                <a:latin typeface="游ゴシック" panose="020B0400000000000000" pitchFamily="50" charset="-128"/>
              </a:rPr>
              <a:t>確認</a:t>
            </a:r>
            <a:r>
              <a:rPr kumimoji="1" lang="ja-JP" altLang="en-US" sz="1600" dirty="0">
                <a:solidFill>
                  <a:srgbClr val="464038"/>
                </a:solidFill>
                <a:latin typeface="游ゴシック" panose="020B0400000000000000" pitchFamily="50" charset="-128"/>
              </a:rPr>
              <a:t>する必要</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600" b="0" i="0" u="sng" strike="noStrike" kern="1200" cap="none" spc="0" normalizeH="0" baseline="0" noProof="0" dirty="0">
              <a:ln>
                <a:noFill/>
              </a:ln>
              <a:solidFill>
                <a:srgbClr val="464038"/>
              </a:solidFill>
              <a:effectLst/>
              <a:uLnTx/>
              <a:uFillTx/>
              <a:latin typeface="游ゴシック" panose="020B0400000000000000" pitchFamily="50" charset="-128"/>
              <a:ea typeface="游ゴシック" panose="020B0400000000000000" pitchFamily="50" charset="-128"/>
            </a:endParaRPr>
          </a:p>
        </p:txBody>
      </p:sp>
      <p:sp>
        <p:nvSpPr>
          <p:cNvPr id="35" name="テキスト ボックス 34"/>
          <p:cNvSpPr txBox="1"/>
          <p:nvPr/>
        </p:nvSpPr>
        <p:spPr>
          <a:xfrm>
            <a:off x="1332665" y="4741451"/>
            <a:ext cx="3765842" cy="707886"/>
          </a:xfrm>
          <a:prstGeom prst="rect">
            <a:avLst/>
          </a:prstGeom>
          <a:noFill/>
        </p:spPr>
        <p:txBody>
          <a:bodyPr wrap="square" rtlCol="0">
            <a:spAutoFit/>
          </a:bodyPr>
          <a:lstStyle/>
          <a:p>
            <a:pPr marL="144000" marR="0" lvl="0" indent="-144000" algn="l" defTabSz="914400"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0" normalizeH="0" baseline="0" noProof="0" dirty="0">
                <a:ln>
                  <a:noFill/>
                </a:ln>
                <a:solidFill>
                  <a:srgbClr val="464038"/>
                </a:solidFill>
                <a:effectLst/>
                <a:uLnTx/>
                <a:uFillTx/>
                <a:latin typeface="游ゴシック" panose="020B0400000000000000" pitchFamily="50" charset="-128"/>
                <a:ea typeface="游ゴシック" panose="020B0400000000000000" pitchFamily="50" charset="-128"/>
              </a:rPr>
              <a:t>○申請に係る</a:t>
            </a:r>
            <a:r>
              <a:rPr kumimoji="1" lang="ja-JP" altLang="en-US" sz="1600" b="1" i="0" u="sng" strike="noStrike" kern="1200" cap="none" spc="0" normalizeH="0" baseline="0" noProof="0" dirty="0">
                <a:ln>
                  <a:noFill/>
                </a:ln>
                <a:solidFill>
                  <a:srgbClr val="EE7D50"/>
                </a:solidFill>
                <a:effectLst/>
                <a:uLnTx/>
                <a:uFillTx/>
                <a:latin typeface="游ゴシック" panose="020B0400000000000000" pitchFamily="50" charset="-128"/>
                <a:ea typeface="游ゴシック" panose="020B0400000000000000" pitchFamily="50" charset="-128"/>
              </a:rPr>
              <a:t>被保険者の負担軽減</a:t>
            </a:r>
            <a:endParaRPr kumimoji="1" lang="en-US" altLang="ja-JP" sz="1600" b="1" i="0" u="sng" strike="noStrike" kern="1200" cap="none" spc="0" normalizeH="0" baseline="0" noProof="0" dirty="0">
              <a:ln>
                <a:noFill/>
              </a:ln>
              <a:solidFill>
                <a:srgbClr val="EE7D50"/>
              </a:solidFill>
              <a:effectLst/>
              <a:uLnTx/>
              <a:uFillTx/>
              <a:latin typeface="游ゴシック" panose="020B0400000000000000" pitchFamily="50" charset="-128"/>
              <a:ea typeface="游ゴシック" panose="020B0400000000000000" pitchFamily="50" charset="-128"/>
            </a:endParaRPr>
          </a:p>
          <a:p>
            <a:pPr marL="144000" marR="0" lvl="0" indent="-144000" algn="l" defTabSz="914400" rtl="0" eaLnBrk="1" fontAlgn="auto" latinLnBrk="0" hangingPunct="1">
              <a:lnSpc>
                <a:spcPct val="100000"/>
              </a:lnSpc>
              <a:spcBef>
                <a:spcPts val="0"/>
              </a:spcBef>
              <a:spcAft>
                <a:spcPts val="0"/>
              </a:spcAft>
              <a:buClrTx/>
              <a:buSzTx/>
              <a:buFontTx/>
              <a:buNone/>
              <a:tabLst/>
              <a:defRPr/>
            </a:pPr>
            <a:r>
              <a:rPr kumimoji="1" lang="ja-JP" altLang="en-US" sz="800" b="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rPr>
              <a:t>　</a:t>
            </a:r>
            <a:endParaRPr kumimoji="1" lang="en-US" altLang="ja-JP" sz="800" b="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endParaRPr>
          </a:p>
          <a:p>
            <a:pPr marL="144000" marR="0" lvl="0" indent="-144000" algn="l" defTabSz="914400"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0" normalizeH="0" baseline="0" noProof="0" dirty="0">
                <a:ln>
                  <a:noFill/>
                </a:ln>
                <a:solidFill>
                  <a:srgbClr val="464038"/>
                </a:solidFill>
                <a:effectLst/>
                <a:uLnTx/>
                <a:uFillTx/>
                <a:latin typeface="游ゴシック" panose="020B0400000000000000" pitchFamily="50" charset="-128"/>
                <a:ea typeface="游ゴシック" panose="020B0400000000000000" pitchFamily="50" charset="-128"/>
              </a:rPr>
              <a:t>○</a:t>
            </a:r>
            <a:r>
              <a:rPr kumimoji="1" lang="ja-JP" altLang="en-US" sz="1600" b="1" i="0" u="sng" strike="noStrike" kern="1200" cap="none" spc="0" normalizeH="0" baseline="0" noProof="0" dirty="0">
                <a:ln>
                  <a:noFill/>
                </a:ln>
                <a:solidFill>
                  <a:srgbClr val="EE7D50"/>
                </a:solidFill>
                <a:effectLst/>
                <a:uLnTx/>
                <a:uFillTx/>
                <a:latin typeface="游ゴシック" panose="020B0400000000000000" pitchFamily="50" charset="-128"/>
                <a:ea typeface="游ゴシック" panose="020B0400000000000000" pitchFamily="50" charset="-128"/>
              </a:rPr>
              <a:t>市区町村の事務負担軽減</a:t>
            </a:r>
            <a:endParaRPr kumimoji="1" lang="en-US" altLang="ja-JP" sz="1600" b="1" i="0" u="sng" strike="noStrike" kern="1200" cap="none" spc="0" normalizeH="0" baseline="0" noProof="0" dirty="0">
              <a:ln>
                <a:noFill/>
              </a:ln>
              <a:solidFill>
                <a:srgbClr val="EE7D50"/>
              </a:solidFill>
              <a:effectLst/>
              <a:uLnTx/>
              <a:uFillTx/>
              <a:latin typeface="游ゴシック" panose="020B0400000000000000" pitchFamily="50" charset="-128"/>
              <a:ea typeface="游ゴシック" panose="020B0400000000000000" pitchFamily="50" charset="-128"/>
            </a:endParaRPr>
          </a:p>
        </p:txBody>
      </p:sp>
      <p:sp>
        <p:nvSpPr>
          <p:cNvPr id="36" name="テキスト ボックス 35"/>
          <p:cNvSpPr txBox="1"/>
          <p:nvPr/>
        </p:nvSpPr>
        <p:spPr>
          <a:xfrm>
            <a:off x="5548263" y="1803082"/>
            <a:ext cx="4684720" cy="2062103"/>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rPr>
              <a:t>○高額療養費の支給を申請する際、</a:t>
            </a:r>
            <a:r>
              <a:rPr kumimoji="1" lang="en-US" altLang="ja-JP" sz="1600" b="1" i="0" u="sng"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rPr>
              <a:t>70</a:t>
            </a:r>
            <a:r>
              <a:rPr kumimoji="1" lang="ja-JP" altLang="en-US" sz="1600" b="1" i="0" u="sng"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rPr>
              <a:t>歳未満の</a:t>
            </a:r>
            <a:endParaRPr kumimoji="1" lang="en-US" altLang="ja-JP" sz="1600" b="1" i="0" u="sng"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b="1" i="0"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rPr>
              <a:t>　</a:t>
            </a:r>
            <a:r>
              <a:rPr kumimoji="1" lang="ja-JP" altLang="en-US" sz="1600" b="1" i="0" u="sng"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rPr>
              <a:t>被保険者</a:t>
            </a:r>
            <a:r>
              <a:rPr kumimoji="1" lang="ja-JP" altLang="en-US" sz="1600" b="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rPr>
              <a:t>は、</a:t>
            </a:r>
            <a:r>
              <a:rPr kumimoji="1" lang="ja-JP" altLang="en-US" sz="1600" b="1" i="0" u="sng"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rPr>
              <a:t>月毎に申請書を市区町村に提出</a:t>
            </a:r>
            <a:r>
              <a:rPr kumimoji="1" lang="ja-JP" altLang="en-US" sz="1600" b="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rPr>
              <a:t>し</a:t>
            </a:r>
            <a:endParaRPr kumimoji="1" lang="en-US" altLang="ja-JP" sz="1600" b="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dirty="0">
                <a:solidFill>
                  <a:prstClr val="black"/>
                </a:solidFill>
                <a:latin typeface="游ゴシック" panose="020B0400000000000000" pitchFamily="50" charset="-128"/>
                <a:ea typeface="游ゴシック" panose="020B0400000000000000" pitchFamily="50" charset="-128"/>
              </a:rPr>
              <a:t>　</a:t>
            </a:r>
            <a:r>
              <a:rPr kumimoji="1" lang="ja-JP" altLang="en-US" sz="1600" b="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rPr>
              <a:t>なければならない</a:t>
            </a:r>
            <a:endParaRPr kumimoji="1" lang="en-US" altLang="ja-JP" sz="1600" b="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600" b="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endParaRPr>
          </a:p>
          <a:p>
            <a:pPr lvl="0" defTabSz="914400">
              <a:defRPr/>
            </a:pPr>
            <a:r>
              <a:rPr kumimoji="1" lang="ja-JP" altLang="en-US" sz="1600" dirty="0">
                <a:solidFill>
                  <a:prstClr val="black"/>
                </a:solidFill>
                <a:latin typeface="游ゴシック" panose="020B0400000000000000" pitchFamily="50" charset="-128"/>
              </a:rPr>
              <a:t>○一方で、</a:t>
            </a:r>
            <a:r>
              <a:rPr kumimoji="1" lang="en-US" altLang="ja-JP" sz="1600" b="1" u="sng" dirty="0">
                <a:solidFill>
                  <a:prstClr val="black"/>
                </a:solidFill>
                <a:latin typeface="游ゴシック" panose="020B0400000000000000" pitchFamily="50" charset="-128"/>
              </a:rPr>
              <a:t>70</a:t>
            </a:r>
            <a:r>
              <a:rPr kumimoji="1" lang="ja-JP" altLang="en-US" sz="1600" b="1" u="sng" dirty="0">
                <a:solidFill>
                  <a:prstClr val="black"/>
                </a:solidFill>
                <a:latin typeface="游ゴシック" panose="020B0400000000000000" pitchFamily="50" charset="-128"/>
              </a:rPr>
              <a:t>歳以上</a:t>
            </a:r>
            <a:r>
              <a:rPr kumimoji="1" lang="en-US" altLang="ja-JP" sz="1600" b="1" u="sng" dirty="0">
                <a:solidFill>
                  <a:prstClr val="black"/>
                </a:solidFill>
                <a:latin typeface="游ゴシック" panose="020B0400000000000000" pitchFamily="50" charset="-128"/>
              </a:rPr>
              <a:t>75</a:t>
            </a:r>
            <a:r>
              <a:rPr kumimoji="1" lang="ja-JP" altLang="en-US" sz="1600" b="1" u="sng" dirty="0">
                <a:solidFill>
                  <a:prstClr val="black"/>
                </a:solidFill>
                <a:latin typeface="游ゴシック" panose="020B0400000000000000" pitchFamily="50" charset="-128"/>
              </a:rPr>
              <a:t>歳未満の被保険者</a:t>
            </a:r>
            <a:r>
              <a:rPr kumimoji="1" lang="ja-JP" altLang="en-US" sz="1600" dirty="0">
                <a:solidFill>
                  <a:prstClr val="black"/>
                </a:solidFill>
                <a:latin typeface="游ゴシック" panose="020B0400000000000000" pitchFamily="50" charset="-128"/>
              </a:rPr>
              <a:t>は、</a:t>
            </a:r>
            <a:endParaRPr kumimoji="1" lang="en-US" altLang="ja-JP" sz="1600" dirty="0">
              <a:solidFill>
                <a:prstClr val="black"/>
              </a:solidFill>
              <a:latin typeface="游ゴシック" panose="020B0400000000000000" pitchFamily="50" charset="-128"/>
            </a:endParaRPr>
          </a:p>
          <a:p>
            <a:pPr lvl="0" defTabSz="914400">
              <a:defRPr/>
            </a:pPr>
            <a:r>
              <a:rPr kumimoji="1" lang="ja-JP" altLang="en-US" sz="1600" dirty="0">
                <a:solidFill>
                  <a:prstClr val="black"/>
                </a:solidFill>
                <a:latin typeface="游ゴシック" panose="020B0400000000000000" pitchFamily="50" charset="-128"/>
              </a:rPr>
              <a:t>　市区町村が条例等で別段の定めをすることで、</a:t>
            </a:r>
            <a:endParaRPr kumimoji="1" lang="en-US" altLang="ja-JP" sz="1600" dirty="0">
              <a:solidFill>
                <a:prstClr val="black"/>
              </a:solidFill>
              <a:latin typeface="游ゴシック" panose="020B0400000000000000" pitchFamily="50" charset="-128"/>
            </a:endParaRPr>
          </a:p>
          <a:p>
            <a:pPr lvl="0" defTabSz="914400">
              <a:defRPr/>
            </a:pPr>
            <a:r>
              <a:rPr kumimoji="1" lang="ja-JP" altLang="en-US" sz="1600" b="1" dirty="0">
                <a:solidFill>
                  <a:prstClr val="black"/>
                </a:solidFill>
                <a:latin typeface="游ゴシック" panose="020B0400000000000000" pitchFamily="50" charset="-128"/>
              </a:rPr>
              <a:t>　</a:t>
            </a:r>
            <a:r>
              <a:rPr kumimoji="1" lang="ja-JP" altLang="en-US" sz="1600" b="1" u="sng" dirty="0">
                <a:solidFill>
                  <a:prstClr val="black"/>
                </a:solidFill>
                <a:latin typeface="游ゴシック" panose="020B0400000000000000" pitchFamily="50" charset="-128"/>
              </a:rPr>
              <a:t>手続の簡素化が可能</a:t>
            </a:r>
            <a:endParaRPr kumimoji="1" lang="ja-JP" altLang="en-US" sz="1600" b="1" dirty="0">
              <a:solidFill>
                <a:prstClr val="black"/>
              </a:solidFill>
              <a:latin typeface="游ゴシック" panose="020B0400000000000000"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1600" b="0" i="0" u="none" strike="noStrike" kern="1200" cap="none" spc="0" normalizeH="0" baseline="0" noProof="0" dirty="0">
              <a:ln>
                <a:noFill/>
              </a:ln>
              <a:solidFill>
                <a:prstClr val="black"/>
              </a:solidFill>
              <a:effectLst/>
              <a:uLnTx/>
              <a:uFillTx/>
              <a:latin typeface="游ゴシック" panose="020B0400000000000000" pitchFamily="50" charset="-128"/>
              <a:ea typeface="游ゴシック" panose="020B0400000000000000" pitchFamily="50" charset="-128"/>
            </a:endParaRPr>
          </a:p>
        </p:txBody>
      </p:sp>
      <p:sp>
        <p:nvSpPr>
          <p:cNvPr id="37" name="正方形/長方形 36"/>
          <p:cNvSpPr/>
          <p:nvPr/>
        </p:nvSpPr>
        <p:spPr>
          <a:xfrm>
            <a:off x="1309299" y="3410087"/>
            <a:ext cx="3686341" cy="311736"/>
          </a:xfrm>
          <a:prstGeom prst="rect">
            <a:avLst/>
          </a:prstGeom>
          <a:no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600" b="1" i="0" u="sng" strike="noStrike" kern="1200" cap="none" spc="0" normalizeH="0" baseline="0" noProof="0" dirty="0">
                <a:ln>
                  <a:noFill/>
                </a:ln>
                <a:solidFill>
                  <a:srgbClr val="EE7D50"/>
                </a:solidFill>
                <a:effectLst/>
                <a:uLnTx/>
                <a:uFillTx/>
                <a:latin typeface="游ゴシック" panose="020B0400000000000000" pitchFamily="50" charset="-128"/>
                <a:ea typeface="游ゴシック" panose="020B0400000000000000" pitchFamily="50" charset="-128"/>
              </a:rPr>
              <a:t>被保険者、市区町村双方の負担に</a:t>
            </a:r>
            <a:endParaRPr kumimoji="1" lang="en-US" altLang="ja-JP" sz="1600" b="1" i="0" u="sng" strike="noStrike" kern="1200" cap="none" spc="0" normalizeH="0" baseline="0" noProof="0" dirty="0">
              <a:ln>
                <a:noFill/>
              </a:ln>
              <a:solidFill>
                <a:srgbClr val="EE7D50"/>
              </a:solidFill>
              <a:effectLst/>
              <a:uLnTx/>
              <a:uFillTx/>
              <a:latin typeface="游ゴシック" panose="020B0400000000000000" pitchFamily="50" charset="-128"/>
              <a:ea typeface="游ゴシック" panose="020B0400000000000000" pitchFamily="50" charset="-128"/>
            </a:endParaRPr>
          </a:p>
        </p:txBody>
      </p:sp>
      <p:sp>
        <p:nvSpPr>
          <p:cNvPr id="38" name="テキスト ボックス 37"/>
          <p:cNvSpPr txBox="1"/>
          <p:nvPr/>
        </p:nvSpPr>
        <p:spPr>
          <a:xfrm>
            <a:off x="5517965" y="5742508"/>
            <a:ext cx="4795764" cy="52322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dirty="0">
                <a:ln>
                  <a:noFill/>
                </a:ln>
                <a:solidFill>
                  <a:srgbClr val="464038"/>
                </a:solidFill>
                <a:effectLst/>
                <a:uLnTx/>
                <a:uFillTx/>
                <a:latin typeface="游ゴシック" panose="020B0400000000000000" pitchFamily="50" charset="-128"/>
                <a:ea typeface="游ゴシック" panose="020B0400000000000000" pitchFamily="50" charset="-128"/>
              </a:rPr>
              <a:t>初回申請時に口座情報を登録することで、</a:t>
            </a:r>
            <a:endParaRPr kumimoji="1" lang="en-US" altLang="ja-JP" sz="1400" b="0" i="0" u="none" strike="noStrike" kern="1200" cap="none" spc="0" normalizeH="0" baseline="0" noProof="0" dirty="0">
              <a:ln>
                <a:noFill/>
              </a:ln>
              <a:solidFill>
                <a:srgbClr val="464038"/>
              </a:solidFill>
              <a:effectLst/>
              <a:uLnTx/>
              <a:uFillTx/>
              <a:latin typeface="游ゴシック" panose="020B0400000000000000" pitchFamily="50" charset="-128"/>
              <a:ea typeface="游ゴシック" panose="020B0400000000000000" pitchFamily="50" charset="-128"/>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400" b="0" i="0" u="none" strike="noStrike" kern="1200" cap="none" spc="0" normalizeH="0" baseline="0" noProof="0" dirty="0">
                <a:ln>
                  <a:noFill/>
                </a:ln>
                <a:solidFill>
                  <a:srgbClr val="464038"/>
                </a:solidFill>
                <a:effectLst/>
                <a:uLnTx/>
                <a:uFillTx/>
                <a:latin typeface="游ゴシック" panose="020B0400000000000000" pitchFamily="50" charset="-128"/>
                <a:ea typeface="游ゴシック" panose="020B0400000000000000" pitchFamily="50" charset="-128"/>
              </a:rPr>
              <a:t>月毎の申請を行わなくても、支給を受けることが可能に</a:t>
            </a:r>
          </a:p>
        </p:txBody>
      </p:sp>
      <p:sp>
        <p:nvSpPr>
          <p:cNvPr id="39" name="二等辺三角形 38"/>
          <p:cNvSpPr/>
          <p:nvPr/>
        </p:nvSpPr>
        <p:spPr>
          <a:xfrm flipV="1">
            <a:off x="2733155" y="3222064"/>
            <a:ext cx="964861" cy="131078"/>
          </a:xfrm>
          <a:prstGeom prst="triangle">
            <a:avLst/>
          </a:prstGeom>
          <a:solidFill>
            <a:srgbClr val="6E645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159"/>
          </a:p>
        </p:txBody>
      </p:sp>
      <p:pic>
        <p:nvPicPr>
          <p:cNvPr id="44" name="図 43"/>
          <p:cNvPicPr>
            <a:picLocks noChangeAspect="1"/>
          </p:cNvPicPr>
          <p:nvPr/>
        </p:nvPicPr>
        <p:blipFill>
          <a:blip r:embed="rId2"/>
          <a:stretch>
            <a:fillRect/>
          </a:stretch>
        </p:blipFill>
        <p:spPr>
          <a:xfrm>
            <a:off x="3632675" y="5499195"/>
            <a:ext cx="1408298" cy="938865"/>
          </a:xfrm>
          <a:prstGeom prst="rect">
            <a:avLst/>
          </a:prstGeom>
        </p:spPr>
      </p:pic>
      <p:sp>
        <p:nvSpPr>
          <p:cNvPr id="40" name="下矢印 14">
            <a:extLst>
              <a:ext uri="{FF2B5EF4-FFF2-40B4-BE49-F238E27FC236}">
                <a16:creationId xmlns:a16="http://schemas.microsoft.com/office/drawing/2014/main" id="{1AAE5947-8A26-A688-2842-093B58276F91}"/>
              </a:ext>
            </a:extLst>
          </p:cNvPr>
          <p:cNvSpPr/>
          <p:nvPr/>
        </p:nvSpPr>
        <p:spPr>
          <a:xfrm>
            <a:off x="7204388" y="3625184"/>
            <a:ext cx="1359216" cy="755002"/>
          </a:xfrm>
          <a:prstGeom prst="downArrow">
            <a:avLst/>
          </a:prstGeom>
          <a:solidFill>
            <a:srgbClr val="C7D9DF"/>
          </a:solidFill>
          <a:ln w="19050">
            <a:solidFill>
              <a:srgbClr val="464038"/>
            </a:solidFill>
            <a:prstDash val="solid"/>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defTabSz="986912">
              <a:defRPr/>
            </a:pPr>
            <a:endParaRPr kumimoji="1" lang="ja-JP" altLang="en-US" sz="1727" dirty="0">
              <a:solidFill>
                <a:prstClr val="black"/>
              </a:solidFill>
              <a:latin typeface="+mn-ea"/>
            </a:endParaRPr>
          </a:p>
        </p:txBody>
      </p:sp>
      <p:sp>
        <p:nvSpPr>
          <p:cNvPr id="43" name="テキスト ボックス 42">
            <a:extLst>
              <a:ext uri="{FF2B5EF4-FFF2-40B4-BE49-F238E27FC236}">
                <a16:creationId xmlns:a16="http://schemas.microsoft.com/office/drawing/2014/main" id="{9E4E12F2-47B2-38E6-D604-120DD5ADEB28}"/>
              </a:ext>
            </a:extLst>
          </p:cNvPr>
          <p:cNvSpPr txBox="1"/>
          <p:nvPr/>
        </p:nvSpPr>
        <p:spPr>
          <a:xfrm>
            <a:off x="7337324" y="3796431"/>
            <a:ext cx="1152247" cy="324833"/>
          </a:xfrm>
          <a:prstGeom prst="rect">
            <a:avLst/>
          </a:prstGeom>
          <a:noFill/>
        </p:spPr>
        <p:txBody>
          <a:bodyPr wrap="square" rtlCol="0">
            <a:spAutoFit/>
          </a:bodyPr>
          <a:lstStyle/>
          <a:p>
            <a:pPr algn="ctr"/>
            <a:r>
              <a:rPr kumimoji="1" lang="ja-JP" altLang="en-US" sz="1511" b="1" dirty="0">
                <a:solidFill>
                  <a:srgbClr val="6E6457"/>
                </a:solidFill>
              </a:rPr>
              <a:t>見直し</a:t>
            </a:r>
          </a:p>
        </p:txBody>
      </p:sp>
      <p:pic>
        <p:nvPicPr>
          <p:cNvPr id="46" name="図 45">
            <a:extLst>
              <a:ext uri="{FF2B5EF4-FFF2-40B4-BE49-F238E27FC236}">
                <a16:creationId xmlns:a16="http://schemas.microsoft.com/office/drawing/2014/main" id="{D94FDD7B-509C-8011-E8B8-A737E00B037E}"/>
              </a:ext>
            </a:extLst>
          </p:cNvPr>
          <p:cNvPicPr>
            <a:picLocks noChangeAspect="1"/>
          </p:cNvPicPr>
          <p:nvPr/>
        </p:nvPicPr>
        <p:blipFill>
          <a:blip r:embed="rId3"/>
          <a:stretch>
            <a:fillRect/>
          </a:stretch>
        </p:blipFill>
        <p:spPr>
          <a:xfrm>
            <a:off x="4774031" y="2860542"/>
            <a:ext cx="629162" cy="985199"/>
          </a:xfrm>
          <a:prstGeom prst="rect">
            <a:avLst/>
          </a:prstGeom>
        </p:spPr>
      </p:pic>
      <p:sp>
        <p:nvSpPr>
          <p:cNvPr id="9" name="楕円 8">
            <a:extLst>
              <a:ext uri="{FF2B5EF4-FFF2-40B4-BE49-F238E27FC236}">
                <a16:creationId xmlns:a16="http://schemas.microsoft.com/office/drawing/2014/main" id="{7448C284-0F7E-56BD-EC38-E746DBF82242}"/>
              </a:ext>
            </a:extLst>
          </p:cNvPr>
          <p:cNvSpPr/>
          <p:nvPr/>
        </p:nvSpPr>
        <p:spPr>
          <a:xfrm>
            <a:off x="206434" y="623780"/>
            <a:ext cx="720000" cy="720000"/>
          </a:xfrm>
          <a:prstGeom prst="ellipse">
            <a:avLst/>
          </a:prstGeom>
          <a:solidFill>
            <a:srgbClr val="ED7D31"/>
          </a:solid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1200" dirty="0">
                <a:solidFill>
                  <a:schemeClr val="bg1"/>
                </a:solidFill>
              </a:rPr>
              <a:t>令和２年</a:t>
            </a:r>
            <a:endParaRPr kumimoji="1" lang="en-US" altLang="ja-JP" sz="1200" dirty="0">
              <a:solidFill>
                <a:schemeClr val="bg1"/>
              </a:solidFill>
            </a:endParaRPr>
          </a:p>
          <a:p>
            <a:pPr algn="ctr"/>
            <a:r>
              <a:rPr kumimoji="1" lang="ja-JP" altLang="en-US" sz="1400" dirty="0">
                <a:solidFill>
                  <a:schemeClr val="bg1"/>
                </a:solidFill>
              </a:rPr>
              <a:t>提案</a:t>
            </a:r>
          </a:p>
        </p:txBody>
      </p:sp>
      <p:pic>
        <p:nvPicPr>
          <p:cNvPr id="15" name="図 14" descr="QR コード&#10;&#10;AI 生成コンテンツは誤りを含む可能性があります。">
            <a:extLst>
              <a:ext uri="{FF2B5EF4-FFF2-40B4-BE49-F238E27FC236}">
                <a16:creationId xmlns:a16="http://schemas.microsoft.com/office/drawing/2014/main" id="{67895EE7-29F6-8EEF-5DCA-FE4A56C982D6}"/>
              </a:ext>
            </a:extLst>
          </p:cNvPr>
          <p:cNvPicPr>
            <a:picLocks noChangeAspect="1"/>
          </p:cNvPicPr>
          <p:nvPr/>
        </p:nvPicPr>
        <p:blipFill>
          <a:blip r:embed="rId4" cstate="print">
            <a:extLst>
              <a:ext uri="{28A0092B-C50C-407E-A947-70E740481C1C}">
                <a14:useLocalDpi xmlns:a14="http://schemas.microsoft.com/office/drawing/2010/main" val="0"/>
              </a:ext>
            </a:extLst>
          </a:blip>
          <a:srcRect l="5908" t="5038" r="6258" b="7057"/>
          <a:stretch>
            <a:fillRect/>
          </a:stretch>
        </p:blipFill>
        <p:spPr>
          <a:xfrm>
            <a:off x="8628314" y="7061814"/>
            <a:ext cx="480214" cy="480608"/>
          </a:xfrm>
          <a:prstGeom prst="rect">
            <a:avLst/>
          </a:prstGeom>
        </p:spPr>
      </p:pic>
      <p:pic>
        <p:nvPicPr>
          <p:cNvPr id="20" name="図 19" descr="QR コード&#10;&#10;AI 生成コンテンツは誤りを含む可能性があります。">
            <a:extLst>
              <a:ext uri="{FF2B5EF4-FFF2-40B4-BE49-F238E27FC236}">
                <a16:creationId xmlns:a16="http://schemas.microsoft.com/office/drawing/2014/main" id="{1A924CB6-DD76-F5D5-8AD1-63A20A7C70E3}"/>
              </a:ext>
            </a:extLst>
          </p:cNvPr>
          <p:cNvPicPr>
            <a:picLocks noChangeAspect="1"/>
          </p:cNvPicPr>
          <p:nvPr/>
        </p:nvPicPr>
        <p:blipFill>
          <a:blip r:embed="rId5" cstate="print">
            <a:extLst>
              <a:ext uri="{28A0092B-C50C-407E-A947-70E740481C1C}">
                <a14:useLocalDpi xmlns:a14="http://schemas.microsoft.com/office/drawing/2010/main" val="0"/>
              </a:ext>
            </a:extLst>
          </a:blip>
          <a:srcRect l="5605" t="5427" r="6309" b="5249"/>
          <a:stretch>
            <a:fillRect/>
          </a:stretch>
        </p:blipFill>
        <p:spPr>
          <a:xfrm>
            <a:off x="9596085" y="7054229"/>
            <a:ext cx="481597" cy="488366"/>
          </a:xfrm>
          <a:prstGeom prst="rect">
            <a:avLst/>
          </a:prstGeom>
        </p:spPr>
      </p:pic>
    </p:spTree>
    <p:extLst>
      <p:ext uri="{BB962C8B-B14F-4D97-AF65-F5344CB8AC3E}">
        <p14:creationId xmlns:p14="http://schemas.microsoft.com/office/powerpoint/2010/main" val="194151730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正方形/長方形 1"/>
          <p:cNvSpPr/>
          <p:nvPr/>
        </p:nvSpPr>
        <p:spPr>
          <a:xfrm>
            <a:off x="2" y="0"/>
            <a:ext cx="10691810" cy="7559675"/>
          </a:xfrm>
          <a:prstGeom prst="rect">
            <a:avLst/>
          </a:prstGeom>
          <a:solidFill>
            <a:srgbClr val="ACC7D0"/>
          </a:solidFill>
          <a:ln>
            <a:solidFill>
              <a:srgbClr val="ACC7D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115"/>
          </a:p>
        </p:txBody>
      </p:sp>
      <p:sp>
        <p:nvSpPr>
          <p:cNvPr id="3" name="角丸四角形 2"/>
          <p:cNvSpPr/>
          <p:nvPr/>
        </p:nvSpPr>
        <p:spPr>
          <a:xfrm>
            <a:off x="99380" y="338512"/>
            <a:ext cx="10493053" cy="6527769"/>
          </a:xfrm>
          <a:prstGeom prst="roundRect">
            <a:avLst>
              <a:gd name="adj" fmla="val 1796"/>
            </a:avLst>
          </a:prstGeom>
          <a:solidFill>
            <a:schemeClr val="bg1"/>
          </a:solidFill>
          <a:ln w="285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806" dirty="0">
              <a:solidFill>
                <a:srgbClr val="6E6457"/>
              </a:solidFill>
            </a:endParaRPr>
          </a:p>
        </p:txBody>
      </p:sp>
      <p:sp>
        <p:nvSpPr>
          <p:cNvPr id="24" name="角丸四角形 23"/>
          <p:cNvSpPr/>
          <p:nvPr/>
        </p:nvSpPr>
        <p:spPr>
          <a:xfrm>
            <a:off x="94932" y="345204"/>
            <a:ext cx="10493053" cy="6527769"/>
          </a:xfrm>
          <a:prstGeom prst="roundRect">
            <a:avLst>
              <a:gd name="adj" fmla="val 1796"/>
            </a:avLst>
          </a:prstGeom>
          <a:noFill/>
          <a:ln w="28575">
            <a:solidFill>
              <a:srgbClr val="46403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806" dirty="0">
              <a:solidFill>
                <a:srgbClr val="6E6457"/>
              </a:solidFill>
            </a:endParaRPr>
          </a:p>
        </p:txBody>
      </p:sp>
      <p:grpSp>
        <p:nvGrpSpPr>
          <p:cNvPr id="42" name="グループ化 41"/>
          <p:cNvGrpSpPr/>
          <p:nvPr/>
        </p:nvGrpSpPr>
        <p:grpSpPr>
          <a:xfrm>
            <a:off x="304800" y="6897826"/>
            <a:ext cx="10014439" cy="542932"/>
            <a:chOff x="30986" y="6345339"/>
            <a:chExt cx="9278411" cy="503028"/>
          </a:xfrm>
          <a:noFill/>
        </p:grpSpPr>
        <p:sp>
          <p:nvSpPr>
            <p:cNvPr id="43" name="テキスト ボックス 42"/>
            <p:cNvSpPr txBox="1"/>
            <p:nvPr/>
          </p:nvSpPr>
          <p:spPr>
            <a:xfrm>
              <a:off x="30986" y="6347561"/>
              <a:ext cx="8864435" cy="500806"/>
            </a:xfrm>
            <a:prstGeom prst="rect">
              <a:avLst/>
            </a:prstGeom>
            <a:grpFill/>
          </p:spPr>
          <p:txBody>
            <a:bodyPr wrap="square" rtlCol="0">
              <a:spAutoFit/>
            </a:bodyPr>
            <a:lstStyle/>
            <a:p>
              <a:r>
                <a:rPr kumimoji="1" lang="ja-JP" altLang="en-US" sz="971" dirty="0">
                  <a:solidFill>
                    <a:srgbClr val="464038"/>
                  </a:solidFill>
                </a:rPr>
                <a:t>　</a:t>
              </a:r>
              <a:r>
                <a:rPr kumimoji="1" lang="en-US" altLang="ja-JP" sz="971" dirty="0">
                  <a:solidFill>
                    <a:srgbClr val="464038"/>
                  </a:solidFill>
                </a:rPr>
                <a:t>『</a:t>
              </a:r>
              <a:r>
                <a:rPr kumimoji="1" lang="ja-JP" altLang="en-US" sz="971" dirty="0">
                  <a:solidFill>
                    <a:srgbClr val="464038"/>
                  </a:solidFill>
                </a:rPr>
                <a:t>提案募集制度</a:t>
              </a:r>
              <a:r>
                <a:rPr kumimoji="1" lang="en-US" altLang="ja-JP" sz="971" dirty="0">
                  <a:solidFill>
                    <a:srgbClr val="464038"/>
                  </a:solidFill>
                </a:rPr>
                <a:t>』</a:t>
              </a:r>
              <a:r>
                <a:rPr kumimoji="1" lang="ja-JP" altLang="en-US" sz="971" dirty="0">
                  <a:solidFill>
                    <a:srgbClr val="464038"/>
                  </a:solidFill>
                </a:rPr>
                <a:t>について、もっと詳しく知りたいと思った方は内閣府</a:t>
              </a:r>
              <a:r>
                <a:rPr kumimoji="1" lang="en-US" altLang="ja-JP" sz="971" dirty="0">
                  <a:solidFill>
                    <a:srgbClr val="464038"/>
                  </a:solidFill>
                </a:rPr>
                <a:t>HP</a:t>
              </a:r>
              <a:r>
                <a:rPr kumimoji="1" lang="ja-JP" altLang="en-US" sz="971" dirty="0">
                  <a:solidFill>
                    <a:srgbClr val="464038"/>
                  </a:solidFill>
                </a:rPr>
                <a:t>で公表されているハンドブック・成果事例集をご覧ください！</a:t>
              </a:r>
              <a:endParaRPr kumimoji="1" lang="en-US" altLang="ja-JP" sz="971" dirty="0">
                <a:solidFill>
                  <a:srgbClr val="464038"/>
                </a:solidFill>
              </a:endParaRPr>
            </a:p>
            <a:p>
              <a:r>
                <a:rPr kumimoji="1" lang="ja-JP" altLang="en-US" sz="971" dirty="0">
                  <a:solidFill>
                    <a:srgbClr val="464038"/>
                  </a:solidFill>
                </a:rPr>
                <a:t>  　 ハンドブック</a:t>
              </a:r>
              <a:r>
                <a:rPr kumimoji="1" lang="en-US" altLang="ja-JP" sz="971" dirty="0">
                  <a:solidFill>
                    <a:srgbClr val="464038"/>
                  </a:solidFill>
                </a:rPr>
                <a:t>URL</a:t>
              </a:r>
              <a:r>
                <a:rPr kumimoji="1" lang="ja-JP" altLang="en-US" sz="971" dirty="0">
                  <a:solidFill>
                    <a:srgbClr val="464038"/>
                  </a:solidFill>
                </a:rPr>
                <a:t>：</a:t>
              </a:r>
              <a:r>
                <a:rPr kumimoji="1" lang="en-US" altLang="ja-JP" sz="971" dirty="0">
                  <a:solidFill>
                    <a:srgbClr val="464038"/>
                  </a:solidFill>
                </a:rPr>
                <a:t>https://www.cao.go.jp/bunken-suishin/teianbosyu/handbook.html</a:t>
              </a:r>
            </a:p>
            <a:p>
              <a:r>
                <a:rPr kumimoji="1" lang="en-US" altLang="ja-JP" sz="971" dirty="0">
                  <a:solidFill>
                    <a:srgbClr val="464038"/>
                  </a:solidFill>
                </a:rPr>
                <a:t>  </a:t>
              </a:r>
              <a:r>
                <a:rPr kumimoji="1" lang="ja-JP" altLang="en-US" sz="971" dirty="0">
                  <a:solidFill>
                    <a:srgbClr val="464038"/>
                  </a:solidFill>
                </a:rPr>
                <a:t>　</a:t>
              </a:r>
              <a:r>
                <a:rPr kumimoji="1" lang="en-US" altLang="ja-JP" sz="971" dirty="0">
                  <a:solidFill>
                    <a:srgbClr val="464038"/>
                  </a:solidFill>
                </a:rPr>
                <a:t> </a:t>
              </a:r>
              <a:r>
                <a:rPr kumimoji="1" lang="ja-JP" altLang="en-US" sz="971" dirty="0">
                  <a:solidFill>
                    <a:srgbClr val="464038"/>
                  </a:solidFill>
                </a:rPr>
                <a:t>成果事例集</a:t>
              </a:r>
              <a:r>
                <a:rPr kumimoji="1" lang="en-US" altLang="ja-JP" sz="971" dirty="0">
                  <a:solidFill>
                    <a:srgbClr val="464038"/>
                  </a:solidFill>
                </a:rPr>
                <a:t>URL</a:t>
              </a:r>
              <a:r>
                <a:rPr kumimoji="1" lang="ja-JP" altLang="en-US" sz="971" dirty="0">
                  <a:solidFill>
                    <a:srgbClr val="464038"/>
                  </a:solidFill>
                </a:rPr>
                <a:t>　：</a:t>
              </a:r>
              <a:r>
                <a:rPr kumimoji="1" lang="en-US" altLang="ja-JP" sz="971" dirty="0">
                  <a:solidFill>
                    <a:srgbClr val="464038"/>
                  </a:solidFill>
                </a:rPr>
                <a:t>https://www.cao.go.jp/bunken-suishin/jirei/seikajirei.html</a:t>
              </a:r>
              <a:endParaRPr kumimoji="1" lang="ja-JP" altLang="en-US" sz="971" dirty="0">
                <a:solidFill>
                  <a:srgbClr val="464038"/>
                </a:solidFill>
              </a:endParaRPr>
            </a:p>
          </p:txBody>
        </p:sp>
        <p:sp>
          <p:nvSpPr>
            <p:cNvPr id="44" name="テキスト ボックス 43"/>
            <p:cNvSpPr txBox="1"/>
            <p:nvPr/>
          </p:nvSpPr>
          <p:spPr>
            <a:xfrm>
              <a:off x="7446771" y="6348007"/>
              <a:ext cx="980077" cy="196639"/>
            </a:xfrm>
            <a:prstGeom prst="rect">
              <a:avLst/>
            </a:prstGeom>
            <a:grpFill/>
          </p:spPr>
          <p:txBody>
            <a:bodyPr wrap="square" rtlCol="0">
              <a:spAutoFit/>
            </a:bodyPr>
            <a:lstStyle/>
            <a:p>
              <a:pPr algn="ctr"/>
              <a:r>
                <a:rPr kumimoji="1" lang="ja-JP" altLang="en-US" sz="779" dirty="0">
                  <a:solidFill>
                    <a:srgbClr val="464038"/>
                  </a:solidFill>
                </a:rPr>
                <a:t>▼ハンドブック</a:t>
              </a:r>
              <a:endParaRPr kumimoji="1" lang="ja-JP" altLang="en-US" sz="624" dirty="0">
                <a:solidFill>
                  <a:srgbClr val="464038"/>
                </a:solidFill>
              </a:endParaRPr>
            </a:p>
          </p:txBody>
        </p:sp>
        <p:sp>
          <p:nvSpPr>
            <p:cNvPr id="45" name="テキスト ボックス 44"/>
            <p:cNvSpPr txBox="1"/>
            <p:nvPr/>
          </p:nvSpPr>
          <p:spPr>
            <a:xfrm>
              <a:off x="8329320" y="6345339"/>
              <a:ext cx="980077" cy="196639"/>
            </a:xfrm>
            <a:prstGeom prst="rect">
              <a:avLst/>
            </a:prstGeom>
            <a:grpFill/>
          </p:spPr>
          <p:txBody>
            <a:bodyPr wrap="square" rtlCol="0">
              <a:spAutoFit/>
            </a:bodyPr>
            <a:lstStyle/>
            <a:p>
              <a:pPr algn="ctr"/>
              <a:r>
                <a:rPr kumimoji="1" lang="ja-JP" altLang="en-US" sz="779" dirty="0">
                  <a:solidFill>
                    <a:srgbClr val="464038"/>
                  </a:solidFill>
                </a:rPr>
                <a:t>▼成果事例集</a:t>
              </a:r>
              <a:endParaRPr kumimoji="1" lang="ja-JP" altLang="en-US" sz="624" dirty="0">
                <a:solidFill>
                  <a:srgbClr val="464038"/>
                </a:solidFill>
              </a:endParaRPr>
            </a:p>
          </p:txBody>
        </p:sp>
      </p:grpSp>
      <p:sp>
        <p:nvSpPr>
          <p:cNvPr id="46" name="テキスト ボックス 45"/>
          <p:cNvSpPr txBox="1"/>
          <p:nvPr/>
        </p:nvSpPr>
        <p:spPr>
          <a:xfrm>
            <a:off x="221978" y="1457146"/>
            <a:ext cx="10175124" cy="2564481"/>
          </a:xfrm>
          <a:prstGeom prst="rect">
            <a:avLst/>
          </a:prstGeom>
          <a:solidFill>
            <a:schemeClr val="bg1"/>
          </a:solidFill>
          <a:ln>
            <a:solidFill>
              <a:srgbClr val="464038"/>
            </a:solidFill>
            <a:prstDash val="sysDash"/>
          </a:ln>
        </p:spPr>
        <p:txBody>
          <a:bodyPr wrap="square" rIns="38856" rtlCol="0" anchor="t" anchorCtr="0">
            <a:noAutofit/>
          </a:bodyPr>
          <a:lstStyle/>
          <a:p>
            <a:pPr defTabSz="1125573">
              <a:defRPr/>
            </a:pPr>
            <a:endParaRPr kumimoji="1" lang="ja-JP" altLang="en-US" sz="1295" dirty="0">
              <a:solidFill>
                <a:srgbClr val="000000"/>
              </a:solidFill>
              <a:latin typeface="+mn-ea"/>
            </a:endParaRPr>
          </a:p>
        </p:txBody>
      </p:sp>
      <p:cxnSp>
        <p:nvCxnSpPr>
          <p:cNvPr id="47" name="直線コネクタ 46"/>
          <p:cNvCxnSpPr/>
          <p:nvPr/>
        </p:nvCxnSpPr>
        <p:spPr>
          <a:xfrm>
            <a:off x="611731" y="1457146"/>
            <a:ext cx="0" cy="2564481"/>
          </a:xfrm>
          <a:prstGeom prst="line">
            <a:avLst/>
          </a:prstGeom>
          <a:noFill/>
          <a:ln>
            <a:solidFill>
              <a:srgbClr val="464038"/>
            </a:solidFill>
            <a:prstDash val="sysDash"/>
          </a:ln>
        </p:spPr>
        <p:style>
          <a:lnRef idx="1">
            <a:schemeClr val="accent1"/>
          </a:lnRef>
          <a:fillRef idx="0">
            <a:schemeClr val="accent1"/>
          </a:fillRef>
          <a:effectRef idx="0">
            <a:schemeClr val="accent1"/>
          </a:effectRef>
          <a:fontRef idx="minor">
            <a:schemeClr val="tx1"/>
          </a:fontRef>
        </p:style>
      </p:cxnSp>
      <p:sp>
        <p:nvSpPr>
          <p:cNvPr id="50" name="右矢印 49"/>
          <p:cNvSpPr/>
          <p:nvPr/>
        </p:nvSpPr>
        <p:spPr>
          <a:xfrm>
            <a:off x="9596901" y="2310421"/>
            <a:ext cx="514938" cy="776115"/>
          </a:xfrm>
          <a:prstGeom prst="rightArrow">
            <a:avLst/>
          </a:prstGeom>
          <a:noFill/>
          <a:ln w="12700">
            <a:noFill/>
            <a:prstDash val="solid"/>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defTabSz="986912">
              <a:defRPr/>
            </a:pPr>
            <a:endParaRPr kumimoji="1" lang="ja-JP" altLang="en-US" sz="1079" dirty="0">
              <a:solidFill>
                <a:prstClr val="black"/>
              </a:solidFill>
              <a:latin typeface="+mn-ea"/>
            </a:endParaRPr>
          </a:p>
        </p:txBody>
      </p:sp>
      <p:sp>
        <p:nvSpPr>
          <p:cNvPr id="51" name="角丸四角形 50"/>
          <p:cNvSpPr/>
          <p:nvPr/>
        </p:nvSpPr>
        <p:spPr>
          <a:xfrm>
            <a:off x="5464420" y="1621437"/>
            <a:ext cx="4860000" cy="2268000"/>
          </a:xfrm>
          <a:prstGeom prst="roundRect">
            <a:avLst>
              <a:gd name="adj" fmla="val 9935"/>
            </a:avLst>
          </a:prstGeom>
          <a:noFill/>
          <a:ln w="12700">
            <a:solidFill>
              <a:srgbClr val="6E6457"/>
            </a:solidFill>
            <a:prstDash val="solid"/>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nchorCtr="0"/>
          <a:lstStyle/>
          <a:p>
            <a:pPr marL="188473" indent="-188473" defTabSz="986912">
              <a:defRPr/>
            </a:pPr>
            <a:endParaRPr kumimoji="1" lang="en-US" altLang="ja-JP" sz="863" spc="-108" dirty="0">
              <a:solidFill>
                <a:prstClr val="black"/>
              </a:solidFill>
              <a:latin typeface="+mn-ea"/>
            </a:endParaRPr>
          </a:p>
        </p:txBody>
      </p:sp>
      <p:sp>
        <p:nvSpPr>
          <p:cNvPr id="52" name="角丸四角形 51"/>
          <p:cNvSpPr/>
          <p:nvPr/>
        </p:nvSpPr>
        <p:spPr>
          <a:xfrm>
            <a:off x="792528" y="1621437"/>
            <a:ext cx="4464000" cy="2268000"/>
          </a:xfrm>
          <a:prstGeom prst="roundRect">
            <a:avLst>
              <a:gd name="adj" fmla="val 11281"/>
            </a:avLst>
          </a:prstGeom>
          <a:solidFill>
            <a:schemeClr val="bg1"/>
          </a:solidFill>
          <a:ln w="12700">
            <a:solidFill>
              <a:srgbClr val="464038"/>
            </a:solidFill>
            <a:prstDash val="solid"/>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nchorCtr="0"/>
          <a:lstStyle/>
          <a:p>
            <a:pPr defTabSz="986912">
              <a:defRPr/>
            </a:pPr>
            <a:r>
              <a:rPr kumimoji="1" lang="ja-JP" altLang="en-US" sz="1943" dirty="0">
                <a:solidFill>
                  <a:prstClr val="black"/>
                </a:solidFill>
                <a:latin typeface="+mn-ea"/>
              </a:rPr>
              <a:t> </a:t>
            </a:r>
            <a:endParaRPr kumimoji="1" lang="en-US" altLang="ja-JP" sz="1511" dirty="0">
              <a:solidFill>
                <a:prstClr val="black"/>
              </a:solidFill>
              <a:latin typeface="+mn-ea"/>
            </a:endParaRPr>
          </a:p>
        </p:txBody>
      </p:sp>
      <p:sp>
        <p:nvSpPr>
          <p:cNvPr id="53" name="テキスト ボックス 52"/>
          <p:cNvSpPr txBox="1"/>
          <p:nvPr/>
        </p:nvSpPr>
        <p:spPr>
          <a:xfrm>
            <a:off x="215892" y="4141926"/>
            <a:ext cx="10176816" cy="2564481"/>
          </a:xfrm>
          <a:prstGeom prst="rect">
            <a:avLst/>
          </a:prstGeom>
          <a:noFill/>
          <a:ln w="9525">
            <a:solidFill>
              <a:srgbClr val="464038"/>
            </a:solidFill>
            <a:prstDash val="sysDash"/>
          </a:ln>
        </p:spPr>
        <p:txBody>
          <a:bodyPr wrap="square" rIns="38856" rtlCol="0" anchor="t" anchorCtr="0">
            <a:noAutofit/>
          </a:bodyPr>
          <a:lstStyle/>
          <a:p>
            <a:pPr marL="191900" indent="-191900" algn="ctr" defTabSz="986912">
              <a:defRPr/>
            </a:pPr>
            <a:r>
              <a:rPr kumimoji="1" lang="ja-JP" altLang="en-US" sz="2159" dirty="0">
                <a:solidFill>
                  <a:prstClr val="black"/>
                </a:solidFill>
                <a:latin typeface="+mn-ea"/>
              </a:rPr>
              <a:t>　</a:t>
            </a:r>
            <a:r>
              <a:rPr kumimoji="1" lang="ja-JP" altLang="en-US" sz="1727" dirty="0">
                <a:solidFill>
                  <a:prstClr val="black"/>
                </a:solidFill>
                <a:latin typeface="+mn-ea"/>
              </a:rPr>
              <a:t>　</a:t>
            </a:r>
            <a:endParaRPr kumimoji="1" lang="en-US" altLang="ja-JP" sz="1727" dirty="0">
              <a:solidFill>
                <a:prstClr val="black"/>
              </a:solidFill>
              <a:latin typeface="+mn-ea"/>
            </a:endParaRPr>
          </a:p>
          <a:p>
            <a:pPr marL="191900" indent="-191900" algn="ctr" defTabSz="986912">
              <a:defRPr/>
            </a:pPr>
            <a:endParaRPr kumimoji="1" lang="en-US" altLang="ja-JP" sz="1727" dirty="0">
              <a:solidFill>
                <a:prstClr val="black"/>
              </a:solidFill>
              <a:latin typeface="+mn-ea"/>
            </a:endParaRPr>
          </a:p>
        </p:txBody>
      </p:sp>
      <p:cxnSp>
        <p:nvCxnSpPr>
          <p:cNvPr id="54" name="直線コネクタ 53"/>
          <p:cNvCxnSpPr/>
          <p:nvPr/>
        </p:nvCxnSpPr>
        <p:spPr>
          <a:xfrm>
            <a:off x="611731" y="4151713"/>
            <a:ext cx="0" cy="2564481"/>
          </a:xfrm>
          <a:prstGeom prst="line">
            <a:avLst/>
          </a:prstGeom>
          <a:noFill/>
          <a:ln w="9525">
            <a:solidFill>
              <a:srgbClr val="464038"/>
            </a:solidFill>
            <a:prstDash val="sysDash"/>
          </a:ln>
        </p:spPr>
        <p:style>
          <a:lnRef idx="1">
            <a:schemeClr val="accent1"/>
          </a:lnRef>
          <a:fillRef idx="0">
            <a:schemeClr val="accent1"/>
          </a:fillRef>
          <a:effectRef idx="0">
            <a:schemeClr val="accent1"/>
          </a:effectRef>
          <a:fontRef idx="minor">
            <a:schemeClr val="tx1"/>
          </a:fontRef>
        </p:style>
      </p:cxnSp>
      <p:sp>
        <p:nvSpPr>
          <p:cNvPr id="55" name="角丸四角形 54"/>
          <p:cNvSpPr/>
          <p:nvPr/>
        </p:nvSpPr>
        <p:spPr>
          <a:xfrm>
            <a:off x="5464420" y="4286053"/>
            <a:ext cx="4860000" cy="2253635"/>
          </a:xfrm>
          <a:prstGeom prst="roundRect">
            <a:avLst>
              <a:gd name="adj" fmla="val 9335"/>
            </a:avLst>
          </a:prstGeom>
          <a:solidFill>
            <a:schemeClr val="bg1"/>
          </a:solidFill>
          <a:ln w="12700">
            <a:solidFill>
              <a:srgbClr val="464038"/>
            </a:solidFill>
            <a:prstDash val="solid"/>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nchorCtr="0"/>
          <a:lstStyle/>
          <a:p>
            <a:pPr defTabSz="986912">
              <a:defRPr/>
            </a:pPr>
            <a:endParaRPr kumimoji="1" lang="en-US" altLang="ja-JP" sz="1727" b="1" u="sng" dirty="0">
              <a:solidFill>
                <a:prstClr val="black"/>
              </a:solidFill>
              <a:latin typeface="+mn-ea"/>
            </a:endParaRPr>
          </a:p>
        </p:txBody>
      </p:sp>
      <p:sp>
        <p:nvSpPr>
          <p:cNvPr id="56" name="角丸四角形 55"/>
          <p:cNvSpPr/>
          <p:nvPr/>
        </p:nvSpPr>
        <p:spPr>
          <a:xfrm>
            <a:off x="792528" y="4286053"/>
            <a:ext cx="4465042" cy="2251617"/>
          </a:xfrm>
          <a:prstGeom prst="roundRect">
            <a:avLst>
              <a:gd name="adj" fmla="val 8113"/>
            </a:avLst>
          </a:prstGeom>
          <a:solidFill>
            <a:schemeClr val="bg1"/>
          </a:solidFill>
          <a:ln w="12700">
            <a:solidFill>
              <a:srgbClr val="6E6457"/>
            </a:solidFill>
            <a:prstDash val="solid"/>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nchorCtr="0"/>
          <a:lstStyle/>
          <a:p>
            <a:pPr defTabSz="986912">
              <a:defRPr/>
            </a:pPr>
            <a:r>
              <a:rPr kumimoji="1" lang="ja-JP" altLang="en-US" sz="1943" dirty="0">
                <a:solidFill>
                  <a:prstClr val="black"/>
                </a:solidFill>
                <a:latin typeface="+mn-ea"/>
              </a:rPr>
              <a:t> </a:t>
            </a:r>
            <a:endParaRPr kumimoji="1" lang="en-US" altLang="ja-JP" sz="1943" u="sng" dirty="0">
              <a:solidFill>
                <a:prstClr val="black"/>
              </a:solidFill>
              <a:latin typeface="+mn-ea"/>
            </a:endParaRPr>
          </a:p>
        </p:txBody>
      </p:sp>
      <p:sp>
        <p:nvSpPr>
          <p:cNvPr id="57" name="右矢印 56"/>
          <p:cNvSpPr/>
          <p:nvPr/>
        </p:nvSpPr>
        <p:spPr>
          <a:xfrm>
            <a:off x="9583585" y="5137316"/>
            <a:ext cx="514938" cy="776115"/>
          </a:xfrm>
          <a:prstGeom prst="rightArrow">
            <a:avLst/>
          </a:prstGeom>
          <a:noFill/>
          <a:ln w="12700">
            <a:noFill/>
            <a:prstDash val="solid"/>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defTabSz="986912">
              <a:defRPr/>
            </a:pPr>
            <a:endParaRPr kumimoji="1" lang="ja-JP" altLang="en-US" sz="1079" dirty="0">
              <a:solidFill>
                <a:prstClr val="black"/>
              </a:solidFill>
              <a:latin typeface="+mn-ea"/>
            </a:endParaRPr>
          </a:p>
        </p:txBody>
      </p:sp>
      <p:sp>
        <p:nvSpPr>
          <p:cNvPr id="61" name="正方形/長方形 60"/>
          <p:cNvSpPr/>
          <p:nvPr/>
        </p:nvSpPr>
        <p:spPr>
          <a:xfrm>
            <a:off x="221979" y="1456617"/>
            <a:ext cx="404608" cy="2617340"/>
          </a:xfrm>
          <a:prstGeom prst="rect">
            <a:avLst/>
          </a:prstGeom>
          <a:noFill/>
          <a:ln w="6350">
            <a:no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115" dirty="0">
                <a:solidFill>
                  <a:srgbClr val="464038"/>
                </a:solidFill>
                <a:latin typeface="+mn-ea"/>
              </a:rPr>
              <a:t>従</a:t>
            </a:r>
            <a:endParaRPr kumimoji="1" lang="en-US" altLang="ja-JP" sz="2115" dirty="0">
              <a:solidFill>
                <a:srgbClr val="464038"/>
              </a:solidFill>
              <a:latin typeface="+mn-ea"/>
            </a:endParaRPr>
          </a:p>
          <a:p>
            <a:pPr algn="ctr"/>
            <a:endParaRPr kumimoji="1" lang="en-US" altLang="ja-JP" sz="2115" dirty="0">
              <a:solidFill>
                <a:srgbClr val="464038"/>
              </a:solidFill>
              <a:latin typeface="+mn-ea"/>
            </a:endParaRPr>
          </a:p>
          <a:p>
            <a:pPr algn="ctr"/>
            <a:r>
              <a:rPr kumimoji="1" lang="ja-JP" altLang="en-US" sz="2115" dirty="0">
                <a:solidFill>
                  <a:srgbClr val="464038"/>
                </a:solidFill>
                <a:latin typeface="+mn-ea"/>
              </a:rPr>
              <a:t>来</a:t>
            </a:r>
          </a:p>
        </p:txBody>
      </p:sp>
      <p:sp>
        <p:nvSpPr>
          <p:cNvPr id="62" name="正方形/長方形 61"/>
          <p:cNvSpPr/>
          <p:nvPr/>
        </p:nvSpPr>
        <p:spPr>
          <a:xfrm>
            <a:off x="212843" y="4148507"/>
            <a:ext cx="404608" cy="2557899"/>
          </a:xfrm>
          <a:prstGeom prst="rect">
            <a:avLst/>
          </a:prstGeom>
          <a:noFill/>
          <a:ln w="6350">
            <a:no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zh-TW" altLang="en-US" sz="2115" dirty="0">
                <a:solidFill>
                  <a:srgbClr val="464038"/>
                </a:solidFill>
                <a:latin typeface="游ゴシック" panose="020B0400000000000000" pitchFamily="50" charset="-128"/>
                <a:ea typeface="游ゴシック" panose="020B0400000000000000" pitchFamily="50" charset="-128"/>
              </a:rPr>
              <a:t>提</a:t>
            </a:r>
          </a:p>
          <a:p>
            <a:pPr algn="ctr"/>
            <a:r>
              <a:rPr kumimoji="1" lang="zh-TW" altLang="en-US" sz="2115" dirty="0">
                <a:solidFill>
                  <a:srgbClr val="464038"/>
                </a:solidFill>
                <a:latin typeface="游ゴシック" panose="020B0400000000000000" pitchFamily="50" charset="-128"/>
                <a:ea typeface="游ゴシック" panose="020B0400000000000000" pitchFamily="50" charset="-128"/>
              </a:rPr>
              <a:t>案</a:t>
            </a:r>
          </a:p>
          <a:p>
            <a:pPr algn="ctr"/>
            <a:r>
              <a:rPr kumimoji="1" lang="zh-TW" altLang="en-US" sz="2115" dirty="0">
                <a:solidFill>
                  <a:srgbClr val="464038"/>
                </a:solidFill>
                <a:latin typeface="游ゴシック" panose="020B0400000000000000" pitchFamily="50" charset="-128"/>
                <a:ea typeface="游ゴシック" panose="020B0400000000000000" pitchFamily="50" charset="-128"/>
              </a:rPr>
              <a:t>実</a:t>
            </a:r>
          </a:p>
          <a:p>
            <a:pPr algn="ctr"/>
            <a:r>
              <a:rPr kumimoji="1" lang="zh-TW" altLang="en-US" sz="2115" dirty="0">
                <a:solidFill>
                  <a:srgbClr val="464038"/>
                </a:solidFill>
                <a:latin typeface="游ゴシック" panose="020B0400000000000000" pitchFamily="50" charset="-128"/>
                <a:ea typeface="游ゴシック" panose="020B0400000000000000" pitchFamily="50" charset="-128"/>
              </a:rPr>
              <a:t>現</a:t>
            </a:r>
          </a:p>
          <a:p>
            <a:pPr algn="ctr"/>
            <a:r>
              <a:rPr kumimoji="1" lang="zh-TW" altLang="en-US" sz="2115" dirty="0">
                <a:solidFill>
                  <a:srgbClr val="464038"/>
                </a:solidFill>
                <a:latin typeface="游ゴシック" panose="020B0400000000000000" pitchFamily="50" charset="-128"/>
                <a:ea typeface="游ゴシック" panose="020B0400000000000000" pitchFamily="50" charset="-128"/>
              </a:rPr>
              <a:t>後</a:t>
            </a:r>
          </a:p>
        </p:txBody>
      </p:sp>
      <p:sp>
        <p:nvSpPr>
          <p:cNvPr id="67" name="タイトル 1"/>
          <p:cNvSpPr txBox="1">
            <a:spLocks/>
          </p:cNvSpPr>
          <p:nvPr/>
        </p:nvSpPr>
        <p:spPr>
          <a:xfrm>
            <a:off x="99380" y="349989"/>
            <a:ext cx="10513871" cy="83338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vert="horz" lIns="98694" tIns="49347" rIns="98694" bIns="49347" rtlCol="0" anchor="ctr">
            <a:noAutofit/>
          </a:bodyPr>
          <a:lstStyle>
            <a:lvl1pPr algn="ctr" defTabSz="914400" rtl="0" eaLnBrk="1" latinLnBrk="0" hangingPunct="1">
              <a:spcBef>
                <a:spcPct val="0"/>
              </a:spcBef>
              <a:buNone/>
              <a:defRPr kumimoji="1" sz="4400" kern="1200">
                <a:solidFill>
                  <a:schemeClr val="lt1"/>
                </a:solidFill>
                <a:latin typeface="+mn-lt"/>
                <a:ea typeface="+mn-ea"/>
                <a:cs typeface="+mn-cs"/>
              </a:defRPr>
            </a:lvl1pPr>
            <a:lvl2pPr>
              <a:defRPr>
                <a:solidFill>
                  <a:schemeClr val="lt1"/>
                </a:solidFill>
                <a:latin typeface="+mn-lt"/>
                <a:ea typeface="+mn-ea"/>
                <a:cs typeface="+mn-cs"/>
              </a:defRPr>
            </a:lvl2pPr>
            <a:lvl3pPr>
              <a:defRPr>
                <a:solidFill>
                  <a:schemeClr val="lt1"/>
                </a:solidFill>
                <a:latin typeface="+mn-lt"/>
                <a:ea typeface="+mn-ea"/>
                <a:cs typeface="+mn-cs"/>
              </a:defRPr>
            </a:lvl3pPr>
            <a:lvl4pPr>
              <a:defRPr>
                <a:solidFill>
                  <a:schemeClr val="lt1"/>
                </a:solidFill>
                <a:latin typeface="+mn-lt"/>
                <a:ea typeface="+mn-ea"/>
                <a:cs typeface="+mn-cs"/>
              </a:defRPr>
            </a:lvl4pPr>
            <a:lvl5pPr>
              <a:defRPr>
                <a:solidFill>
                  <a:schemeClr val="lt1"/>
                </a:solidFill>
                <a:latin typeface="+mn-lt"/>
                <a:ea typeface="+mn-ea"/>
                <a:cs typeface="+mn-cs"/>
              </a:defRPr>
            </a:lvl5pPr>
            <a:lvl6pPr>
              <a:defRPr>
                <a:solidFill>
                  <a:schemeClr val="lt1"/>
                </a:solidFill>
                <a:latin typeface="+mn-lt"/>
                <a:ea typeface="+mn-ea"/>
                <a:cs typeface="+mn-cs"/>
              </a:defRPr>
            </a:lvl6pPr>
            <a:lvl7pPr>
              <a:defRPr>
                <a:solidFill>
                  <a:schemeClr val="lt1"/>
                </a:solidFill>
                <a:latin typeface="+mn-lt"/>
                <a:ea typeface="+mn-ea"/>
                <a:cs typeface="+mn-cs"/>
              </a:defRPr>
            </a:lvl7pPr>
            <a:lvl8pPr>
              <a:defRPr>
                <a:solidFill>
                  <a:schemeClr val="lt1"/>
                </a:solidFill>
                <a:latin typeface="+mn-lt"/>
                <a:ea typeface="+mn-ea"/>
                <a:cs typeface="+mn-cs"/>
              </a:defRPr>
            </a:lvl8pPr>
            <a:lvl9pPr>
              <a:defRPr>
                <a:solidFill>
                  <a:schemeClr val="lt1"/>
                </a:solidFill>
                <a:latin typeface="+mn-lt"/>
                <a:ea typeface="+mn-ea"/>
                <a:cs typeface="+mn-cs"/>
              </a:defRPr>
            </a:lvl9pPr>
          </a:lstStyle>
          <a:p>
            <a:pPr lvl="0">
              <a:defRPr/>
            </a:pPr>
            <a:r>
              <a:rPr lang="ja-JP" altLang="en-US" sz="2159" b="1" u="sng" dirty="0">
                <a:solidFill>
                  <a:srgbClr val="464038"/>
                </a:solidFill>
                <a:latin typeface="游ゴシック" panose="020B0400000000000000" pitchFamily="50" charset="-128"/>
              </a:rPr>
              <a:t>放課後児童クラブに係る「従うべき基準」の見直し</a:t>
            </a:r>
          </a:p>
        </p:txBody>
      </p:sp>
      <p:sp>
        <p:nvSpPr>
          <p:cNvPr id="68" name="正方形/長方形 67"/>
          <p:cNvSpPr/>
          <p:nvPr/>
        </p:nvSpPr>
        <p:spPr>
          <a:xfrm>
            <a:off x="100011" y="157256"/>
            <a:ext cx="2880000" cy="360000"/>
          </a:xfrm>
          <a:prstGeom prst="rect">
            <a:avLst/>
          </a:prstGeom>
          <a:solidFill>
            <a:srgbClr val="464038"/>
          </a:solidFill>
          <a:ln w="28575">
            <a:solidFill>
              <a:srgbClr val="46403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159" b="1" dirty="0">
                <a:solidFill>
                  <a:schemeClr val="bg1"/>
                </a:solidFill>
              </a:rPr>
              <a:t>（参考）提案事例③</a:t>
            </a:r>
          </a:p>
        </p:txBody>
      </p:sp>
      <p:sp>
        <p:nvSpPr>
          <p:cNvPr id="69" name="角丸四角形 68"/>
          <p:cNvSpPr/>
          <p:nvPr/>
        </p:nvSpPr>
        <p:spPr>
          <a:xfrm>
            <a:off x="1316470" y="6037585"/>
            <a:ext cx="3462457" cy="493053"/>
          </a:xfrm>
          <a:prstGeom prst="roundRect">
            <a:avLst>
              <a:gd name="adj" fmla="val 4753"/>
            </a:avLst>
          </a:prstGeom>
          <a:noFill/>
          <a:ln>
            <a:no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sp3d/>
          </a:bodyPr>
          <a:lstStyle/>
          <a:p>
            <a:pPr algn="ctr" defTabSz="986912">
              <a:defRPr/>
            </a:pPr>
            <a:endParaRPr kumimoji="1" lang="ja-JP" altLang="en-US" sz="1943" b="1" dirty="0">
              <a:solidFill>
                <a:srgbClr val="E67D50"/>
              </a:solidFill>
              <a:latin typeface="+mn-ea"/>
            </a:endParaRPr>
          </a:p>
        </p:txBody>
      </p:sp>
      <p:sp>
        <p:nvSpPr>
          <p:cNvPr id="70" name="角丸四角形 69"/>
          <p:cNvSpPr/>
          <p:nvPr/>
        </p:nvSpPr>
        <p:spPr>
          <a:xfrm>
            <a:off x="5582189" y="4540060"/>
            <a:ext cx="4578826" cy="913181"/>
          </a:xfrm>
          <a:prstGeom prst="roundRect">
            <a:avLst/>
          </a:prstGeom>
          <a:solidFill>
            <a:srgbClr val="ACC7D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115"/>
          </a:p>
        </p:txBody>
      </p:sp>
      <p:sp>
        <p:nvSpPr>
          <p:cNvPr id="71" name="テキスト ボックス 70"/>
          <p:cNvSpPr txBox="1"/>
          <p:nvPr/>
        </p:nvSpPr>
        <p:spPr>
          <a:xfrm>
            <a:off x="5581293" y="4703797"/>
            <a:ext cx="4530546" cy="584775"/>
          </a:xfrm>
          <a:prstGeom prst="rect">
            <a:avLst/>
          </a:prstGeom>
          <a:noFill/>
          <a:ln>
            <a:noFill/>
          </a:ln>
        </p:spPr>
        <p:style>
          <a:lnRef idx="1">
            <a:schemeClr val="accent2"/>
          </a:lnRef>
          <a:fillRef idx="2">
            <a:schemeClr val="accent2"/>
          </a:fillRef>
          <a:effectRef idx="1">
            <a:schemeClr val="accent2"/>
          </a:effectRef>
          <a:fontRef idx="minor">
            <a:schemeClr val="dk1"/>
          </a:fontRef>
        </p:style>
        <p:txBody>
          <a:bodyPr wrap="square" rtlCol="0">
            <a:spAutoFit/>
          </a:bodyPr>
          <a:lstStyle/>
          <a:p>
            <a:pPr algn="ctr" defTabSz="986912">
              <a:defRPr/>
            </a:pPr>
            <a:r>
              <a:rPr kumimoji="1" lang="ja-JP" altLang="en-US" sz="1600" b="1" dirty="0">
                <a:solidFill>
                  <a:srgbClr val="6E6457"/>
                </a:solidFill>
                <a:latin typeface="+mn-ea"/>
              </a:rPr>
              <a:t> </a:t>
            </a:r>
            <a:r>
              <a:rPr kumimoji="1" lang="ja-JP" altLang="en-US" sz="1600" b="1" dirty="0">
                <a:solidFill>
                  <a:srgbClr val="464038"/>
                </a:solidFill>
                <a:latin typeface="+mn-ea"/>
              </a:rPr>
              <a:t>地方の創意工夫を活かすために</a:t>
            </a:r>
            <a:endParaRPr kumimoji="1" lang="en-US" altLang="ja-JP" sz="1600" b="1" dirty="0">
              <a:solidFill>
                <a:srgbClr val="464038"/>
              </a:solidFill>
              <a:latin typeface="+mn-ea"/>
            </a:endParaRPr>
          </a:p>
          <a:p>
            <a:pPr algn="ctr" defTabSz="986912">
              <a:defRPr/>
            </a:pPr>
            <a:r>
              <a:rPr kumimoji="1" lang="ja-JP" altLang="en-US" sz="1600" b="1" dirty="0">
                <a:solidFill>
                  <a:srgbClr val="EE7D50"/>
                </a:solidFill>
                <a:latin typeface="+mn-ea"/>
              </a:rPr>
              <a:t>  「従うべき基準」を参酌化</a:t>
            </a:r>
          </a:p>
        </p:txBody>
      </p:sp>
      <p:sp>
        <p:nvSpPr>
          <p:cNvPr id="75" name="角丸四角形 74"/>
          <p:cNvSpPr/>
          <p:nvPr/>
        </p:nvSpPr>
        <p:spPr>
          <a:xfrm>
            <a:off x="91409" y="1001716"/>
            <a:ext cx="10475759" cy="299493"/>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86912">
              <a:defRPr/>
            </a:pPr>
            <a:r>
              <a:rPr kumimoji="1" lang="zh-TW" altLang="en-US" sz="1511" dirty="0">
                <a:solidFill>
                  <a:srgbClr val="464038"/>
                </a:solidFill>
                <a:latin typeface="游ゴシック" panose="020B0400000000000000" pitchFamily="50" charset="-128"/>
                <a:ea typeface="游ゴシック" panose="020B0400000000000000" pitchFamily="50" charset="-128"/>
              </a:rPr>
              <a:t>提案主体：</a:t>
            </a:r>
            <a:r>
              <a:rPr kumimoji="1" lang="ja-JP" altLang="en-US" sz="1511" dirty="0">
                <a:solidFill>
                  <a:srgbClr val="464038"/>
                </a:solidFill>
                <a:latin typeface="游ゴシック" panose="020B0400000000000000" pitchFamily="50" charset="-128"/>
              </a:rPr>
              <a:t>全国知事会、全国市長会、全国町村会等（のべ１４５団体）</a:t>
            </a:r>
          </a:p>
        </p:txBody>
      </p:sp>
      <p:sp>
        <p:nvSpPr>
          <p:cNvPr id="76" name="テキスト ボックス 75"/>
          <p:cNvSpPr txBox="1"/>
          <p:nvPr/>
        </p:nvSpPr>
        <p:spPr>
          <a:xfrm>
            <a:off x="5786532" y="1834773"/>
            <a:ext cx="4228259" cy="83099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0" normalizeH="0" baseline="0" noProof="0" dirty="0">
                <a:ln>
                  <a:noFill/>
                </a:ln>
                <a:solidFill>
                  <a:srgbClr val="464038"/>
                </a:solidFill>
                <a:effectLst/>
                <a:uLnTx/>
                <a:uFillTx/>
                <a:latin typeface="游ゴシック" panose="020B0400000000000000" pitchFamily="50" charset="-128"/>
                <a:ea typeface="游ゴシック" panose="020B0400000000000000" pitchFamily="50" charset="-128"/>
              </a:rPr>
              <a:t>放課後児童クラブの従事者</a:t>
            </a:r>
            <a:endParaRPr kumimoji="1" lang="en-US" altLang="ja-JP" sz="1600" b="0" i="0" u="none" strike="noStrike" kern="1200" cap="none" spc="0" normalizeH="0" baseline="0" noProof="0" dirty="0">
              <a:ln>
                <a:noFill/>
              </a:ln>
              <a:solidFill>
                <a:srgbClr val="464038"/>
              </a:solidFill>
              <a:effectLst/>
              <a:uLnTx/>
              <a:uFillTx/>
              <a:latin typeface="游ゴシック" panose="020B0400000000000000" pitchFamily="50" charset="-128"/>
              <a:ea typeface="游ゴシック" panose="020B0400000000000000"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0" normalizeH="0" baseline="0" noProof="0" dirty="0">
                <a:ln>
                  <a:noFill/>
                </a:ln>
                <a:solidFill>
                  <a:srgbClr val="464038"/>
                </a:solidFill>
                <a:effectLst/>
                <a:uLnTx/>
                <a:uFillTx/>
                <a:latin typeface="游ゴシック" panose="020B0400000000000000" pitchFamily="50" charset="-128"/>
                <a:ea typeface="游ゴシック" panose="020B0400000000000000" pitchFamily="50" charset="-128"/>
              </a:rPr>
              <a:t>（＝放課後児童支援員）の資格と員数を</a:t>
            </a:r>
            <a:endParaRPr kumimoji="1" lang="en-US" altLang="ja-JP" sz="1600" b="0" i="0" u="none" strike="noStrike" kern="1200" cap="none" spc="0" normalizeH="0" baseline="0" noProof="0" dirty="0">
              <a:ln>
                <a:noFill/>
              </a:ln>
              <a:solidFill>
                <a:srgbClr val="464038"/>
              </a:solidFill>
              <a:effectLst/>
              <a:uLnTx/>
              <a:uFillTx/>
              <a:latin typeface="游ゴシック" panose="020B0400000000000000" pitchFamily="50" charset="-128"/>
              <a:ea typeface="游ゴシック" panose="020B0400000000000000"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b="1" i="0" u="sng" strike="noStrike" kern="1200" cap="none" spc="0" normalizeH="0" baseline="0" noProof="0" dirty="0">
                <a:ln>
                  <a:noFill/>
                </a:ln>
                <a:solidFill>
                  <a:srgbClr val="464038"/>
                </a:solidFill>
                <a:effectLst/>
                <a:uLnTx/>
                <a:uFillTx/>
                <a:latin typeface="游ゴシック" panose="020B0400000000000000" pitchFamily="50" charset="-128"/>
                <a:ea typeface="游ゴシック" panose="020B0400000000000000" pitchFamily="50" charset="-128"/>
              </a:rPr>
              <a:t>「従うべき基準」</a:t>
            </a:r>
            <a:r>
              <a:rPr kumimoji="1" lang="ja-JP" altLang="en-US" sz="1600" b="0" i="0" u="none" strike="noStrike" kern="1200" cap="none" spc="0" normalizeH="0" baseline="0" noProof="0" dirty="0">
                <a:ln>
                  <a:noFill/>
                </a:ln>
                <a:solidFill>
                  <a:srgbClr val="464038"/>
                </a:solidFill>
                <a:effectLst/>
                <a:uLnTx/>
                <a:uFillTx/>
                <a:latin typeface="游ゴシック" panose="020B0400000000000000" pitchFamily="50" charset="-128"/>
                <a:ea typeface="游ゴシック" panose="020B0400000000000000" pitchFamily="50" charset="-128"/>
              </a:rPr>
              <a:t>として規定</a:t>
            </a:r>
          </a:p>
        </p:txBody>
      </p:sp>
      <p:sp>
        <p:nvSpPr>
          <p:cNvPr id="77" name="テキスト ボックス 76"/>
          <p:cNvSpPr txBox="1"/>
          <p:nvPr/>
        </p:nvSpPr>
        <p:spPr>
          <a:xfrm>
            <a:off x="997992" y="2148548"/>
            <a:ext cx="4261330" cy="58477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0" normalizeH="0" baseline="0" noProof="0" dirty="0">
                <a:ln>
                  <a:noFill/>
                </a:ln>
                <a:solidFill>
                  <a:srgbClr val="464038"/>
                </a:solidFill>
                <a:effectLst/>
                <a:uLnTx/>
                <a:uFillTx/>
                <a:latin typeface="游ゴシック" panose="020B0400000000000000" pitchFamily="50" charset="-128"/>
                <a:ea typeface="游ゴシック" panose="020B0400000000000000" pitchFamily="50" charset="-128"/>
              </a:rPr>
              <a:t>放課後児童クラブのニーズは増加するものの、地方では人材確保が難しい</a:t>
            </a:r>
          </a:p>
        </p:txBody>
      </p:sp>
      <p:sp>
        <p:nvSpPr>
          <p:cNvPr id="78" name="テキスト ボックス 77"/>
          <p:cNvSpPr txBox="1"/>
          <p:nvPr/>
        </p:nvSpPr>
        <p:spPr>
          <a:xfrm>
            <a:off x="1057622" y="4599581"/>
            <a:ext cx="4167072" cy="1200329"/>
          </a:xfrm>
          <a:prstGeom prst="rect">
            <a:avLst/>
          </a:prstGeom>
          <a:noFill/>
        </p:spPr>
        <p:txBody>
          <a:bodyPr wrap="square" rtlCol="0">
            <a:spAutoFit/>
          </a:bodyPr>
          <a:lstStyle/>
          <a:p>
            <a:pPr marL="180975" marR="0" lvl="0" indent="-180975" algn="l" defTabSz="914400" rtl="0" eaLnBrk="1" fontAlgn="auto" latinLnBrk="0" hangingPunct="1">
              <a:lnSpc>
                <a:spcPct val="100000"/>
              </a:lnSpc>
              <a:spcAft>
                <a:spcPts val="0"/>
              </a:spcAft>
              <a:buClrTx/>
              <a:buSzTx/>
              <a:buFontTx/>
              <a:buNone/>
              <a:tabLst/>
              <a:defRPr/>
            </a:pPr>
            <a:r>
              <a:rPr kumimoji="1" lang="ja-JP" altLang="en-US" sz="1600" b="0" i="0" u="none" strike="noStrike" kern="1200" cap="none" spc="0" normalizeH="0" baseline="0" noProof="0" dirty="0">
                <a:ln>
                  <a:noFill/>
                </a:ln>
                <a:solidFill>
                  <a:srgbClr val="464038"/>
                </a:solidFill>
                <a:effectLst/>
                <a:uLnTx/>
                <a:uFillTx/>
                <a:latin typeface="游ゴシック" panose="020B0400000000000000" pitchFamily="50" charset="-128"/>
                <a:ea typeface="游ゴシック" panose="020B0400000000000000" pitchFamily="50" charset="-128"/>
              </a:rPr>
              <a:t>○ 市町村が適当と認めた方が</a:t>
            </a:r>
            <a:endParaRPr kumimoji="1" lang="en-US" altLang="ja-JP" sz="1600" b="0" i="0" u="none" strike="noStrike" kern="1200" cap="none" spc="0" normalizeH="0" baseline="0" noProof="0" dirty="0">
              <a:ln>
                <a:noFill/>
              </a:ln>
              <a:solidFill>
                <a:srgbClr val="464038"/>
              </a:solidFill>
              <a:effectLst/>
              <a:uLnTx/>
              <a:uFillTx/>
              <a:latin typeface="游ゴシック" panose="020B0400000000000000" pitchFamily="50" charset="-128"/>
              <a:ea typeface="游ゴシック" panose="020B0400000000000000" pitchFamily="50" charset="-128"/>
            </a:endParaRPr>
          </a:p>
          <a:p>
            <a:pPr marL="180975" marR="0" lvl="0" indent="-180975" algn="l" defTabSz="914400" rtl="0" eaLnBrk="1" fontAlgn="auto" latinLnBrk="0" hangingPunct="1">
              <a:lnSpc>
                <a:spcPct val="100000"/>
              </a:lnSpc>
              <a:spcAft>
                <a:spcPts val="0"/>
              </a:spcAft>
              <a:buClrTx/>
              <a:buSzTx/>
              <a:buFontTx/>
              <a:buNone/>
              <a:tabLst/>
              <a:defRPr/>
            </a:pPr>
            <a:r>
              <a:rPr kumimoji="1" lang="ja-JP" altLang="en-US" sz="1600" b="0" i="0" u="none" strike="noStrike" kern="1200" cap="none" spc="0" normalizeH="0" baseline="0" noProof="0" dirty="0">
                <a:ln>
                  <a:noFill/>
                </a:ln>
                <a:solidFill>
                  <a:srgbClr val="464038"/>
                </a:solidFill>
                <a:effectLst/>
                <a:uLnTx/>
                <a:uFillTx/>
                <a:latin typeface="游ゴシック" panose="020B0400000000000000" pitchFamily="50" charset="-128"/>
                <a:ea typeface="游ゴシック" panose="020B0400000000000000" pitchFamily="50" charset="-128"/>
              </a:rPr>
              <a:t>　放課後児童支援員になることができる</a:t>
            </a:r>
            <a:endParaRPr kumimoji="1" lang="en-US" altLang="ja-JP" sz="1600" b="0" i="0" u="none" strike="noStrike" kern="1200" cap="none" spc="0" normalizeH="0" baseline="0" noProof="0" dirty="0">
              <a:ln>
                <a:noFill/>
              </a:ln>
              <a:solidFill>
                <a:srgbClr val="464038"/>
              </a:solidFill>
              <a:effectLst/>
              <a:uLnTx/>
              <a:uFillTx/>
              <a:latin typeface="游ゴシック" panose="020B0400000000000000" pitchFamily="50" charset="-128"/>
              <a:ea typeface="游ゴシック" panose="020B0400000000000000" pitchFamily="50" charset="-128"/>
            </a:endParaRPr>
          </a:p>
          <a:p>
            <a:pPr marL="180975" marR="0" lvl="0" indent="-180975" algn="l" defTabSz="914400" rtl="0" eaLnBrk="1" fontAlgn="auto" latinLnBrk="0" hangingPunct="1">
              <a:lnSpc>
                <a:spcPct val="100000"/>
              </a:lnSpc>
              <a:spcAft>
                <a:spcPts val="0"/>
              </a:spcAft>
              <a:buClrTx/>
              <a:buSzTx/>
              <a:buFontTx/>
              <a:buNone/>
              <a:tabLst/>
              <a:defRPr/>
            </a:pPr>
            <a:endParaRPr kumimoji="1" lang="en-US" altLang="ja-JP" sz="800" b="0" i="0" u="none" strike="noStrike" kern="1200" cap="none" spc="0" normalizeH="0" baseline="0" noProof="0" dirty="0">
              <a:ln>
                <a:noFill/>
              </a:ln>
              <a:solidFill>
                <a:srgbClr val="464038"/>
              </a:solidFill>
              <a:effectLst/>
              <a:uLnTx/>
              <a:uFillTx/>
              <a:latin typeface="游ゴシック" panose="020B0400000000000000" pitchFamily="50" charset="-128"/>
              <a:ea typeface="游ゴシック" panose="020B0400000000000000" pitchFamily="50" charset="-128"/>
            </a:endParaRPr>
          </a:p>
          <a:p>
            <a:pPr marL="180975" marR="0" lvl="0" indent="-180975" algn="l" defTabSz="914400" rtl="0" eaLnBrk="1" fontAlgn="auto" latinLnBrk="0" hangingPunct="1">
              <a:lnSpc>
                <a:spcPct val="100000"/>
              </a:lnSpc>
              <a:spcAft>
                <a:spcPts val="0"/>
              </a:spcAft>
              <a:buClrTx/>
              <a:buSzTx/>
              <a:buFontTx/>
              <a:buNone/>
              <a:tabLst/>
              <a:defRPr/>
            </a:pPr>
            <a:r>
              <a:rPr kumimoji="1" lang="ja-JP" altLang="en-US" sz="1600" b="0" i="0" u="none" strike="noStrike" kern="1200" cap="none" spc="0" normalizeH="0" baseline="0" noProof="0" dirty="0">
                <a:ln>
                  <a:noFill/>
                </a:ln>
                <a:solidFill>
                  <a:srgbClr val="464038"/>
                </a:solidFill>
                <a:effectLst/>
                <a:uLnTx/>
                <a:uFillTx/>
                <a:latin typeface="游ゴシック" panose="020B0400000000000000" pitchFamily="50" charset="-128"/>
                <a:ea typeface="游ゴシック" panose="020B0400000000000000" pitchFamily="50" charset="-128"/>
              </a:rPr>
              <a:t>○ 必要な人員の体制を</a:t>
            </a:r>
            <a:endParaRPr kumimoji="1" lang="en-US" altLang="ja-JP" sz="1600" b="0" i="0" u="none" strike="noStrike" kern="1200" cap="none" spc="0" normalizeH="0" baseline="0" noProof="0" dirty="0">
              <a:ln>
                <a:noFill/>
              </a:ln>
              <a:solidFill>
                <a:srgbClr val="464038"/>
              </a:solidFill>
              <a:effectLst/>
              <a:uLnTx/>
              <a:uFillTx/>
              <a:latin typeface="游ゴシック" panose="020B0400000000000000" pitchFamily="50" charset="-128"/>
              <a:ea typeface="游ゴシック" panose="020B0400000000000000" pitchFamily="50" charset="-128"/>
            </a:endParaRPr>
          </a:p>
          <a:p>
            <a:pPr marL="180975" marR="0" lvl="0" indent="-180975" algn="l" defTabSz="914400" rtl="0" eaLnBrk="1" fontAlgn="auto" latinLnBrk="0" hangingPunct="1">
              <a:lnSpc>
                <a:spcPct val="100000"/>
              </a:lnSpc>
              <a:spcAft>
                <a:spcPts val="0"/>
              </a:spcAft>
              <a:buClrTx/>
              <a:buSzTx/>
              <a:buFontTx/>
              <a:buNone/>
              <a:tabLst/>
              <a:defRPr/>
            </a:pPr>
            <a:r>
              <a:rPr kumimoji="1" lang="ja-JP" altLang="en-US" sz="1600" b="0" i="0" u="none" strike="noStrike" kern="1200" cap="none" spc="0" normalizeH="0" baseline="0" noProof="0" dirty="0">
                <a:ln>
                  <a:noFill/>
                </a:ln>
                <a:solidFill>
                  <a:srgbClr val="464038"/>
                </a:solidFill>
                <a:effectLst/>
                <a:uLnTx/>
                <a:uFillTx/>
                <a:latin typeface="游ゴシック" panose="020B0400000000000000" pitchFamily="50" charset="-128"/>
                <a:ea typeface="游ゴシック" panose="020B0400000000000000" pitchFamily="50" charset="-128"/>
              </a:rPr>
              <a:t>　市町村自らが定めることができる</a:t>
            </a:r>
          </a:p>
        </p:txBody>
      </p:sp>
      <p:sp>
        <p:nvSpPr>
          <p:cNvPr id="80" name="正方形/長方形 79"/>
          <p:cNvSpPr/>
          <p:nvPr/>
        </p:nvSpPr>
        <p:spPr>
          <a:xfrm>
            <a:off x="1200500" y="5981532"/>
            <a:ext cx="3881317" cy="584775"/>
          </a:xfrm>
          <a:prstGeom prst="rect">
            <a:avLst/>
          </a:prstGeom>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600" b="1" i="0" u="none" strike="noStrike" kern="1200" cap="none" spc="0" normalizeH="0" baseline="0" noProof="0" dirty="0">
                <a:ln>
                  <a:noFill/>
                </a:ln>
                <a:solidFill>
                  <a:srgbClr val="EE7D50"/>
                </a:solidFill>
                <a:effectLst/>
                <a:uLnTx/>
                <a:uFillTx/>
                <a:latin typeface="游ゴシック" panose="020B0400000000000000" pitchFamily="50" charset="-128"/>
                <a:ea typeface="游ゴシック" panose="020B0400000000000000" pitchFamily="50" charset="-128"/>
              </a:rPr>
              <a:t>サービスの質を確保しながら、</a:t>
            </a:r>
            <a:endParaRPr kumimoji="1" lang="en-US" altLang="ja-JP" sz="1600" b="1" i="0" u="none" strike="noStrike" kern="1200" cap="none" spc="0" normalizeH="0" baseline="0" noProof="0" dirty="0">
              <a:ln>
                <a:noFill/>
              </a:ln>
              <a:solidFill>
                <a:srgbClr val="EE7D50"/>
              </a:solidFill>
              <a:effectLst/>
              <a:uLnTx/>
              <a:uFillTx/>
              <a:latin typeface="游ゴシック" panose="020B0400000000000000" pitchFamily="50" charset="-128"/>
              <a:ea typeface="游ゴシック" panose="020B0400000000000000" pitchFamily="50" charset="-128"/>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600" b="1" i="0" u="none" strike="noStrike" kern="1200" cap="none" spc="0" normalizeH="0" baseline="0" noProof="0" dirty="0">
                <a:ln>
                  <a:noFill/>
                </a:ln>
                <a:solidFill>
                  <a:srgbClr val="EE7D50"/>
                </a:solidFill>
                <a:effectLst/>
                <a:uLnTx/>
                <a:uFillTx/>
                <a:latin typeface="游ゴシック" panose="020B0400000000000000" pitchFamily="50" charset="-128"/>
                <a:ea typeface="游ゴシック" panose="020B0400000000000000" pitchFamily="50" charset="-128"/>
              </a:rPr>
              <a:t>地域の実情に応じた運営の工夫ができる</a:t>
            </a:r>
            <a:endParaRPr kumimoji="1" lang="ja-JP" altLang="en-US" sz="1600" b="1" i="0" u="none" strike="sngStrike" kern="1200" cap="none" spc="0" normalizeH="0" baseline="0" noProof="0" dirty="0">
              <a:ln>
                <a:noFill/>
              </a:ln>
              <a:solidFill>
                <a:srgbClr val="EE7D50"/>
              </a:solidFill>
              <a:effectLst/>
              <a:uLnTx/>
              <a:uFillTx/>
              <a:latin typeface="游ゴシック" panose="020B0400000000000000" pitchFamily="50" charset="-128"/>
              <a:ea typeface="游ゴシック" panose="020B0400000000000000" pitchFamily="50" charset="-128"/>
            </a:endParaRPr>
          </a:p>
        </p:txBody>
      </p:sp>
      <p:graphicFrame>
        <p:nvGraphicFramePr>
          <p:cNvPr id="81" name="表 80"/>
          <p:cNvGraphicFramePr>
            <a:graphicFrameLocks noGrp="1"/>
          </p:cNvGraphicFramePr>
          <p:nvPr>
            <p:extLst>
              <p:ext uri="{D42A27DB-BD31-4B8C-83A1-F6EECF244321}">
                <p14:modId xmlns:p14="http://schemas.microsoft.com/office/powerpoint/2010/main" val="3727668582"/>
              </p:ext>
            </p:extLst>
          </p:nvPr>
        </p:nvGraphicFramePr>
        <p:xfrm>
          <a:off x="5926330" y="2736721"/>
          <a:ext cx="3914724" cy="705656"/>
        </p:xfrm>
        <a:graphic>
          <a:graphicData uri="http://schemas.openxmlformats.org/drawingml/2006/table">
            <a:tbl>
              <a:tblPr firstRow="1" bandRow="1"/>
              <a:tblGrid>
                <a:gridCol w="601282">
                  <a:extLst>
                    <a:ext uri="{9D8B030D-6E8A-4147-A177-3AD203B41FA5}">
                      <a16:colId xmlns:a16="http://schemas.microsoft.com/office/drawing/2014/main" val="3198066197"/>
                    </a:ext>
                  </a:extLst>
                </a:gridCol>
                <a:gridCol w="3313442">
                  <a:extLst>
                    <a:ext uri="{9D8B030D-6E8A-4147-A177-3AD203B41FA5}">
                      <a16:colId xmlns:a16="http://schemas.microsoft.com/office/drawing/2014/main" val="3833178648"/>
                    </a:ext>
                  </a:extLst>
                </a:gridCol>
              </a:tblGrid>
              <a:tr h="352828">
                <a:tc>
                  <a:txBody>
                    <a:bodyPr/>
                    <a:lstStyle>
                      <a:lvl1pPr marL="0" algn="l" defTabSz="1007943" rtl="0" eaLnBrk="1" latinLnBrk="0" hangingPunct="1">
                        <a:defRPr kumimoji="1" sz="1984" b="1" kern="1200">
                          <a:solidFill>
                            <a:schemeClr val="dk1"/>
                          </a:solidFill>
                          <a:latin typeface="Calibri"/>
                        </a:defRPr>
                      </a:lvl1pPr>
                      <a:lvl2pPr marL="503972" algn="l" defTabSz="1007943" rtl="0" eaLnBrk="1" latinLnBrk="0" hangingPunct="1">
                        <a:defRPr kumimoji="1" sz="1984" b="1" kern="1200">
                          <a:solidFill>
                            <a:schemeClr val="dk1"/>
                          </a:solidFill>
                          <a:latin typeface="Calibri"/>
                        </a:defRPr>
                      </a:lvl2pPr>
                      <a:lvl3pPr marL="1007943" algn="l" defTabSz="1007943" rtl="0" eaLnBrk="1" latinLnBrk="0" hangingPunct="1">
                        <a:defRPr kumimoji="1" sz="1984" b="1" kern="1200">
                          <a:solidFill>
                            <a:schemeClr val="dk1"/>
                          </a:solidFill>
                          <a:latin typeface="Calibri"/>
                        </a:defRPr>
                      </a:lvl3pPr>
                      <a:lvl4pPr marL="1511915" algn="l" defTabSz="1007943" rtl="0" eaLnBrk="1" latinLnBrk="0" hangingPunct="1">
                        <a:defRPr kumimoji="1" sz="1984" b="1" kern="1200">
                          <a:solidFill>
                            <a:schemeClr val="dk1"/>
                          </a:solidFill>
                          <a:latin typeface="Calibri"/>
                        </a:defRPr>
                      </a:lvl4pPr>
                      <a:lvl5pPr marL="2015886" algn="l" defTabSz="1007943" rtl="0" eaLnBrk="1" latinLnBrk="0" hangingPunct="1">
                        <a:defRPr kumimoji="1" sz="1984" b="1" kern="1200">
                          <a:solidFill>
                            <a:schemeClr val="dk1"/>
                          </a:solidFill>
                          <a:latin typeface="Calibri"/>
                        </a:defRPr>
                      </a:lvl5pPr>
                      <a:lvl6pPr marL="2519858" algn="l" defTabSz="1007943" rtl="0" eaLnBrk="1" latinLnBrk="0" hangingPunct="1">
                        <a:defRPr kumimoji="1" sz="1984" b="1" kern="1200">
                          <a:solidFill>
                            <a:schemeClr val="dk1"/>
                          </a:solidFill>
                          <a:latin typeface="Calibri"/>
                        </a:defRPr>
                      </a:lvl6pPr>
                      <a:lvl7pPr marL="3023829" algn="l" defTabSz="1007943" rtl="0" eaLnBrk="1" latinLnBrk="0" hangingPunct="1">
                        <a:defRPr kumimoji="1" sz="1984" b="1" kern="1200">
                          <a:solidFill>
                            <a:schemeClr val="dk1"/>
                          </a:solidFill>
                          <a:latin typeface="Calibri"/>
                        </a:defRPr>
                      </a:lvl7pPr>
                      <a:lvl8pPr marL="3527801" algn="l" defTabSz="1007943" rtl="0" eaLnBrk="1" latinLnBrk="0" hangingPunct="1">
                        <a:defRPr kumimoji="1" sz="1984" b="1" kern="1200">
                          <a:solidFill>
                            <a:schemeClr val="dk1"/>
                          </a:solidFill>
                          <a:latin typeface="Calibri"/>
                        </a:defRPr>
                      </a:lvl8pPr>
                      <a:lvl9pPr marL="4031772" algn="l" defTabSz="1007943" rtl="0" eaLnBrk="1" latinLnBrk="0" hangingPunct="1">
                        <a:defRPr kumimoji="1" sz="1984" b="1" kern="1200">
                          <a:solidFill>
                            <a:schemeClr val="dk1"/>
                          </a:solidFill>
                          <a:latin typeface="Calibri"/>
                        </a:defRPr>
                      </a:lvl9pPr>
                    </a:lstStyle>
                    <a:p>
                      <a:pPr algn="ctr"/>
                      <a:r>
                        <a:rPr kumimoji="1" lang="ja-JP" altLang="en-US" sz="1200" b="0" dirty="0">
                          <a:solidFill>
                            <a:srgbClr val="464038"/>
                          </a:solidFill>
                          <a:latin typeface="游ゴシック" panose="020B0400000000000000" pitchFamily="50" charset="-128"/>
                          <a:ea typeface="游ゴシック" panose="020B0400000000000000" pitchFamily="50" charset="-128"/>
                        </a:rPr>
                        <a:t>資格</a:t>
                      </a:r>
                    </a:p>
                  </a:txBody>
                  <a:tcPr marL="91441" marR="91441" marT="45719" marB="45719" anchor="ctr">
                    <a:lnL w="12700" cmpd="sng">
                      <a:solidFill>
                        <a:srgbClr val="FF8021"/>
                      </a:solidFill>
                    </a:lnL>
                    <a:lnR w="12700" cmpd="sng">
                      <a:solidFill>
                        <a:srgbClr val="FF8021"/>
                      </a:solidFill>
                    </a:lnR>
                    <a:lnT w="12700" cmpd="sng">
                      <a:solidFill>
                        <a:srgbClr val="FF8021"/>
                      </a:solidFill>
                    </a:lnT>
                    <a:lnB w="12700" cmpd="sng">
                      <a:solidFill>
                        <a:srgbClr val="FF8021"/>
                      </a:solidFill>
                    </a:lnB>
                    <a:lnTlToBr w="12700" cmpd="sng">
                      <a:noFill/>
                      <a:prstDash val="solid"/>
                    </a:lnTlToBr>
                    <a:lnBlToTr w="12700" cmpd="sng">
                      <a:noFill/>
                      <a:prstDash val="solid"/>
                    </a:lnBlToTr>
                    <a:solidFill>
                      <a:sysClr val="window" lastClr="FFFFFF"/>
                    </a:solidFill>
                  </a:tcPr>
                </a:tc>
                <a:tc>
                  <a:txBody>
                    <a:bodyPr/>
                    <a:lstStyle>
                      <a:lvl1pPr marL="0" algn="l" defTabSz="1007943" rtl="0" eaLnBrk="1" latinLnBrk="0" hangingPunct="1">
                        <a:defRPr kumimoji="1" sz="1984" b="1" kern="1200">
                          <a:solidFill>
                            <a:schemeClr val="dk1"/>
                          </a:solidFill>
                          <a:latin typeface="Calibri"/>
                        </a:defRPr>
                      </a:lvl1pPr>
                      <a:lvl2pPr marL="503972" algn="l" defTabSz="1007943" rtl="0" eaLnBrk="1" latinLnBrk="0" hangingPunct="1">
                        <a:defRPr kumimoji="1" sz="1984" b="1" kern="1200">
                          <a:solidFill>
                            <a:schemeClr val="dk1"/>
                          </a:solidFill>
                          <a:latin typeface="Calibri"/>
                        </a:defRPr>
                      </a:lvl2pPr>
                      <a:lvl3pPr marL="1007943" algn="l" defTabSz="1007943" rtl="0" eaLnBrk="1" latinLnBrk="0" hangingPunct="1">
                        <a:defRPr kumimoji="1" sz="1984" b="1" kern="1200">
                          <a:solidFill>
                            <a:schemeClr val="dk1"/>
                          </a:solidFill>
                          <a:latin typeface="Calibri"/>
                        </a:defRPr>
                      </a:lvl3pPr>
                      <a:lvl4pPr marL="1511915" algn="l" defTabSz="1007943" rtl="0" eaLnBrk="1" latinLnBrk="0" hangingPunct="1">
                        <a:defRPr kumimoji="1" sz="1984" b="1" kern="1200">
                          <a:solidFill>
                            <a:schemeClr val="dk1"/>
                          </a:solidFill>
                          <a:latin typeface="Calibri"/>
                        </a:defRPr>
                      </a:lvl4pPr>
                      <a:lvl5pPr marL="2015886" algn="l" defTabSz="1007943" rtl="0" eaLnBrk="1" latinLnBrk="0" hangingPunct="1">
                        <a:defRPr kumimoji="1" sz="1984" b="1" kern="1200">
                          <a:solidFill>
                            <a:schemeClr val="dk1"/>
                          </a:solidFill>
                          <a:latin typeface="Calibri"/>
                        </a:defRPr>
                      </a:lvl5pPr>
                      <a:lvl6pPr marL="2519858" algn="l" defTabSz="1007943" rtl="0" eaLnBrk="1" latinLnBrk="0" hangingPunct="1">
                        <a:defRPr kumimoji="1" sz="1984" b="1" kern="1200">
                          <a:solidFill>
                            <a:schemeClr val="dk1"/>
                          </a:solidFill>
                          <a:latin typeface="Calibri"/>
                        </a:defRPr>
                      </a:lvl6pPr>
                      <a:lvl7pPr marL="3023829" algn="l" defTabSz="1007943" rtl="0" eaLnBrk="1" latinLnBrk="0" hangingPunct="1">
                        <a:defRPr kumimoji="1" sz="1984" b="1" kern="1200">
                          <a:solidFill>
                            <a:schemeClr val="dk1"/>
                          </a:solidFill>
                          <a:latin typeface="Calibri"/>
                        </a:defRPr>
                      </a:lvl7pPr>
                      <a:lvl8pPr marL="3527801" algn="l" defTabSz="1007943" rtl="0" eaLnBrk="1" latinLnBrk="0" hangingPunct="1">
                        <a:defRPr kumimoji="1" sz="1984" b="1" kern="1200">
                          <a:solidFill>
                            <a:schemeClr val="dk1"/>
                          </a:solidFill>
                          <a:latin typeface="Calibri"/>
                        </a:defRPr>
                      </a:lvl8pPr>
                      <a:lvl9pPr marL="4031772" algn="l" defTabSz="1007943" rtl="0" eaLnBrk="1" latinLnBrk="0" hangingPunct="1">
                        <a:defRPr kumimoji="1" sz="1984" b="1" kern="1200">
                          <a:solidFill>
                            <a:schemeClr val="dk1"/>
                          </a:solidFill>
                          <a:latin typeface="Calibri"/>
                        </a:defRPr>
                      </a:lvl9pPr>
                    </a:lstStyle>
                    <a:p>
                      <a:pPr algn="ctr"/>
                      <a:r>
                        <a:rPr kumimoji="1" lang="ja-JP" altLang="en-US" sz="1100" b="0" dirty="0">
                          <a:solidFill>
                            <a:srgbClr val="464038"/>
                          </a:solidFill>
                          <a:latin typeface="游ゴシック" panose="020B0400000000000000" pitchFamily="50" charset="-128"/>
                          <a:ea typeface="游ゴシック" panose="020B0400000000000000" pitchFamily="50" charset="-128"/>
                        </a:rPr>
                        <a:t>保育士等の基礎資格 ＋ 一定の研修受講</a:t>
                      </a:r>
                    </a:p>
                  </a:txBody>
                  <a:tcPr marL="91441" marR="91441" marT="45719" marB="45719" anchor="ctr">
                    <a:lnL w="12700" cmpd="sng">
                      <a:solidFill>
                        <a:srgbClr val="FF8021"/>
                      </a:solidFill>
                    </a:lnL>
                    <a:lnR w="12700" cmpd="sng">
                      <a:solidFill>
                        <a:srgbClr val="FF8021"/>
                      </a:solidFill>
                    </a:lnR>
                    <a:lnT w="12700" cmpd="sng">
                      <a:solidFill>
                        <a:srgbClr val="FF8021"/>
                      </a:solidFill>
                    </a:lnT>
                    <a:lnB w="12700" cmpd="sng">
                      <a:solidFill>
                        <a:srgbClr val="FF8021"/>
                      </a:solidFill>
                    </a:lnB>
                    <a:lnTlToBr w="12700" cmpd="sng">
                      <a:noFill/>
                      <a:prstDash val="solid"/>
                    </a:lnTlToBr>
                    <a:lnBlToTr w="12700" cmpd="sng">
                      <a:noFill/>
                      <a:prstDash val="solid"/>
                    </a:lnBlToTr>
                    <a:solidFill>
                      <a:sysClr val="window" lastClr="FFFFFF"/>
                    </a:solidFill>
                  </a:tcPr>
                </a:tc>
                <a:extLst>
                  <a:ext uri="{0D108BD9-81ED-4DB2-BD59-A6C34878D82A}">
                    <a16:rowId xmlns:a16="http://schemas.microsoft.com/office/drawing/2014/main" val="200366006"/>
                  </a:ext>
                </a:extLst>
              </a:tr>
              <a:tr h="352828">
                <a:tc>
                  <a:txBody>
                    <a:bodyPr/>
                    <a:lstStyle>
                      <a:lvl1pPr marL="0" algn="l" defTabSz="1007943" rtl="0" eaLnBrk="1" latinLnBrk="0" hangingPunct="1">
                        <a:defRPr kumimoji="1" sz="1984" kern="1200">
                          <a:solidFill>
                            <a:schemeClr val="dk1"/>
                          </a:solidFill>
                          <a:latin typeface="Calibri"/>
                        </a:defRPr>
                      </a:lvl1pPr>
                      <a:lvl2pPr marL="503972" algn="l" defTabSz="1007943" rtl="0" eaLnBrk="1" latinLnBrk="0" hangingPunct="1">
                        <a:defRPr kumimoji="1" sz="1984" kern="1200">
                          <a:solidFill>
                            <a:schemeClr val="dk1"/>
                          </a:solidFill>
                          <a:latin typeface="Calibri"/>
                        </a:defRPr>
                      </a:lvl2pPr>
                      <a:lvl3pPr marL="1007943" algn="l" defTabSz="1007943" rtl="0" eaLnBrk="1" latinLnBrk="0" hangingPunct="1">
                        <a:defRPr kumimoji="1" sz="1984" kern="1200">
                          <a:solidFill>
                            <a:schemeClr val="dk1"/>
                          </a:solidFill>
                          <a:latin typeface="Calibri"/>
                        </a:defRPr>
                      </a:lvl3pPr>
                      <a:lvl4pPr marL="1511915" algn="l" defTabSz="1007943" rtl="0" eaLnBrk="1" latinLnBrk="0" hangingPunct="1">
                        <a:defRPr kumimoji="1" sz="1984" kern="1200">
                          <a:solidFill>
                            <a:schemeClr val="dk1"/>
                          </a:solidFill>
                          <a:latin typeface="Calibri"/>
                        </a:defRPr>
                      </a:lvl4pPr>
                      <a:lvl5pPr marL="2015886" algn="l" defTabSz="1007943" rtl="0" eaLnBrk="1" latinLnBrk="0" hangingPunct="1">
                        <a:defRPr kumimoji="1" sz="1984" kern="1200">
                          <a:solidFill>
                            <a:schemeClr val="dk1"/>
                          </a:solidFill>
                          <a:latin typeface="Calibri"/>
                        </a:defRPr>
                      </a:lvl5pPr>
                      <a:lvl6pPr marL="2519858" algn="l" defTabSz="1007943" rtl="0" eaLnBrk="1" latinLnBrk="0" hangingPunct="1">
                        <a:defRPr kumimoji="1" sz="1984" kern="1200">
                          <a:solidFill>
                            <a:schemeClr val="dk1"/>
                          </a:solidFill>
                          <a:latin typeface="Calibri"/>
                        </a:defRPr>
                      </a:lvl6pPr>
                      <a:lvl7pPr marL="3023829" algn="l" defTabSz="1007943" rtl="0" eaLnBrk="1" latinLnBrk="0" hangingPunct="1">
                        <a:defRPr kumimoji="1" sz="1984" kern="1200">
                          <a:solidFill>
                            <a:schemeClr val="dk1"/>
                          </a:solidFill>
                          <a:latin typeface="Calibri"/>
                        </a:defRPr>
                      </a:lvl7pPr>
                      <a:lvl8pPr marL="3527801" algn="l" defTabSz="1007943" rtl="0" eaLnBrk="1" latinLnBrk="0" hangingPunct="1">
                        <a:defRPr kumimoji="1" sz="1984" kern="1200">
                          <a:solidFill>
                            <a:schemeClr val="dk1"/>
                          </a:solidFill>
                          <a:latin typeface="Calibri"/>
                        </a:defRPr>
                      </a:lvl8pPr>
                      <a:lvl9pPr marL="4031772" algn="l" defTabSz="1007943" rtl="0" eaLnBrk="1" latinLnBrk="0" hangingPunct="1">
                        <a:defRPr kumimoji="1" sz="1984" kern="1200">
                          <a:solidFill>
                            <a:schemeClr val="dk1"/>
                          </a:solidFill>
                          <a:latin typeface="Calibri"/>
                        </a:defRPr>
                      </a:lvl9pPr>
                    </a:lstStyle>
                    <a:p>
                      <a:pPr algn="ctr"/>
                      <a:r>
                        <a:rPr kumimoji="1" lang="ja-JP" altLang="en-US" sz="1200" b="0" dirty="0">
                          <a:solidFill>
                            <a:srgbClr val="464038"/>
                          </a:solidFill>
                          <a:latin typeface="游ゴシック" panose="020B0400000000000000" pitchFamily="50" charset="-128"/>
                          <a:ea typeface="游ゴシック" panose="020B0400000000000000" pitchFamily="50" charset="-128"/>
                        </a:rPr>
                        <a:t>員数</a:t>
                      </a:r>
                    </a:p>
                  </a:txBody>
                  <a:tcPr marL="91441" marR="91441" marT="45719" marB="45719" anchor="ctr">
                    <a:lnL w="12700" cmpd="sng">
                      <a:solidFill>
                        <a:srgbClr val="FF8021"/>
                      </a:solidFill>
                    </a:lnL>
                    <a:lnR w="12700" cmpd="sng">
                      <a:solidFill>
                        <a:srgbClr val="FF8021"/>
                      </a:solidFill>
                    </a:lnR>
                    <a:lnT w="12700" cmpd="sng">
                      <a:solidFill>
                        <a:srgbClr val="FF8021"/>
                      </a:solidFill>
                    </a:lnT>
                    <a:lnB w="12700" cmpd="sng">
                      <a:solidFill>
                        <a:srgbClr val="FF8021"/>
                      </a:solidFill>
                    </a:lnB>
                    <a:lnTlToBr w="12700" cmpd="sng">
                      <a:noFill/>
                      <a:prstDash val="solid"/>
                    </a:lnTlToBr>
                    <a:lnBlToTr w="12700" cmpd="sng">
                      <a:noFill/>
                      <a:prstDash val="solid"/>
                    </a:lnBlToTr>
                    <a:solidFill>
                      <a:sysClr val="window" lastClr="FFFFFF"/>
                    </a:solidFill>
                  </a:tcPr>
                </a:tc>
                <a:tc>
                  <a:txBody>
                    <a:bodyPr/>
                    <a:lstStyle>
                      <a:lvl1pPr marL="0" algn="l" defTabSz="1007943" rtl="0" eaLnBrk="1" latinLnBrk="0" hangingPunct="1">
                        <a:defRPr kumimoji="1" sz="1984" kern="1200">
                          <a:solidFill>
                            <a:schemeClr val="dk1"/>
                          </a:solidFill>
                          <a:latin typeface="Calibri"/>
                        </a:defRPr>
                      </a:lvl1pPr>
                      <a:lvl2pPr marL="503972" algn="l" defTabSz="1007943" rtl="0" eaLnBrk="1" latinLnBrk="0" hangingPunct="1">
                        <a:defRPr kumimoji="1" sz="1984" kern="1200">
                          <a:solidFill>
                            <a:schemeClr val="dk1"/>
                          </a:solidFill>
                          <a:latin typeface="Calibri"/>
                        </a:defRPr>
                      </a:lvl2pPr>
                      <a:lvl3pPr marL="1007943" algn="l" defTabSz="1007943" rtl="0" eaLnBrk="1" latinLnBrk="0" hangingPunct="1">
                        <a:defRPr kumimoji="1" sz="1984" kern="1200">
                          <a:solidFill>
                            <a:schemeClr val="dk1"/>
                          </a:solidFill>
                          <a:latin typeface="Calibri"/>
                        </a:defRPr>
                      </a:lvl3pPr>
                      <a:lvl4pPr marL="1511915" algn="l" defTabSz="1007943" rtl="0" eaLnBrk="1" latinLnBrk="0" hangingPunct="1">
                        <a:defRPr kumimoji="1" sz="1984" kern="1200">
                          <a:solidFill>
                            <a:schemeClr val="dk1"/>
                          </a:solidFill>
                          <a:latin typeface="Calibri"/>
                        </a:defRPr>
                      </a:lvl4pPr>
                      <a:lvl5pPr marL="2015886" algn="l" defTabSz="1007943" rtl="0" eaLnBrk="1" latinLnBrk="0" hangingPunct="1">
                        <a:defRPr kumimoji="1" sz="1984" kern="1200">
                          <a:solidFill>
                            <a:schemeClr val="dk1"/>
                          </a:solidFill>
                          <a:latin typeface="Calibri"/>
                        </a:defRPr>
                      </a:lvl5pPr>
                      <a:lvl6pPr marL="2519858" algn="l" defTabSz="1007943" rtl="0" eaLnBrk="1" latinLnBrk="0" hangingPunct="1">
                        <a:defRPr kumimoji="1" sz="1984" kern="1200">
                          <a:solidFill>
                            <a:schemeClr val="dk1"/>
                          </a:solidFill>
                          <a:latin typeface="Calibri"/>
                        </a:defRPr>
                      </a:lvl6pPr>
                      <a:lvl7pPr marL="3023829" algn="l" defTabSz="1007943" rtl="0" eaLnBrk="1" latinLnBrk="0" hangingPunct="1">
                        <a:defRPr kumimoji="1" sz="1984" kern="1200">
                          <a:solidFill>
                            <a:schemeClr val="dk1"/>
                          </a:solidFill>
                          <a:latin typeface="Calibri"/>
                        </a:defRPr>
                      </a:lvl7pPr>
                      <a:lvl8pPr marL="3527801" algn="l" defTabSz="1007943" rtl="0" eaLnBrk="1" latinLnBrk="0" hangingPunct="1">
                        <a:defRPr kumimoji="1" sz="1984" kern="1200">
                          <a:solidFill>
                            <a:schemeClr val="dk1"/>
                          </a:solidFill>
                          <a:latin typeface="Calibri"/>
                        </a:defRPr>
                      </a:lvl8pPr>
                      <a:lvl9pPr marL="4031772" algn="l" defTabSz="1007943" rtl="0" eaLnBrk="1" latinLnBrk="0" hangingPunct="1">
                        <a:defRPr kumimoji="1" sz="1984" kern="1200">
                          <a:solidFill>
                            <a:schemeClr val="dk1"/>
                          </a:solidFill>
                          <a:latin typeface="Calibri"/>
                        </a:defRPr>
                      </a:lvl9pPr>
                    </a:lstStyle>
                    <a:p>
                      <a:pPr algn="ctr"/>
                      <a:r>
                        <a:rPr kumimoji="1" lang="ja-JP" altLang="en-US" sz="1100" b="0" dirty="0">
                          <a:solidFill>
                            <a:srgbClr val="464038"/>
                          </a:solidFill>
                          <a:latin typeface="游ゴシック" panose="020B0400000000000000" pitchFamily="50" charset="-128"/>
                          <a:ea typeface="游ゴシック" panose="020B0400000000000000" pitchFamily="50" charset="-128"/>
                        </a:rPr>
                        <a:t>支援の単位（概ね</a:t>
                      </a:r>
                      <a:r>
                        <a:rPr kumimoji="1" lang="en-US" altLang="ja-JP" sz="1100" b="0" dirty="0">
                          <a:solidFill>
                            <a:srgbClr val="464038"/>
                          </a:solidFill>
                          <a:latin typeface="游ゴシック" panose="020B0400000000000000" pitchFamily="50" charset="-128"/>
                          <a:ea typeface="游ゴシック" panose="020B0400000000000000" pitchFamily="50" charset="-128"/>
                        </a:rPr>
                        <a:t>40</a:t>
                      </a:r>
                      <a:r>
                        <a:rPr kumimoji="1" lang="ja-JP" altLang="en-US" sz="1100" b="0" dirty="0">
                          <a:solidFill>
                            <a:srgbClr val="464038"/>
                          </a:solidFill>
                          <a:latin typeface="游ゴシック" panose="020B0400000000000000" pitchFamily="50" charset="-128"/>
                          <a:ea typeface="游ゴシック" panose="020B0400000000000000" pitchFamily="50" charset="-128"/>
                        </a:rPr>
                        <a:t>人以下）ごとに２人以上</a:t>
                      </a:r>
                    </a:p>
                  </a:txBody>
                  <a:tcPr marL="91441" marR="91441" marT="45719" marB="45719" anchor="ctr">
                    <a:lnL w="12700" cmpd="sng">
                      <a:solidFill>
                        <a:srgbClr val="FF8021"/>
                      </a:solidFill>
                    </a:lnL>
                    <a:lnR w="12700" cmpd="sng">
                      <a:solidFill>
                        <a:srgbClr val="FF8021"/>
                      </a:solidFill>
                    </a:lnR>
                    <a:lnT w="12700" cmpd="sng">
                      <a:solidFill>
                        <a:srgbClr val="FF8021"/>
                      </a:solidFill>
                    </a:lnT>
                    <a:lnB w="12700" cmpd="sng">
                      <a:solidFill>
                        <a:srgbClr val="FF8021"/>
                      </a:solidFill>
                    </a:lnB>
                    <a:lnTlToBr w="12700" cmpd="sng">
                      <a:noFill/>
                      <a:prstDash val="solid"/>
                    </a:lnTlToBr>
                    <a:lnBlToTr w="12700" cmpd="sng">
                      <a:noFill/>
                      <a:prstDash val="solid"/>
                    </a:lnBlToTr>
                    <a:solidFill>
                      <a:sysClr val="window" lastClr="FFFFFF"/>
                    </a:solidFill>
                  </a:tcPr>
                </a:tc>
                <a:extLst>
                  <a:ext uri="{0D108BD9-81ED-4DB2-BD59-A6C34878D82A}">
                    <a16:rowId xmlns:a16="http://schemas.microsoft.com/office/drawing/2014/main" val="795917565"/>
                  </a:ext>
                </a:extLst>
              </a:tr>
            </a:tbl>
          </a:graphicData>
        </a:graphic>
      </p:graphicFrame>
      <p:pic>
        <p:nvPicPr>
          <p:cNvPr id="31" name="図 30"/>
          <p:cNvPicPr>
            <a:picLocks noChangeAspect="1"/>
          </p:cNvPicPr>
          <p:nvPr/>
        </p:nvPicPr>
        <p:blipFill>
          <a:blip r:embed="rId2"/>
          <a:stretch>
            <a:fillRect/>
          </a:stretch>
        </p:blipFill>
        <p:spPr>
          <a:xfrm>
            <a:off x="5493055" y="5521033"/>
            <a:ext cx="883920" cy="792480"/>
          </a:xfrm>
          <a:prstGeom prst="rect">
            <a:avLst/>
          </a:prstGeom>
        </p:spPr>
      </p:pic>
      <p:sp>
        <p:nvSpPr>
          <p:cNvPr id="79" name="テキスト ボックス 78"/>
          <p:cNvSpPr txBox="1"/>
          <p:nvPr/>
        </p:nvSpPr>
        <p:spPr>
          <a:xfrm>
            <a:off x="6196773" y="5656073"/>
            <a:ext cx="3639992" cy="584775"/>
          </a:xfrm>
          <a:prstGeom prst="rect">
            <a:avLst/>
          </a:prstGeom>
          <a:noFill/>
          <a:ln w="19050">
            <a:noFill/>
            <a:prstDash val="sysDash"/>
          </a:ln>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600" i="0" u="none" strike="noStrike" kern="1200" cap="none" spc="0" normalizeH="0" baseline="0" noProof="0" dirty="0">
                <a:ln>
                  <a:noFill/>
                </a:ln>
                <a:solidFill>
                  <a:srgbClr val="464038"/>
                </a:solidFill>
                <a:effectLst/>
                <a:uLnTx/>
                <a:uFillTx/>
                <a:latin typeface="游ゴシック" panose="020B0400000000000000" pitchFamily="50" charset="-128"/>
                <a:ea typeface="游ゴシック" panose="020B0400000000000000" pitchFamily="50" charset="-128"/>
              </a:rPr>
              <a:t>国の基準を十分参照した上で、</a:t>
            </a:r>
            <a:endParaRPr kumimoji="1" lang="en-US" altLang="ja-JP" sz="1600" i="0" u="none" strike="noStrike" kern="1200" cap="none" spc="0" normalizeH="0" baseline="0" noProof="0" dirty="0">
              <a:ln>
                <a:noFill/>
              </a:ln>
              <a:solidFill>
                <a:srgbClr val="464038"/>
              </a:solidFill>
              <a:effectLst/>
              <a:uLnTx/>
              <a:uFillTx/>
              <a:latin typeface="游ゴシック" panose="020B0400000000000000" pitchFamily="50" charset="-128"/>
              <a:ea typeface="游ゴシック" panose="020B0400000000000000" pitchFamily="50" charset="-128"/>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600" i="0" u="none" strike="noStrike" kern="1200" cap="none" spc="0" normalizeH="0" baseline="0" noProof="0" dirty="0">
                <a:ln>
                  <a:noFill/>
                </a:ln>
                <a:solidFill>
                  <a:srgbClr val="464038"/>
                </a:solidFill>
                <a:effectLst/>
                <a:uLnTx/>
                <a:uFillTx/>
                <a:latin typeface="游ゴシック" panose="020B0400000000000000" pitchFamily="50" charset="-128"/>
                <a:ea typeface="游ゴシック" panose="020B0400000000000000" pitchFamily="50" charset="-128"/>
              </a:rPr>
              <a:t>地域の実情に合った基準を定められる</a:t>
            </a:r>
          </a:p>
        </p:txBody>
      </p:sp>
      <p:sp>
        <p:nvSpPr>
          <p:cNvPr id="7" name="爆発 1 23">
            <a:extLst>
              <a:ext uri="{FF2B5EF4-FFF2-40B4-BE49-F238E27FC236}">
                <a16:creationId xmlns:a16="http://schemas.microsoft.com/office/drawing/2014/main" id="{D130575A-3BFA-4E7D-1BFE-E75966AA5108}"/>
              </a:ext>
            </a:extLst>
          </p:cNvPr>
          <p:cNvSpPr/>
          <p:nvPr/>
        </p:nvSpPr>
        <p:spPr>
          <a:xfrm>
            <a:off x="595144" y="1410808"/>
            <a:ext cx="1190679" cy="493348"/>
          </a:xfrm>
          <a:prstGeom prst="irregularSeal1">
            <a:avLst/>
          </a:prstGeom>
          <a:solidFill>
            <a:srgbClr val="C7D9DF"/>
          </a:solidFill>
          <a:ln>
            <a:solidFill>
              <a:srgbClr val="46403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115"/>
          </a:p>
        </p:txBody>
      </p:sp>
      <p:sp>
        <p:nvSpPr>
          <p:cNvPr id="8" name="正方形/長方形 7">
            <a:extLst>
              <a:ext uri="{FF2B5EF4-FFF2-40B4-BE49-F238E27FC236}">
                <a16:creationId xmlns:a16="http://schemas.microsoft.com/office/drawing/2014/main" id="{8A65542B-00F3-8107-024F-12A06D3D5667}"/>
              </a:ext>
            </a:extLst>
          </p:cNvPr>
          <p:cNvSpPr/>
          <p:nvPr/>
        </p:nvSpPr>
        <p:spPr>
          <a:xfrm>
            <a:off x="655496" y="1501474"/>
            <a:ext cx="989420" cy="33086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b="1" dirty="0">
                <a:solidFill>
                  <a:srgbClr val="6E6457"/>
                </a:solidFill>
              </a:rPr>
              <a:t>支障</a:t>
            </a:r>
          </a:p>
        </p:txBody>
      </p:sp>
      <p:sp>
        <p:nvSpPr>
          <p:cNvPr id="9" name="雲 8">
            <a:extLst>
              <a:ext uri="{FF2B5EF4-FFF2-40B4-BE49-F238E27FC236}">
                <a16:creationId xmlns:a16="http://schemas.microsoft.com/office/drawing/2014/main" id="{749BB56D-36C2-6251-404C-0A3AE0DC78F5}"/>
              </a:ext>
            </a:extLst>
          </p:cNvPr>
          <p:cNvSpPr/>
          <p:nvPr/>
        </p:nvSpPr>
        <p:spPr>
          <a:xfrm>
            <a:off x="672482" y="4150191"/>
            <a:ext cx="980333" cy="467036"/>
          </a:xfrm>
          <a:prstGeom prst="cloud">
            <a:avLst/>
          </a:prstGeom>
          <a:solidFill>
            <a:srgbClr val="C7D9DF"/>
          </a:solidFill>
          <a:ln>
            <a:solidFill>
              <a:srgbClr val="46403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115"/>
          </a:p>
        </p:txBody>
      </p:sp>
      <p:sp>
        <p:nvSpPr>
          <p:cNvPr id="10" name="正方形/長方形 9">
            <a:extLst>
              <a:ext uri="{FF2B5EF4-FFF2-40B4-BE49-F238E27FC236}">
                <a16:creationId xmlns:a16="http://schemas.microsoft.com/office/drawing/2014/main" id="{9B3CE70B-E72E-9D76-57F5-4FBA0C203A9D}"/>
              </a:ext>
            </a:extLst>
          </p:cNvPr>
          <p:cNvSpPr/>
          <p:nvPr/>
        </p:nvSpPr>
        <p:spPr>
          <a:xfrm>
            <a:off x="680634" y="4207943"/>
            <a:ext cx="990418" cy="33086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b="1" dirty="0">
                <a:solidFill>
                  <a:srgbClr val="6E6457"/>
                </a:solidFill>
              </a:rPr>
              <a:t>効果</a:t>
            </a:r>
          </a:p>
        </p:txBody>
      </p:sp>
      <p:sp>
        <p:nvSpPr>
          <p:cNvPr id="11" name="二等辺三角形 10">
            <a:extLst>
              <a:ext uri="{FF2B5EF4-FFF2-40B4-BE49-F238E27FC236}">
                <a16:creationId xmlns:a16="http://schemas.microsoft.com/office/drawing/2014/main" id="{00A1F702-3612-AD43-836D-B53635BDC4EE}"/>
              </a:ext>
            </a:extLst>
          </p:cNvPr>
          <p:cNvSpPr/>
          <p:nvPr/>
        </p:nvSpPr>
        <p:spPr>
          <a:xfrm flipV="1">
            <a:off x="2658728" y="5791180"/>
            <a:ext cx="964861" cy="211886"/>
          </a:xfrm>
          <a:prstGeom prst="triangle">
            <a:avLst/>
          </a:prstGeom>
          <a:solidFill>
            <a:srgbClr val="6E645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159"/>
          </a:p>
        </p:txBody>
      </p:sp>
      <p:sp>
        <p:nvSpPr>
          <p:cNvPr id="12" name="下矢印 14">
            <a:extLst>
              <a:ext uri="{FF2B5EF4-FFF2-40B4-BE49-F238E27FC236}">
                <a16:creationId xmlns:a16="http://schemas.microsoft.com/office/drawing/2014/main" id="{9E582E42-E0E9-90E3-832D-6AE5E7E29492}"/>
              </a:ext>
            </a:extLst>
          </p:cNvPr>
          <p:cNvSpPr/>
          <p:nvPr/>
        </p:nvSpPr>
        <p:spPr>
          <a:xfrm>
            <a:off x="7204388" y="3625184"/>
            <a:ext cx="1359216" cy="755002"/>
          </a:xfrm>
          <a:prstGeom prst="downArrow">
            <a:avLst/>
          </a:prstGeom>
          <a:solidFill>
            <a:srgbClr val="C7D9DF"/>
          </a:solidFill>
          <a:ln w="19050">
            <a:solidFill>
              <a:srgbClr val="464038"/>
            </a:solidFill>
            <a:prstDash val="solid"/>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defTabSz="986912">
              <a:defRPr/>
            </a:pPr>
            <a:endParaRPr kumimoji="1" lang="ja-JP" altLang="en-US" sz="1727" dirty="0">
              <a:solidFill>
                <a:prstClr val="black"/>
              </a:solidFill>
              <a:latin typeface="+mn-ea"/>
            </a:endParaRPr>
          </a:p>
        </p:txBody>
      </p:sp>
      <p:sp>
        <p:nvSpPr>
          <p:cNvPr id="13" name="テキスト ボックス 12">
            <a:extLst>
              <a:ext uri="{FF2B5EF4-FFF2-40B4-BE49-F238E27FC236}">
                <a16:creationId xmlns:a16="http://schemas.microsoft.com/office/drawing/2014/main" id="{52F0BF70-305D-2FA8-C874-60F9EED59F69}"/>
              </a:ext>
            </a:extLst>
          </p:cNvPr>
          <p:cNvSpPr txBox="1"/>
          <p:nvPr/>
        </p:nvSpPr>
        <p:spPr>
          <a:xfrm>
            <a:off x="7337324" y="3796431"/>
            <a:ext cx="1152247" cy="324833"/>
          </a:xfrm>
          <a:prstGeom prst="rect">
            <a:avLst/>
          </a:prstGeom>
          <a:noFill/>
        </p:spPr>
        <p:txBody>
          <a:bodyPr wrap="square" rtlCol="0">
            <a:spAutoFit/>
          </a:bodyPr>
          <a:lstStyle/>
          <a:p>
            <a:pPr algn="ctr"/>
            <a:r>
              <a:rPr kumimoji="1" lang="ja-JP" altLang="en-US" sz="1511" b="1" dirty="0">
                <a:solidFill>
                  <a:srgbClr val="6E6457"/>
                </a:solidFill>
              </a:rPr>
              <a:t>見直し</a:t>
            </a:r>
          </a:p>
        </p:txBody>
      </p:sp>
      <p:pic>
        <p:nvPicPr>
          <p:cNvPr id="14" name="図 13">
            <a:extLst>
              <a:ext uri="{FF2B5EF4-FFF2-40B4-BE49-F238E27FC236}">
                <a16:creationId xmlns:a16="http://schemas.microsoft.com/office/drawing/2014/main" id="{B9BDDCA9-B8A1-36B9-ED95-1E645593C27C}"/>
              </a:ext>
            </a:extLst>
          </p:cNvPr>
          <p:cNvPicPr>
            <a:picLocks noChangeAspect="1"/>
          </p:cNvPicPr>
          <p:nvPr/>
        </p:nvPicPr>
        <p:blipFill>
          <a:blip r:embed="rId3"/>
          <a:stretch>
            <a:fillRect/>
          </a:stretch>
        </p:blipFill>
        <p:spPr>
          <a:xfrm>
            <a:off x="4496507" y="2789376"/>
            <a:ext cx="643793" cy="1009585"/>
          </a:xfrm>
          <a:prstGeom prst="rect">
            <a:avLst/>
          </a:prstGeom>
        </p:spPr>
      </p:pic>
      <p:sp>
        <p:nvSpPr>
          <p:cNvPr id="4" name="楕円 3">
            <a:extLst>
              <a:ext uri="{FF2B5EF4-FFF2-40B4-BE49-F238E27FC236}">
                <a16:creationId xmlns:a16="http://schemas.microsoft.com/office/drawing/2014/main" id="{1EBF74A1-8940-ACDF-87BC-4FBE2A408957}"/>
              </a:ext>
            </a:extLst>
          </p:cNvPr>
          <p:cNvSpPr/>
          <p:nvPr/>
        </p:nvSpPr>
        <p:spPr>
          <a:xfrm>
            <a:off x="1335779" y="623780"/>
            <a:ext cx="720000" cy="720000"/>
          </a:xfrm>
          <a:prstGeom prst="ellipse">
            <a:avLst/>
          </a:prstGeom>
          <a:solidFill>
            <a:srgbClr val="ED7D31"/>
          </a:solid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1200" dirty="0">
                <a:solidFill>
                  <a:schemeClr val="bg1"/>
                </a:solidFill>
              </a:rPr>
              <a:t>平成</a:t>
            </a:r>
            <a:r>
              <a:rPr kumimoji="1" lang="en-US" altLang="ja-JP" sz="1200" dirty="0">
                <a:solidFill>
                  <a:schemeClr val="bg1"/>
                </a:solidFill>
              </a:rPr>
              <a:t>28</a:t>
            </a:r>
            <a:r>
              <a:rPr kumimoji="1" lang="ja-JP" altLang="en-US" sz="1200" dirty="0">
                <a:solidFill>
                  <a:schemeClr val="bg1"/>
                </a:solidFill>
              </a:rPr>
              <a:t>年</a:t>
            </a:r>
            <a:endParaRPr kumimoji="1" lang="en-US" altLang="ja-JP" sz="1200" dirty="0">
              <a:solidFill>
                <a:schemeClr val="bg1"/>
              </a:solidFill>
            </a:endParaRPr>
          </a:p>
          <a:p>
            <a:pPr algn="ctr"/>
            <a:r>
              <a:rPr kumimoji="1" lang="ja-JP" altLang="en-US" sz="1400" dirty="0">
                <a:solidFill>
                  <a:schemeClr val="bg1"/>
                </a:solidFill>
              </a:rPr>
              <a:t>提案</a:t>
            </a:r>
          </a:p>
        </p:txBody>
      </p:sp>
      <p:pic>
        <p:nvPicPr>
          <p:cNvPr id="5" name="図 4" descr="QR コード&#10;&#10;AI 生成コンテンツは誤りを含む可能性があります。">
            <a:extLst>
              <a:ext uri="{FF2B5EF4-FFF2-40B4-BE49-F238E27FC236}">
                <a16:creationId xmlns:a16="http://schemas.microsoft.com/office/drawing/2014/main" id="{668FD5FB-0464-F92D-D475-39647B4A81B5}"/>
              </a:ext>
            </a:extLst>
          </p:cNvPr>
          <p:cNvPicPr>
            <a:picLocks noChangeAspect="1"/>
          </p:cNvPicPr>
          <p:nvPr/>
        </p:nvPicPr>
        <p:blipFill>
          <a:blip r:embed="rId4" cstate="print">
            <a:extLst>
              <a:ext uri="{28A0092B-C50C-407E-A947-70E740481C1C}">
                <a14:useLocalDpi xmlns:a14="http://schemas.microsoft.com/office/drawing/2010/main" val="0"/>
              </a:ext>
            </a:extLst>
          </a:blip>
          <a:srcRect l="5908" t="5038" r="6258" b="7057"/>
          <a:stretch>
            <a:fillRect/>
          </a:stretch>
        </p:blipFill>
        <p:spPr>
          <a:xfrm>
            <a:off x="8628314" y="7061814"/>
            <a:ext cx="480214" cy="480608"/>
          </a:xfrm>
          <a:prstGeom prst="rect">
            <a:avLst/>
          </a:prstGeom>
        </p:spPr>
      </p:pic>
      <p:pic>
        <p:nvPicPr>
          <p:cNvPr id="6" name="図 5" descr="QR コード&#10;&#10;AI 生成コンテンツは誤りを含む可能性があります。">
            <a:extLst>
              <a:ext uri="{FF2B5EF4-FFF2-40B4-BE49-F238E27FC236}">
                <a16:creationId xmlns:a16="http://schemas.microsoft.com/office/drawing/2014/main" id="{2EC3449C-6FA2-9BFD-2412-9DDC05CB730D}"/>
              </a:ext>
            </a:extLst>
          </p:cNvPr>
          <p:cNvPicPr>
            <a:picLocks noChangeAspect="1"/>
          </p:cNvPicPr>
          <p:nvPr/>
        </p:nvPicPr>
        <p:blipFill>
          <a:blip r:embed="rId5" cstate="print">
            <a:extLst>
              <a:ext uri="{28A0092B-C50C-407E-A947-70E740481C1C}">
                <a14:useLocalDpi xmlns:a14="http://schemas.microsoft.com/office/drawing/2010/main" val="0"/>
              </a:ext>
            </a:extLst>
          </a:blip>
          <a:srcRect l="5605" t="5427" r="6309" b="5249"/>
          <a:stretch>
            <a:fillRect/>
          </a:stretch>
        </p:blipFill>
        <p:spPr>
          <a:xfrm>
            <a:off x="9596085" y="7054229"/>
            <a:ext cx="481597" cy="488366"/>
          </a:xfrm>
          <a:prstGeom prst="rect">
            <a:avLst/>
          </a:prstGeom>
        </p:spPr>
      </p:pic>
    </p:spTree>
    <p:extLst>
      <p:ext uri="{BB962C8B-B14F-4D97-AF65-F5344CB8AC3E}">
        <p14:creationId xmlns:p14="http://schemas.microsoft.com/office/powerpoint/2010/main" val="37078049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正方形/長方形 1"/>
          <p:cNvSpPr/>
          <p:nvPr/>
        </p:nvSpPr>
        <p:spPr>
          <a:xfrm>
            <a:off x="2" y="0"/>
            <a:ext cx="10691810" cy="7559675"/>
          </a:xfrm>
          <a:prstGeom prst="rect">
            <a:avLst/>
          </a:prstGeom>
          <a:solidFill>
            <a:srgbClr val="ACC7D0"/>
          </a:solidFill>
          <a:ln>
            <a:solidFill>
              <a:srgbClr val="ACC7D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115"/>
          </a:p>
        </p:txBody>
      </p:sp>
      <p:sp>
        <p:nvSpPr>
          <p:cNvPr id="3" name="角丸四角形 2"/>
          <p:cNvSpPr/>
          <p:nvPr/>
        </p:nvSpPr>
        <p:spPr>
          <a:xfrm>
            <a:off x="99380" y="338512"/>
            <a:ext cx="10493053" cy="6527769"/>
          </a:xfrm>
          <a:prstGeom prst="roundRect">
            <a:avLst>
              <a:gd name="adj" fmla="val 1796"/>
            </a:avLst>
          </a:prstGeom>
          <a:solidFill>
            <a:schemeClr val="bg1"/>
          </a:solidFill>
          <a:ln w="285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806" dirty="0">
              <a:solidFill>
                <a:srgbClr val="6E6457"/>
              </a:solidFill>
            </a:endParaRPr>
          </a:p>
        </p:txBody>
      </p:sp>
      <p:sp>
        <p:nvSpPr>
          <p:cNvPr id="4" name="テキスト ボックス 3"/>
          <p:cNvSpPr txBox="1"/>
          <p:nvPr/>
        </p:nvSpPr>
        <p:spPr>
          <a:xfrm>
            <a:off x="221978" y="1457146"/>
            <a:ext cx="10175124" cy="2564481"/>
          </a:xfrm>
          <a:prstGeom prst="rect">
            <a:avLst/>
          </a:prstGeom>
          <a:solidFill>
            <a:schemeClr val="bg1"/>
          </a:solidFill>
          <a:ln>
            <a:solidFill>
              <a:srgbClr val="464038"/>
            </a:solidFill>
            <a:prstDash val="sysDash"/>
          </a:ln>
        </p:spPr>
        <p:txBody>
          <a:bodyPr wrap="square" rIns="38856" rtlCol="0" anchor="t" anchorCtr="0">
            <a:noAutofit/>
          </a:bodyPr>
          <a:lstStyle/>
          <a:p>
            <a:pPr defTabSz="1125573">
              <a:defRPr/>
            </a:pPr>
            <a:endParaRPr kumimoji="1" lang="ja-JP" altLang="en-US" sz="1295" dirty="0">
              <a:solidFill>
                <a:srgbClr val="000000"/>
              </a:solidFill>
              <a:latin typeface="+mn-ea"/>
            </a:endParaRPr>
          </a:p>
        </p:txBody>
      </p:sp>
      <p:cxnSp>
        <p:nvCxnSpPr>
          <p:cNvPr id="5" name="直線コネクタ 4"/>
          <p:cNvCxnSpPr/>
          <p:nvPr/>
        </p:nvCxnSpPr>
        <p:spPr>
          <a:xfrm>
            <a:off x="611731" y="1457146"/>
            <a:ext cx="0" cy="2564481"/>
          </a:xfrm>
          <a:prstGeom prst="line">
            <a:avLst/>
          </a:prstGeom>
          <a:noFill/>
          <a:ln>
            <a:solidFill>
              <a:srgbClr val="464038"/>
            </a:solidFill>
            <a:prstDash val="sysDash"/>
          </a:ln>
        </p:spPr>
        <p:style>
          <a:lnRef idx="1">
            <a:schemeClr val="accent1"/>
          </a:lnRef>
          <a:fillRef idx="0">
            <a:schemeClr val="accent1"/>
          </a:fillRef>
          <a:effectRef idx="0">
            <a:schemeClr val="accent1"/>
          </a:effectRef>
          <a:fontRef idx="minor">
            <a:schemeClr val="tx1"/>
          </a:fontRef>
        </p:style>
      </p:cxnSp>
      <p:sp>
        <p:nvSpPr>
          <p:cNvPr id="6" name="右矢印 5"/>
          <p:cNvSpPr/>
          <p:nvPr/>
        </p:nvSpPr>
        <p:spPr>
          <a:xfrm>
            <a:off x="9596892" y="2310421"/>
            <a:ext cx="514938" cy="776115"/>
          </a:xfrm>
          <a:prstGeom prst="rightArrow">
            <a:avLst/>
          </a:prstGeom>
          <a:noFill/>
          <a:ln w="12700">
            <a:noFill/>
            <a:prstDash val="solid"/>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defTabSz="986912">
              <a:defRPr/>
            </a:pPr>
            <a:endParaRPr kumimoji="1" lang="ja-JP" altLang="en-US" sz="1079" dirty="0">
              <a:solidFill>
                <a:prstClr val="black"/>
              </a:solidFill>
              <a:latin typeface="+mn-ea"/>
            </a:endParaRPr>
          </a:p>
        </p:txBody>
      </p:sp>
      <p:sp>
        <p:nvSpPr>
          <p:cNvPr id="7" name="角丸四角形 6"/>
          <p:cNvSpPr/>
          <p:nvPr/>
        </p:nvSpPr>
        <p:spPr>
          <a:xfrm>
            <a:off x="5464411" y="1621437"/>
            <a:ext cx="4860000" cy="2268000"/>
          </a:xfrm>
          <a:prstGeom prst="roundRect">
            <a:avLst>
              <a:gd name="adj" fmla="val 9935"/>
            </a:avLst>
          </a:prstGeom>
          <a:noFill/>
          <a:ln w="12700">
            <a:solidFill>
              <a:srgbClr val="464038"/>
            </a:solidFill>
            <a:prstDash val="solid"/>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nchorCtr="0"/>
          <a:lstStyle/>
          <a:p>
            <a:pPr marL="188473" indent="-188473" defTabSz="986912">
              <a:defRPr/>
            </a:pPr>
            <a:endParaRPr kumimoji="1" lang="en-US" altLang="ja-JP" sz="863" spc="-108" dirty="0">
              <a:solidFill>
                <a:prstClr val="black"/>
              </a:solidFill>
              <a:latin typeface="+mn-ea"/>
            </a:endParaRPr>
          </a:p>
        </p:txBody>
      </p:sp>
      <p:sp>
        <p:nvSpPr>
          <p:cNvPr id="8" name="テキスト ボックス 7"/>
          <p:cNvSpPr txBox="1"/>
          <p:nvPr/>
        </p:nvSpPr>
        <p:spPr>
          <a:xfrm>
            <a:off x="5621107" y="1708576"/>
            <a:ext cx="4539899" cy="1253164"/>
          </a:xfrm>
          <a:prstGeom prst="rect">
            <a:avLst/>
          </a:prstGeom>
          <a:noFill/>
        </p:spPr>
        <p:txBody>
          <a:bodyPr wrap="square" rtlCol="0">
            <a:spAutoFit/>
          </a:bodyPr>
          <a:lstStyle/>
          <a:p>
            <a:pPr defTabSz="986912">
              <a:spcAft>
                <a:spcPts val="648"/>
              </a:spcAft>
              <a:defRPr/>
            </a:pPr>
            <a:r>
              <a:rPr kumimoji="1" lang="ja-JP" altLang="en-US" sz="1511" dirty="0">
                <a:solidFill>
                  <a:srgbClr val="464038"/>
                </a:solidFill>
                <a:latin typeface="+mn-ea"/>
              </a:rPr>
              <a:t>○ 災害援護資金を借りるには保証人が必要</a:t>
            </a:r>
          </a:p>
          <a:p>
            <a:pPr defTabSz="986912">
              <a:spcAft>
                <a:spcPts val="648"/>
              </a:spcAft>
              <a:defRPr/>
            </a:pPr>
            <a:r>
              <a:rPr kumimoji="1" lang="ja-JP" altLang="en-US" sz="1511" dirty="0">
                <a:solidFill>
                  <a:srgbClr val="464038"/>
                </a:solidFill>
                <a:latin typeface="+mn-ea"/>
              </a:rPr>
              <a:t>○ 貸付利率は法律により３％に固定</a:t>
            </a:r>
          </a:p>
          <a:p>
            <a:pPr defTabSz="986912">
              <a:spcAft>
                <a:spcPts val="648"/>
              </a:spcAft>
              <a:defRPr/>
            </a:pPr>
            <a:r>
              <a:rPr kumimoji="1" lang="ja-JP" altLang="en-US" sz="1511" dirty="0">
                <a:solidFill>
                  <a:srgbClr val="464038"/>
                </a:solidFill>
                <a:latin typeface="+mn-ea"/>
              </a:rPr>
              <a:t>○ 返済方法は年払いか半年払いのみ</a:t>
            </a:r>
          </a:p>
          <a:p>
            <a:pPr defTabSz="986912">
              <a:defRPr/>
            </a:pPr>
            <a:r>
              <a:rPr kumimoji="1" lang="ja-JP" altLang="en-US" sz="1511" dirty="0">
                <a:solidFill>
                  <a:srgbClr val="464038"/>
                </a:solidFill>
                <a:latin typeface="+mn-ea"/>
              </a:rPr>
              <a:t>　</a:t>
            </a:r>
          </a:p>
        </p:txBody>
      </p:sp>
      <p:sp>
        <p:nvSpPr>
          <p:cNvPr id="9" name="角丸四角形 8"/>
          <p:cNvSpPr/>
          <p:nvPr/>
        </p:nvSpPr>
        <p:spPr>
          <a:xfrm>
            <a:off x="792528" y="1657437"/>
            <a:ext cx="4464000" cy="2232000"/>
          </a:xfrm>
          <a:prstGeom prst="roundRect">
            <a:avLst>
              <a:gd name="adj" fmla="val 11281"/>
            </a:avLst>
          </a:prstGeom>
          <a:solidFill>
            <a:schemeClr val="bg1"/>
          </a:solidFill>
          <a:ln w="12700">
            <a:solidFill>
              <a:srgbClr val="6E6457"/>
            </a:solidFill>
            <a:prstDash val="solid"/>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nchorCtr="0"/>
          <a:lstStyle/>
          <a:p>
            <a:pPr defTabSz="986912">
              <a:defRPr/>
            </a:pPr>
            <a:r>
              <a:rPr kumimoji="1" lang="ja-JP" altLang="en-US" sz="1943" dirty="0">
                <a:solidFill>
                  <a:prstClr val="black"/>
                </a:solidFill>
                <a:latin typeface="+mn-ea"/>
              </a:rPr>
              <a:t> </a:t>
            </a:r>
            <a:endParaRPr kumimoji="1" lang="en-US" altLang="ja-JP" sz="1511" dirty="0">
              <a:solidFill>
                <a:prstClr val="black"/>
              </a:solidFill>
              <a:latin typeface="+mn-ea"/>
            </a:endParaRPr>
          </a:p>
        </p:txBody>
      </p:sp>
      <p:sp>
        <p:nvSpPr>
          <p:cNvPr id="10" name="テキスト ボックス 9"/>
          <p:cNvSpPr txBox="1"/>
          <p:nvPr/>
        </p:nvSpPr>
        <p:spPr>
          <a:xfrm>
            <a:off x="215892" y="4141926"/>
            <a:ext cx="10176816" cy="2564481"/>
          </a:xfrm>
          <a:prstGeom prst="rect">
            <a:avLst/>
          </a:prstGeom>
          <a:noFill/>
          <a:ln w="9525">
            <a:solidFill>
              <a:srgbClr val="464038"/>
            </a:solidFill>
            <a:prstDash val="sysDash"/>
          </a:ln>
        </p:spPr>
        <p:txBody>
          <a:bodyPr wrap="square" rIns="38856" rtlCol="0" anchor="t" anchorCtr="0">
            <a:noAutofit/>
          </a:bodyPr>
          <a:lstStyle/>
          <a:p>
            <a:pPr marL="191900" indent="-191900" algn="ctr" defTabSz="986912">
              <a:defRPr/>
            </a:pPr>
            <a:r>
              <a:rPr kumimoji="1" lang="ja-JP" altLang="en-US" sz="2159" dirty="0">
                <a:solidFill>
                  <a:prstClr val="black"/>
                </a:solidFill>
                <a:latin typeface="+mn-ea"/>
              </a:rPr>
              <a:t>　</a:t>
            </a:r>
            <a:r>
              <a:rPr kumimoji="1" lang="ja-JP" altLang="en-US" sz="1727" dirty="0">
                <a:solidFill>
                  <a:prstClr val="black"/>
                </a:solidFill>
                <a:latin typeface="+mn-ea"/>
              </a:rPr>
              <a:t>　</a:t>
            </a:r>
            <a:endParaRPr kumimoji="1" lang="en-US" altLang="ja-JP" sz="1727" dirty="0">
              <a:solidFill>
                <a:prstClr val="black"/>
              </a:solidFill>
              <a:latin typeface="+mn-ea"/>
            </a:endParaRPr>
          </a:p>
          <a:p>
            <a:pPr marL="191900" indent="-191900" algn="ctr" defTabSz="986912">
              <a:defRPr/>
            </a:pPr>
            <a:endParaRPr kumimoji="1" lang="en-US" altLang="ja-JP" sz="1727" dirty="0">
              <a:solidFill>
                <a:prstClr val="black"/>
              </a:solidFill>
              <a:latin typeface="+mn-ea"/>
            </a:endParaRPr>
          </a:p>
        </p:txBody>
      </p:sp>
      <p:cxnSp>
        <p:nvCxnSpPr>
          <p:cNvPr id="11" name="直線コネクタ 10"/>
          <p:cNvCxnSpPr/>
          <p:nvPr/>
        </p:nvCxnSpPr>
        <p:spPr>
          <a:xfrm>
            <a:off x="608183" y="4148508"/>
            <a:ext cx="0" cy="2564481"/>
          </a:xfrm>
          <a:prstGeom prst="line">
            <a:avLst/>
          </a:prstGeom>
          <a:noFill/>
          <a:ln>
            <a:solidFill>
              <a:srgbClr val="464038"/>
            </a:solidFill>
            <a:prstDash val="sysDash"/>
          </a:ln>
        </p:spPr>
        <p:style>
          <a:lnRef idx="1">
            <a:schemeClr val="accent1"/>
          </a:lnRef>
          <a:fillRef idx="0">
            <a:schemeClr val="accent1"/>
          </a:fillRef>
          <a:effectRef idx="0">
            <a:schemeClr val="accent1"/>
          </a:effectRef>
          <a:fontRef idx="minor">
            <a:schemeClr val="tx1"/>
          </a:fontRef>
        </p:style>
      </p:cxnSp>
      <p:sp>
        <p:nvSpPr>
          <p:cNvPr id="12" name="角丸四角形 11"/>
          <p:cNvSpPr/>
          <p:nvPr/>
        </p:nvSpPr>
        <p:spPr>
          <a:xfrm>
            <a:off x="5464411" y="4286052"/>
            <a:ext cx="4860000" cy="2268000"/>
          </a:xfrm>
          <a:prstGeom prst="roundRect">
            <a:avLst>
              <a:gd name="adj" fmla="val 9335"/>
            </a:avLst>
          </a:prstGeom>
          <a:solidFill>
            <a:schemeClr val="bg1"/>
          </a:solidFill>
          <a:ln w="12700">
            <a:solidFill>
              <a:srgbClr val="464038"/>
            </a:solidFill>
            <a:prstDash val="solid"/>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nchorCtr="0"/>
          <a:lstStyle/>
          <a:p>
            <a:pPr defTabSz="986912">
              <a:defRPr/>
            </a:pPr>
            <a:endParaRPr kumimoji="1" lang="en-US" altLang="ja-JP" sz="1727" b="1" u="sng" dirty="0">
              <a:solidFill>
                <a:prstClr val="black"/>
              </a:solidFill>
              <a:latin typeface="+mn-ea"/>
            </a:endParaRPr>
          </a:p>
        </p:txBody>
      </p:sp>
      <p:sp>
        <p:nvSpPr>
          <p:cNvPr id="13" name="角丸四角形 12"/>
          <p:cNvSpPr/>
          <p:nvPr/>
        </p:nvSpPr>
        <p:spPr>
          <a:xfrm>
            <a:off x="792528" y="4286052"/>
            <a:ext cx="4465042" cy="2268000"/>
          </a:xfrm>
          <a:prstGeom prst="roundRect">
            <a:avLst>
              <a:gd name="adj" fmla="val 8113"/>
            </a:avLst>
          </a:prstGeom>
          <a:solidFill>
            <a:schemeClr val="bg1"/>
          </a:solidFill>
          <a:ln w="12700">
            <a:solidFill>
              <a:srgbClr val="464038"/>
            </a:solidFill>
            <a:prstDash val="solid"/>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nchorCtr="0"/>
          <a:lstStyle/>
          <a:p>
            <a:pPr defTabSz="986912">
              <a:defRPr/>
            </a:pPr>
            <a:r>
              <a:rPr kumimoji="1" lang="ja-JP" altLang="en-US" sz="1943" dirty="0">
                <a:solidFill>
                  <a:prstClr val="black"/>
                </a:solidFill>
                <a:latin typeface="+mn-ea"/>
              </a:rPr>
              <a:t> </a:t>
            </a:r>
            <a:endParaRPr kumimoji="1" lang="en-US" altLang="ja-JP" sz="1943" u="sng" dirty="0">
              <a:solidFill>
                <a:prstClr val="black"/>
              </a:solidFill>
              <a:latin typeface="+mn-ea"/>
            </a:endParaRPr>
          </a:p>
        </p:txBody>
      </p:sp>
      <p:sp>
        <p:nvSpPr>
          <p:cNvPr id="14" name="右矢印 13"/>
          <p:cNvSpPr/>
          <p:nvPr/>
        </p:nvSpPr>
        <p:spPr>
          <a:xfrm>
            <a:off x="9583576" y="5137316"/>
            <a:ext cx="514938" cy="776115"/>
          </a:xfrm>
          <a:prstGeom prst="rightArrow">
            <a:avLst/>
          </a:prstGeom>
          <a:noFill/>
          <a:ln w="12700">
            <a:noFill/>
            <a:prstDash val="solid"/>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defTabSz="986912">
              <a:defRPr/>
            </a:pPr>
            <a:endParaRPr kumimoji="1" lang="ja-JP" altLang="en-US" sz="1079" dirty="0">
              <a:solidFill>
                <a:prstClr val="black"/>
              </a:solidFill>
              <a:latin typeface="+mn-ea"/>
            </a:endParaRPr>
          </a:p>
        </p:txBody>
      </p:sp>
      <p:sp>
        <p:nvSpPr>
          <p:cNvPr id="17" name="正方形/長方形 16"/>
          <p:cNvSpPr/>
          <p:nvPr/>
        </p:nvSpPr>
        <p:spPr>
          <a:xfrm>
            <a:off x="221979" y="1456617"/>
            <a:ext cx="404608" cy="2617340"/>
          </a:xfrm>
          <a:prstGeom prst="rect">
            <a:avLst/>
          </a:prstGeom>
          <a:noFill/>
          <a:ln w="6350">
            <a:no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115" dirty="0">
                <a:solidFill>
                  <a:srgbClr val="464038"/>
                </a:solidFill>
                <a:latin typeface="+mn-ea"/>
              </a:rPr>
              <a:t>従</a:t>
            </a:r>
            <a:endParaRPr kumimoji="1" lang="en-US" altLang="ja-JP" sz="2115" dirty="0">
              <a:solidFill>
                <a:srgbClr val="464038"/>
              </a:solidFill>
              <a:latin typeface="+mn-ea"/>
            </a:endParaRPr>
          </a:p>
          <a:p>
            <a:pPr algn="ctr"/>
            <a:endParaRPr kumimoji="1" lang="en-US" altLang="ja-JP" sz="2115" dirty="0">
              <a:solidFill>
                <a:srgbClr val="464038"/>
              </a:solidFill>
              <a:latin typeface="+mn-ea"/>
            </a:endParaRPr>
          </a:p>
          <a:p>
            <a:pPr algn="ctr"/>
            <a:r>
              <a:rPr kumimoji="1" lang="ja-JP" altLang="en-US" sz="2115" dirty="0">
                <a:solidFill>
                  <a:srgbClr val="464038"/>
                </a:solidFill>
                <a:latin typeface="+mn-ea"/>
              </a:rPr>
              <a:t>来</a:t>
            </a:r>
          </a:p>
        </p:txBody>
      </p:sp>
      <p:sp>
        <p:nvSpPr>
          <p:cNvPr id="18" name="正方形/長方形 17"/>
          <p:cNvSpPr/>
          <p:nvPr/>
        </p:nvSpPr>
        <p:spPr>
          <a:xfrm>
            <a:off x="202671" y="4128087"/>
            <a:ext cx="404608" cy="2588108"/>
          </a:xfrm>
          <a:prstGeom prst="rect">
            <a:avLst/>
          </a:prstGeom>
          <a:noFill/>
          <a:ln w="6350">
            <a:no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zh-TW" altLang="en-US" sz="2115" dirty="0">
                <a:solidFill>
                  <a:srgbClr val="464038"/>
                </a:solidFill>
                <a:latin typeface="游ゴシック" panose="020B0400000000000000" pitchFamily="50" charset="-128"/>
                <a:ea typeface="游ゴシック" panose="020B0400000000000000" pitchFamily="50" charset="-128"/>
              </a:rPr>
              <a:t>提</a:t>
            </a:r>
          </a:p>
          <a:p>
            <a:pPr algn="ctr"/>
            <a:r>
              <a:rPr kumimoji="1" lang="zh-TW" altLang="en-US" sz="2115" dirty="0">
                <a:solidFill>
                  <a:srgbClr val="464038"/>
                </a:solidFill>
                <a:latin typeface="游ゴシック" panose="020B0400000000000000" pitchFamily="50" charset="-128"/>
                <a:ea typeface="游ゴシック" panose="020B0400000000000000" pitchFamily="50" charset="-128"/>
              </a:rPr>
              <a:t>案</a:t>
            </a:r>
          </a:p>
          <a:p>
            <a:pPr algn="ctr"/>
            <a:r>
              <a:rPr kumimoji="1" lang="zh-TW" altLang="en-US" sz="2115" dirty="0">
                <a:solidFill>
                  <a:srgbClr val="464038"/>
                </a:solidFill>
                <a:latin typeface="游ゴシック" panose="020B0400000000000000" pitchFamily="50" charset="-128"/>
                <a:ea typeface="游ゴシック" panose="020B0400000000000000" pitchFamily="50" charset="-128"/>
              </a:rPr>
              <a:t>実</a:t>
            </a:r>
          </a:p>
          <a:p>
            <a:pPr algn="ctr"/>
            <a:r>
              <a:rPr kumimoji="1" lang="zh-TW" altLang="en-US" sz="2115" dirty="0">
                <a:solidFill>
                  <a:srgbClr val="464038"/>
                </a:solidFill>
                <a:latin typeface="游ゴシック" panose="020B0400000000000000" pitchFamily="50" charset="-128"/>
                <a:ea typeface="游ゴシック" panose="020B0400000000000000" pitchFamily="50" charset="-128"/>
              </a:rPr>
              <a:t>現</a:t>
            </a:r>
          </a:p>
          <a:p>
            <a:pPr algn="ctr"/>
            <a:r>
              <a:rPr kumimoji="1" lang="zh-TW" altLang="en-US" sz="2115" dirty="0">
                <a:solidFill>
                  <a:srgbClr val="464038"/>
                </a:solidFill>
                <a:latin typeface="游ゴシック" panose="020B0400000000000000" pitchFamily="50" charset="-128"/>
                <a:ea typeface="游ゴシック" panose="020B0400000000000000" pitchFamily="50" charset="-128"/>
              </a:rPr>
              <a:t>後</a:t>
            </a:r>
          </a:p>
        </p:txBody>
      </p:sp>
      <p:sp>
        <p:nvSpPr>
          <p:cNvPr id="23" name="タイトル 1"/>
          <p:cNvSpPr txBox="1">
            <a:spLocks/>
          </p:cNvSpPr>
          <p:nvPr/>
        </p:nvSpPr>
        <p:spPr>
          <a:xfrm>
            <a:off x="99380" y="349989"/>
            <a:ext cx="10513871" cy="83338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vert="horz" lIns="98694" tIns="49347" rIns="98694" bIns="49347" rtlCol="0" anchor="ctr">
            <a:noAutofit/>
          </a:bodyPr>
          <a:lstStyle>
            <a:lvl1pPr algn="ctr" defTabSz="914400" rtl="0" eaLnBrk="1" latinLnBrk="0" hangingPunct="1">
              <a:spcBef>
                <a:spcPct val="0"/>
              </a:spcBef>
              <a:buNone/>
              <a:defRPr kumimoji="1" sz="4400" kern="1200">
                <a:solidFill>
                  <a:schemeClr val="lt1"/>
                </a:solidFill>
                <a:latin typeface="+mn-lt"/>
                <a:ea typeface="+mn-ea"/>
                <a:cs typeface="+mn-cs"/>
              </a:defRPr>
            </a:lvl1pPr>
            <a:lvl2pPr>
              <a:defRPr>
                <a:solidFill>
                  <a:schemeClr val="lt1"/>
                </a:solidFill>
                <a:latin typeface="+mn-lt"/>
                <a:ea typeface="+mn-ea"/>
                <a:cs typeface="+mn-cs"/>
              </a:defRPr>
            </a:lvl2pPr>
            <a:lvl3pPr>
              <a:defRPr>
                <a:solidFill>
                  <a:schemeClr val="lt1"/>
                </a:solidFill>
                <a:latin typeface="+mn-lt"/>
                <a:ea typeface="+mn-ea"/>
                <a:cs typeface="+mn-cs"/>
              </a:defRPr>
            </a:lvl3pPr>
            <a:lvl4pPr>
              <a:defRPr>
                <a:solidFill>
                  <a:schemeClr val="lt1"/>
                </a:solidFill>
                <a:latin typeface="+mn-lt"/>
                <a:ea typeface="+mn-ea"/>
                <a:cs typeface="+mn-cs"/>
              </a:defRPr>
            </a:lvl4pPr>
            <a:lvl5pPr>
              <a:defRPr>
                <a:solidFill>
                  <a:schemeClr val="lt1"/>
                </a:solidFill>
                <a:latin typeface="+mn-lt"/>
                <a:ea typeface="+mn-ea"/>
                <a:cs typeface="+mn-cs"/>
              </a:defRPr>
            </a:lvl5pPr>
            <a:lvl6pPr>
              <a:defRPr>
                <a:solidFill>
                  <a:schemeClr val="lt1"/>
                </a:solidFill>
                <a:latin typeface="+mn-lt"/>
                <a:ea typeface="+mn-ea"/>
                <a:cs typeface="+mn-cs"/>
              </a:defRPr>
            </a:lvl6pPr>
            <a:lvl7pPr>
              <a:defRPr>
                <a:solidFill>
                  <a:schemeClr val="lt1"/>
                </a:solidFill>
                <a:latin typeface="+mn-lt"/>
                <a:ea typeface="+mn-ea"/>
                <a:cs typeface="+mn-cs"/>
              </a:defRPr>
            </a:lvl7pPr>
            <a:lvl8pPr>
              <a:defRPr>
                <a:solidFill>
                  <a:schemeClr val="lt1"/>
                </a:solidFill>
                <a:latin typeface="+mn-lt"/>
                <a:ea typeface="+mn-ea"/>
                <a:cs typeface="+mn-cs"/>
              </a:defRPr>
            </a:lvl8pPr>
            <a:lvl9pPr>
              <a:defRPr>
                <a:solidFill>
                  <a:schemeClr val="lt1"/>
                </a:solidFill>
                <a:latin typeface="+mn-lt"/>
                <a:ea typeface="+mn-ea"/>
                <a:cs typeface="+mn-cs"/>
              </a:defRPr>
            </a:lvl9pPr>
          </a:lstStyle>
          <a:p>
            <a:pPr lvl="0">
              <a:defRPr/>
            </a:pPr>
            <a:r>
              <a:rPr lang="ja-JP" altLang="en-US" sz="2159" b="1" u="sng" dirty="0">
                <a:solidFill>
                  <a:srgbClr val="464038"/>
                </a:solidFill>
                <a:latin typeface="+mn-ea"/>
              </a:rPr>
              <a:t>災害援護資金の貸付制度の見直し</a:t>
            </a:r>
          </a:p>
          <a:p>
            <a:pPr lvl="0">
              <a:defRPr/>
            </a:pPr>
            <a:r>
              <a:rPr lang="ja-JP" altLang="en-US" sz="2159" b="1" u="sng" dirty="0">
                <a:solidFill>
                  <a:srgbClr val="464038"/>
                </a:solidFill>
                <a:latin typeface="+mn-ea"/>
              </a:rPr>
              <a:t>（保証人不要、月賦償還、貸付利率の引き下げが可能に）　　</a:t>
            </a:r>
          </a:p>
        </p:txBody>
      </p:sp>
      <p:sp>
        <p:nvSpPr>
          <p:cNvPr id="24" name="角丸四角形 23"/>
          <p:cNvSpPr/>
          <p:nvPr/>
        </p:nvSpPr>
        <p:spPr>
          <a:xfrm>
            <a:off x="94932" y="345204"/>
            <a:ext cx="10493053" cy="6527769"/>
          </a:xfrm>
          <a:prstGeom prst="roundRect">
            <a:avLst>
              <a:gd name="adj" fmla="val 1796"/>
            </a:avLst>
          </a:prstGeom>
          <a:noFill/>
          <a:ln w="28575">
            <a:solidFill>
              <a:srgbClr val="46403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806" dirty="0">
              <a:solidFill>
                <a:srgbClr val="6E6457"/>
              </a:solidFill>
            </a:endParaRPr>
          </a:p>
        </p:txBody>
      </p:sp>
      <p:sp>
        <p:nvSpPr>
          <p:cNvPr id="25" name="正方形/長方形 24"/>
          <p:cNvSpPr/>
          <p:nvPr/>
        </p:nvSpPr>
        <p:spPr>
          <a:xfrm>
            <a:off x="1178287" y="1921185"/>
            <a:ext cx="3945254" cy="123228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nchorCtr="0"/>
          <a:lstStyle/>
          <a:p>
            <a:pPr marL="116564" indent="-493456" defTabSz="986912">
              <a:spcAft>
                <a:spcPts val="648"/>
              </a:spcAft>
              <a:defRPr/>
            </a:pPr>
            <a:r>
              <a:rPr kumimoji="1" lang="ja-JP" altLang="en-US" sz="1511" dirty="0">
                <a:solidFill>
                  <a:srgbClr val="464038"/>
                </a:solidFill>
                <a:latin typeface="+mn-ea"/>
              </a:rPr>
              <a:t>○ 保証人を立てることが難しい</a:t>
            </a:r>
            <a:endParaRPr kumimoji="1" lang="en-US" altLang="ja-JP" sz="1511" dirty="0">
              <a:solidFill>
                <a:srgbClr val="464038"/>
              </a:solidFill>
              <a:latin typeface="+mn-ea"/>
            </a:endParaRPr>
          </a:p>
          <a:p>
            <a:pPr marL="116564" indent="-493456" defTabSz="986912">
              <a:spcAft>
                <a:spcPts val="648"/>
              </a:spcAft>
              <a:defRPr/>
            </a:pPr>
            <a:r>
              <a:rPr kumimoji="1" lang="ja-JP" altLang="en-US" sz="1511" dirty="0">
                <a:solidFill>
                  <a:srgbClr val="464038"/>
                </a:solidFill>
                <a:latin typeface="+mn-ea"/>
              </a:rPr>
              <a:t>○ 貸付利率が高く、借りることをためらう</a:t>
            </a:r>
            <a:endParaRPr kumimoji="1" lang="en-US" altLang="ja-JP" sz="1511" dirty="0">
              <a:solidFill>
                <a:srgbClr val="464038"/>
              </a:solidFill>
              <a:latin typeface="+mn-ea"/>
            </a:endParaRPr>
          </a:p>
          <a:p>
            <a:pPr marL="116564" indent="-493456" defTabSz="986912">
              <a:lnSpc>
                <a:spcPts val="1511"/>
              </a:lnSpc>
              <a:spcAft>
                <a:spcPts val="648"/>
              </a:spcAft>
              <a:defRPr/>
            </a:pPr>
            <a:r>
              <a:rPr kumimoji="1" lang="ja-JP" altLang="en-US" sz="1511" dirty="0">
                <a:solidFill>
                  <a:srgbClr val="464038"/>
                </a:solidFill>
                <a:latin typeface="+mn-ea"/>
              </a:rPr>
              <a:t>○ 年払いや半年払いは、月払いに比べ</a:t>
            </a:r>
            <a:endParaRPr kumimoji="1" lang="en-US" altLang="ja-JP" sz="1511" dirty="0">
              <a:solidFill>
                <a:srgbClr val="464038"/>
              </a:solidFill>
              <a:latin typeface="+mn-ea"/>
            </a:endParaRPr>
          </a:p>
          <a:p>
            <a:pPr marL="116564" indent="-493456" defTabSz="986912">
              <a:lnSpc>
                <a:spcPts val="1511"/>
              </a:lnSpc>
              <a:spcAft>
                <a:spcPts val="648"/>
              </a:spcAft>
              <a:defRPr/>
            </a:pPr>
            <a:r>
              <a:rPr kumimoji="1" lang="ja-JP" altLang="en-US" sz="1511" dirty="0">
                <a:solidFill>
                  <a:srgbClr val="464038"/>
                </a:solidFill>
                <a:latin typeface="+mn-ea"/>
              </a:rPr>
              <a:t>     被災者に重い負担感</a:t>
            </a:r>
            <a:endParaRPr kumimoji="1" lang="en-US" altLang="ja-JP" sz="1511" dirty="0">
              <a:solidFill>
                <a:srgbClr val="464038"/>
              </a:solidFill>
              <a:latin typeface="+mn-ea"/>
            </a:endParaRPr>
          </a:p>
        </p:txBody>
      </p:sp>
      <p:sp>
        <p:nvSpPr>
          <p:cNvPr id="26" name="角丸四角形 25"/>
          <p:cNvSpPr/>
          <p:nvPr/>
        </p:nvSpPr>
        <p:spPr>
          <a:xfrm>
            <a:off x="1069135" y="4654083"/>
            <a:ext cx="3976617" cy="909372"/>
          </a:xfrm>
          <a:prstGeom prst="roundRect">
            <a:avLst>
              <a:gd name="adj" fmla="val 4753"/>
            </a:avLst>
          </a:prstGeom>
          <a:noFill/>
          <a:ln>
            <a:no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sp3d/>
          </a:bodyPr>
          <a:lstStyle/>
          <a:p>
            <a:pPr defTabSz="986912">
              <a:defRPr/>
            </a:pPr>
            <a:r>
              <a:rPr kumimoji="1" lang="ja-JP" altLang="en-US" sz="1511" dirty="0">
                <a:solidFill>
                  <a:srgbClr val="464038"/>
                </a:solidFill>
                <a:latin typeface="+mn-ea"/>
              </a:rPr>
              <a:t>地域の実情に応じた災害援護資金の貸し付け条件や返済方法の設定が可能となり、被災者の返済負担を軽減</a:t>
            </a:r>
            <a:endParaRPr kumimoji="1" lang="en-US" altLang="ja-JP" sz="1511" dirty="0">
              <a:solidFill>
                <a:srgbClr val="464038"/>
              </a:solidFill>
              <a:latin typeface="+mn-ea"/>
            </a:endParaRPr>
          </a:p>
        </p:txBody>
      </p:sp>
      <p:sp>
        <p:nvSpPr>
          <p:cNvPr id="27" name="角丸四角形 26"/>
          <p:cNvSpPr/>
          <p:nvPr/>
        </p:nvSpPr>
        <p:spPr>
          <a:xfrm>
            <a:off x="1177356" y="5870997"/>
            <a:ext cx="3462457" cy="493053"/>
          </a:xfrm>
          <a:prstGeom prst="roundRect">
            <a:avLst>
              <a:gd name="adj" fmla="val 4753"/>
            </a:avLst>
          </a:prstGeom>
          <a:noFill/>
          <a:ln>
            <a:no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sp3d/>
          </a:bodyPr>
          <a:lstStyle/>
          <a:p>
            <a:pPr algn="ctr" defTabSz="986912">
              <a:defRPr/>
            </a:pPr>
            <a:r>
              <a:rPr kumimoji="1" lang="ja-JP" altLang="en-US" sz="1943" b="1" dirty="0">
                <a:solidFill>
                  <a:srgbClr val="E67D50"/>
                </a:solidFill>
                <a:latin typeface="+mn-ea"/>
              </a:rPr>
              <a:t>きめ細やかな被災者支援へ</a:t>
            </a:r>
          </a:p>
        </p:txBody>
      </p:sp>
      <p:sp>
        <p:nvSpPr>
          <p:cNvPr id="28" name="テキスト ボックス 27"/>
          <p:cNvSpPr txBox="1"/>
          <p:nvPr/>
        </p:nvSpPr>
        <p:spPr>
          <a:xfrm>
            <a:off x="5487479" y="5658657"/>
            <a:ext cx="4856963" cy="740011"/>
          </a:xfrm>
          <a:prstGeom prst="rect">
            <a:avLst/>
          </a:prstGeom>
          <a:noFill/>
        </p:spPr>
        <p:txBody>
          <a:bodyPr wrap="square" rtlCol="0">
            <a:spAutoFit/>
          </a:bodyPr>
          <a:lstStyle/>
          <a:p>
            <a:pPr defTabSz="986912">
              <a:defRPr/>
            </a:pPr>
            <a:r>
              <a:rPr kumimoji="1" lang="ja-JP" altLang="en-US" sz="1403" dirty="0">
                <a:solidFill>
                  <a:srgbClr val="464038"/>
                </a:solidFill>
                <a:latin typeface="Calibri"/>
                <a:ea typeface="ＭＳ Ｐゴシック" panose="020B0600070205080204" pitchFamily="50" charset="-128"/>
              </a:rPr>
              <a:t>・保証人を不要とすることが可能に</a:t>
            </a:r>
            <a:endParaRPr kumimoji="1" lang="en-US" altLang="ja-JP" sz="1403" dirty="0">
              <a:solidFill>
                <a:srgbClr val="464038"/>
              </a:solidFill>
              <a:latin typeface="Calibri"/>
              <a:ea typeface="ＭＳ Ｐゴシック" panose="020B0600070205080204" pitchFamily="50" charset="-128"/>
            </a:endParaRPr>
          </a:p>
          <a:p>
            <a:pPr defTabSz="986912">
              <a:defRPr/>
            </a:pPr>
            <a:r>
              <a:rPr kumimoji="1" lang="ja-JP" altLang="en-US" sz="1403" dirty="0">
                <a:solidFill>
                  <a:srgbClr val="464038"/>
                </a:solidFill>
                <a:latin typeface="Calibri"/>
                <a:ea typeface="ＭＳ Ｐゴシック" panose="020B0600070205080204" pitchFamily="50" charset="-128"/>
              </a:rPr>
              <a:t>・貸付利率は年３％以内で条例で定める率とすることが可能に</a:t>
            </a:r>
            <a:endParaRPr kumimoji="1" lang="en-US" altLang="ja-JP" sz="1403" dirty="0">
              <a:solidFill>
                <a:srgbClr val="464038"/>
              </a:solidFill>
              <a:latin typeface="Calibri"/>
              <a:ea typeface="ＭＳ Ｐゴシック" panose="020B0600070205080204" pitchFamily="50" charset="-128"/>
            </a:endParaRPr>
          </a:p>
          <a:p>
            <a:pPr defTabSz="986912">
              <a:defRPr/>
            </a:pPr>
            <a:r>
              <a:rPr kumimoji="1" lang="ja-JP" altLang="en-US" sz="1403" dirty="0">
                <a:solidFill>
                  <a:srgbClr val="464038"/>
                </a:solidFill>
                <a:latin typeface="Calibri"/>
                <a:ea typeface="ＭＳ Ｐゴシック" panose="020B0600070205080204" pitchFamily="50" charset="-128"/>
              </a:rPr>
              <a:t>・返済方法を年払い、半年払い、月払いから選択可能に</a:t>
            </a:r>
            <a:endParaRPr kumimoji="1" lang="en-US" altLang="ja-JP" sz="1403" dirty="0">
              <a:solidFill>
                <a:srgbClr val="464038"/>
              </a:solidFill>
              <a:latin typeface="Calibri"/>
              <a:ea typeface="ＭＳ Ｐゴシック" panose="020B0600070205080204" pitchFamily="50" charset="-128"/>
            </a:endParaRPr>
          </a:p>
        </p:txBody>
      </p:sp>
      <p:sp>
        <p:nvSpPr>
          <p:cNvPr id="29" name="角丸四角形 28"/>
          <p:cNvSpPr/>
          <p:nvPr/>
        </p:nvSpPr>
        <p:spPr>
          <a:xfrm>
            <a:off x="5614079" y="4540060"/>
            <a:ext cx="4578826" cy="913181"/>
          </a:xfrm>
          <a:prstGeom prst="roundRect">
            <a:avLst/>
          </a:prstGeom>
          <a:solidFill>
            <a:srgbClr val="C7D9D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115"/>
          </a:p>
        </p:txBody>
      </p:sp>
      <p:sp>
        <p:nvSpPr>
          <p:cNvPr id="30" name="テキスト ボックス 29"/>
          <p:cNvSpPr txBox="1"/>
          <p:nvPr/>
        </p:nvSpPr>
        <p:spPr>
          <a:xfrm>
            <a:off x="5614080" y="4530925"/>
            <a:ext cx="4530546" cy="889667"/>
          </a:xfrm>
          <a:prstGeom prst="rect">
            <a:avLst/>
          </a:prstGeom>
          <a:noFill/>
          <a:ln>
            <a:noFill/>
          </a:ln>
        </p:spPr>
        <p:style>
          <a:lnRef idx="1">
            <a:schemeClr val="accent2"/>
          </a:lnRef>
          <a:fillRef idx="2">
            <a:schemeClr val="accent2"/>
          </a:fillRef>
          <a:effectRef idx="1">
            <a:schemeClr val="accent2"/>
          </a:effectRef>
          <a:fontRef idx="minor">
            <a:schemeClr val="dk1"/>
          </a:fontRef>
        </p:style>
        <p:txBody>
          <a:bodyPr wrap="square" rtlCol="0">
            <a:spAutoFit/>
          </a:bodyPr>
          <a:lstStyle/>
          <a:p>
            <a:pPr algn="ctr" defTabSz="986912">
              <a:defRPr/>
            </a:pPr>
            <a:r>
              <a:rPr kumimoji="1" lang="ja-JP" altLang="en-US" sz="1727" dirty="0">
                <a:solidFill>
                  <a:srgbClr val="464038"/>
                </a:solidFill>
                <a:latin typeface="+mn-ea"/>
              </a:rPr>
              <a:t>地域の実情に応じ、</a:t>
            </a:r>
            <a:endParaRPr kumimoji="1" lang="en-US" altLang="ja-JP" sz="1727" dirty="0">
              <a:solidFill>
                <a:srgbClr val="464038"/>
              </a:solidFill>
              <a:latin typeface="+mn-ea"/>
            </a:endParaRPr>
          </a:p>
          <a:p>
            <a:pPr algn="ctr" defTabSz="986912">
              <a:defRPr/>
            </a:pPr>
            <a:r>
              <a:rPr kumimoji="1" lang="ja-JP" altLang="en-US" sz="1727" b="1" dirty="0">
                <a:solidFill>
                  <a:srgbClr val="E67D50"/>
                </a:solidFill>
                <a:latin typeface="+mn-ea"/>
              </a:rPr>
              <a:t>市町村が条例で貸し付け条件や返済方法を</a:t>
            </a:r>
            <a:endParaRPr kumimoji="1" lang="en-US" altLang="ja-JP" sz="1727" b="1" dirty="0">
              <a:solidFill>
                <a:srgbClr val="E67D50"/>
              </a:solidFill>
              <a:latin typeface="+mn-ea"/>
            </a:endParaRPr>
          </a:p>
          <a:p>
            <a:pPr algn="ctr" defTabSz="986912">
              <a:defRPr/>
            </a:pPr>
            <a:r>
              <a:rPr kumimoji="1" lang="ja-JP" altLang="en-US" sz="1727" b="1" dirty="0">
                <a:solidFill>
                  <a:srgbClr val="E67D50"/>
                </a:solidFill>
                <a:latin typeface="+mn-ea"/>
              </a:rPr>
              <a:t>決定できるよう裁量を拡大</a:t>
            </a:r>
          </a:p>
        </p:txBody>
      </p:sp>
      <p:pic>
        <p:nvPicPr>
          <p:cNvPr id="32" name="図 3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445566" y="5431922"/>
            <a:ext cx="787483" cy="1006369"/>
          </a:xfrm>
          <a:prstGeom prst="rect">
            <a:avLst/>
          </a:prstGeom>
        </p:spPr>
      </p:pic>
      <p:sp>
        <p:nvSpPr>
          <p:cNvPr id="33" name="二等辺三角形 32"/>
          <p:cNvSpPr/>
          <p:nvPr/>
        </p:nvSpPr>
        <p:spPr>
          <a:xfrm flipV="1">
            <a:off x="2426154" y="5610425"/>
            <a:ext cx="964861" cy="211886"/>
          </a:xfrm>
          <a:prstGeom prst="triangle">
            <a:avLst/>
          </a:prstGeom>
          <a:solidFill>
            <a:srgbClr val="6E645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159"/>
          </a:p>
        </p:txBody>
      </p:sp>
      <p:sp>
        <p:nvSpPr>
          <p:cNvPr id="34" name="角丸四角形 33"/>
          <p:cNvSpPr/>
          <p:nvPr/>
        </p:nvSpPr>
        <p:spPr>
          <a:xfrm>
            <a:off x="1178287" y="3209810"/>
            <a:ext cx="3649968" cy="621801"/>
          </a:xfrm>
          <a:prstGeom prst="roundRect">
            <a:avLst/>
          </a:prstGeom>
          <a:solidFill>
            <a:srgbClr val="C7D9D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115"/>
          </a:p>
        </p:txBody>
      </p:sp>
      <p:sp>
        <p:nvSpPr>
          <p:cNvPr id="35" name="テキスト ボックス 34"/>
          <p:cNvSpPr txBox="1"/>
          <p:nvPr/>
        </p:nvSpPr>
        <p:spPr>
          <a:xfrm>
            <a:off x="1590789" y="3223967"/>
            <a:ext cx="2531854" cy="623889"/>
          </a:xfrm>
          <a:prstGeom prst="rect">
            <a:avLst/>
          </a:prstGeom>
          <a:noFill/>
          <a:ln w="28575">
            <a:noFill/>
          </a:ln>
        </p:spPr>
        <p:txBody>
          <a:bodyPr wrap="square" rtlCol="0">
            <a:spAutoFit/>
          </a:bodyPr>
          <a:lstStyle/>
          <a:p>
            <a:pPr algn="ctr" defTabSz="986912">
              <a:defRPr/>
            </a:pPr>
            <a:r>
              <a:rPr kumimoji="1" lang="ja-JP" altLang="en-US" sz="1727" b="1" dirty="0">
                <a:solidFill>
                  <a:srgbClr val="E67D50"/>
                </a:solidFill>
                <a:latin typeface="+mn-ea"/>
              </a:rPr>
              <a:t>貸付の条件が</a:t>
            </a:r>
            <a:endParaRPr kumimoji="1" lang="en-US" altLang="ja-JP" sz="1727" b="1" dirty="0">
              <a:solidFill>
                <a:srgbClr val="E67D50"/>
              </a:solidFill>
              <a:latin typeface="+mn-ea"/>
            </a:endParaRPr>
          </a:p>
          <a:p>
            <a:pPr algn="ctr" defTabSz="986912">
              <a:defRPr/>
            </a:pPr>
            <a:r>
              <a:rPr kumimoji="1" lang="ja-JP" altLang="en-US" sz="1727" b="1" dirty="0">
                <a:solidFill>
                  <a:srgbClr val="E67D50"/>
                </a:solidFill>
                <a:latin typeface="+mn-ea"/>
              </a:rPr>
              <a:t>被災者にとって厳しい</a:t>
            </a:r>
          </a:p>
        </p:txBody>
      </p:sp>
      <p:sp>
        <p:nvSpPr>
          <p:cNvPr id="37" name="角丸四角形 36"/>
          <p:cNvSpPr/>
          <p:nvPr/>
        </p:nvSpPr>
        <p:spPr>
          <a:xfrm>
            <a:off x="91408" y="1097605"/>
            <a:ext cx="10475759" cy="299493"/>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86912">
              <a:defRPr/>
            </a:pPr>
            <a:r>
              <a:rPr kumimoji="1" lang="ja-JP" altLang="en-US" sz="1511" dirty="0">
                <a:solidFill>
                  <a:srgbClr val="464038"/>
                </a:solidFill>
                <a:latin typeface="+mn-ea"/>
              </a:rPr>
              <a:t>提案主体：平成</a:t>
            </a:r>
            <a:r>
              <a:rPr kumimoji="1" lang="en-US" altLang="ja-JP" sz="1511" dirty="0">
                <a:solidFill>
                  <a:srgbClr val="464038"/>
                </a:solidFill>
                <a:latin typeface="+mn-ea"/>
              </a:rPr>
              <a:t>29</a:t>
            </a:r>
            <a:r>
              <a:rPr kumimoji="1" lang="ja-JP" altLang="en-US" sz="1511" dirty="0">
                <a:solidFill>
                  <a:srgbClr val="464038"/>
                </a:solidFill>
                <a:latin typeface="+mn-ea"/>
              </a:rPr>
              <a:t>年：岩泉町　　平成</a:t>
            </a:r>
            <a:r>
              <a:rPr kumimoji="1" lang="en-US" altLang="ja-JP" sz="1511" dirty="0">
                <a:solidFill>
                  <a:srgbClr val="464038"/>
                </a:solidFill>
                <a:latin typeface="+mn-ea"/>
              </a:rPr>
              <a:t>30</a:t>
            </a:r>
            <a:r>
              <a:rPr kumimoji="1" lang="ja-JP" altLang="en-US" sz="1511" dirty="0">
                <a:solidFill>
                  <a:srgbClr val="464038"/>
                </a:solidFill>
                <a:latin typeface="+mn-ea"/>
              </a:rPr>
              <a:t>年：八戸市、三沢市、おいらせ町、階上町、熊本市</a:t>
            </a:r>
          </a:p>
        </p:txBody>
      </p:sp>
      <p:pic>
        <p:nvPicPr>
          <p:cNvPr id="38" name="図 3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169223" y="2761716"/>
            <a:ext cx="674654" cy="996921"/>
          </a:xfrm>
          <a:prstGeom prst="rect">
            <a:avLst/>
          </a:prstGeom>
        </p:spPr>
      </p:pic>
      <p:sp>
        <p:nvSpPr>
          <p:cNvPr id="39" name="テキスト ボックス 38"/>
          <p:cNvSpPr txBox="1"/>
          <p:nvPr/>
        </p:nvSpPr>
        <p:spPr>
          <a:xfrm>
            <a:off x="7289326" y="2808263"/>
            <a:ext cx="2224699" cy="457689"/>
          </a:xfrm>
          <a:prstGeom prst="rect">
            <a:avLst/>
          </a:prstGeom>
          <a:noFill/>
        </p:spPr>
        <p:txBody>
          <a:bodyPr wrap="square" rtlCol="0">
            <a:spAutoFit/>
          </a:bodyPr>
          <a:lstStyle/>
          <a:p>
            <a:r>
              <a:rPr kumimoji="1" lang="ja-JP" altLang="en-US" sz="1187" dirty="0">
                <a:solidFill>
                  <a:srgbClr val="464038"/>
                </a:solidFill>
              </a:rPr>
              <a:t>早く生活を立て直したいのに貸付が受けられない・・・</a:t>
            </a:r>
          </a:p>
        </p:txBody>
      </p:sp>
      <p:sp>
        <p:nvSpPr>
          <p:cNvPr id="40" name="角丸四角形吹き出し 39"/>
          <p:cNvSpPr/>
          <p:nvPr/>
        </p:nvSpPr>
        <p:spPr>
          <a:xfrm>
            <a:off x="7080248" y="2748176"/>
            <a:ext cx="2612397" cy="571900"/>
          </a:xfrm>
          <a:prstGeom prst="wedgeRoundRectCallout">
            <a:avLst>
              <a:gd name="adj1" fmla="val -56813"/>
              <a:gd name="adj2" fmla="val 31290"/>
              <a:gd name="adj3" fmla="val 16667"/>
            </a:avLst>
          </a:prstGeom>
          <a:noFill/>
          <a:ln>
            <a:solidFill>
              <a:srgbClr val="6E645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115"/>
          </a:p>
        </p:txBody>
      </p:sp>
      <p:sp>
        <p:nvSpPr>
          <p:cNvPr id="41" name="正方形/長方形 40"/>
          <p:cNvSpPr/>
          <p:nvPr/>
        </p:nvSpPr>
        <p:spPr>
          <a:xfrm>
            <a:off x="100011" y="157256"/>
            <a:ext cx="2880000" cy="360000"/>
          </a:xfrm>
          <a:prstGeom prst="rect">
            <a:avLst/>
          </a:prstGeom>
          <a:solidFill>
            <a:srgbClr val="464038"/>
          </a:solidFill>
          <a:ln w="28575">
            <a:solidFill>
              <a:srgbClr val="46403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159" b="1" dirty="0">
                <a:solidFill>
                  <a:schemeClr val="bg1"/>
                </a:solidFill>
              </a:rPr>
              <a:t>（参考）提案事例④</a:t>
            </a:r>
          </a:p>
        </p:txBody>
      </p:sp>
      <p:grpSp>
        <p:nvGrpSpPr>
          <p:cNvPr id="42" name="グループ化 41"/>
          <p:cNvGrpSpPr/>
          <p:nvPr/>
        </p:nvGrpSpPr>
        <p:grpSpPr>
          <a:xfrm>
            <a:off x="304800" y="6897826"/>
            <a:ext cx="10014439" cy="542932"/>
            <a:chOff x="30986" y="6345339"/>
            <a:chExt cx="9278411" cy="503028"/>
          </a:xfrm>
          <a:noFill/>
        </p:grpSpPr>
        <p:sp>
          <p:nvSpPr>
            <p:cNvPr id="43" name="テキスト ボックス 42"/>
            <p:cNvSpPr txBox="1"/>
            <p:nvPr/>
          </p:nvSpPr>
          <p:spPr>
            <a:xfrm>
              <a:off x="30986" y="6347561"/>
              <a:ext cx="8864435" cy="500806"/>
            </a:xfrm>
            <a:prstGeom prst="rect">
              <a:avLst/>
            </a:prstGeom>
            <a:grpFill/>
          </p:spPr>
          <p:txBody>
            <a:bodyPr wrap="square" rtlCol="0">
              <a:spAutoFit/>
            </a:bodyPr>
            <a:lstStyle/>
            <a:p>
              <a:r>
                <a:rPr kumimoji="1" lang="ja-JP" altLang="en-US" sz="971" dirty="0">
                  <a:solidFill>
                    <a:srgbClr val="464038"/>
                  </a:solidFill>
                </a:rPr>
                <a:t>　</a:t>
              </a:r>
              <a:r>
                <a:rPr kumimoji="1" lang="en-US" altLang="ja-JP" sz="971" dirty="0">
                  <a:solidFill>
                    <a:srgbClr val="464038"/>
                  </a:solidFill>
                </a:rPr>
                <a:t>『</a:t>
              </a:r>
              <a:r>
                <a:rPr kumimoji="1" lang="ja-JP" altLang="en-US" sz="971" dirty="0">
                  <a:solidFill>
                    <a:srgbClr val="464038"/>
                  </a:solidFill>
                </a:rPr>
                <a:t>提案募集制度</a:t>
              </a:r>
              <a:r>
                <a:rPr kumimoji="1" lang="en-US" altLang="ja-JP" sz="971" dirty="0">
                  <a:solidFill>
                    <a:srgbClr val="464038"/>
                  </a:solidFill>
                </a:rPr>
                <a:t>』</a:t>
              </a:r>
              <a:r>
                <a:rPr kumimoji="1" lang="ja-JP" altLang="en-US" sz="971" dirty="0">
                  <a:solidFill>
                    <a:srgbClr val="464038"/>
                  </a:solidFill>
                </a:rPr>
                <a:t>について、もっと詳しく知りたいと思った方は内閣府</a:t>
              </a:r>
              <a:r>
                <a:rPr kumimoji="1" lang="en-US" altLang="ja-JP" sz="971" dirty="0">
                  <a:solidFill>
                    <a:srgbClr val="464038"/>
                  </a:solidFill>
                </a:rPr>
                <a:t>HP</a:t>
              </a:r>
              <a:r>
                <a:rPr kumimoji="1" lang="ja-JP" altLang="en-US" sz="971" dirty="0">
                  <a:solidFill>
                    <a:srgbClr val="464038"/>
                  </a:solidFill>
                </a:rPr>
                <a:t>で公表されているハンドブック・成果事例集をご覧ください！</a:t>
              </a:r>
              <a:endParaRPr kumimoji="1" lang="en-US" altLang="ja-JP" sz="971" dirty="0">
                <a:solidFill>
                  <a:srgbClr val="464038"/>
                </a:solidFill>
              </a:endParaRPr>
            </a:p>
            <a:p>
              <a:r>
                <a:rPr kumimoji="1" lang="ja-JP" altLang="en-US" sz="971" dirty="0">
                  <a:solidFill>
                    <a:srgbClr val="464038"/>
                  </a:solidFill>
                </a:rPr>
                <a:t>  　 ハンドブック</a:t>
              </a:r>
              <a:r>
                <a:rPr kumimoji="1" lang="en-US" altLang="ja-JP" sz="971" dirty="0">
                  <a:solidFill>
                    <a:srgbClr val="464038"/>
                  </a:solidFill>
                </a:rPr>
                <a:t>URL</a:t>
              </a:r>
              <a:r>
                <a:rPr kumimoji="1" lang="ja-JP" altLang="en-US" sz="971" dirty="0">
                  <a:solidFill>
                    <a:srgbClr val="464038"/>
                  </a:solidFill>
                </a:rPr>
                <a:t>：</a:t>
              </a:r>
              <a:r>
                <a:rPr kumimoji="1" lang="en-US" altLang="ja-JP" sz="971" dirty="0">
                  <a:solidFill>
                    <a:srgbClr val="464038"/>
                  </a:solidFill>
                </a:rPr>
                <a:t>https://www.cao.go.jp/bunken-suishin/teianbosyu/handbook.html</a:t>
              </a:r>
            </a:p>
            <a:p>
              <a:r>
                <a:rPr kumimoji="1" lang="en-US" altLang="ja-JP" sz="971" dirty="0">
                  <a:solidFill>
                    <a:srgbClr val="464038"/>
                  </a:solidFill>
                </a:rPr>
                <a:t>  </a:t>
              </a:r>
              <a:r>
                <a:rPr kumimoji="1" lang="ja-JP" altLang="en-US" sz="971" dirty="0">
                  <a:solidFill>
                    <a:srgbClr val="464038"/>
                  </a:solidFill>
                </a:rPr>
                <a:t>　</a:t>
              </a:r>
              <a:r>
                <a:rPr kumimoji="1" lang="en-US" altLang="ja-JP" sz="971" dirty="0">
                  <a:solidFill>
                    <a:srgbClr val="464038"/>
                  </a:solidFill>
                </a:rPr>
                <a:t> </a:t>
              </a:r>
              <a:r>
                <a:rPr kumimoji="1" lang="ja-JP" altLang="en-US" sz="971" dirty="0">
                  <a:solidFill>
                    <a:srgbClr val="464038"/>
                  </a:solidFill>
                </a:rPr>
                <a:t>成果事例集</a:t>
              </a:r>
              <a:r>
                <a:rPr kumimoji="1" lang="en-US" altLang="ja-JP" sz="971" dirty="0">
                  <a:solidFill>
                    <a:srgbClr val="464038"/>
                  </a:solidFill>
                </a:rPr>
                <a:t>URL</a:t>
              </a:r>
              <a:r>
                <a:rPr kumimoji="1" lang="ja-JP" altLang="en-US" sz="971" dirty="0">
                  <a:solidFill>
                    <a:srgbClr val="464038"/>
                  </a:solidFill>
                </a:rPr>
                <a:t>　：</a:t>
              </a:r>
              <a:r>
                <a:rPr kumimoji="1" lang="en-US" altLang="ja-JP" sz="971" dirty="0">
                  <a:solidFill>
                    <a:srgbClr val="464038"/>
                  </a:solidFill>
                </a:rPr>
                <a:t>https://www.cao.go.jp/bunken-suishin/jirei/seikajirei.html</a:t>
              </a:r>
              <a:endParaRPr kumimoji="1" lang="ja-JP" altLang="en-US" sz="971" dirty="0">
                <a:solidFill>
                  <a:srgbClr val="464038"/>
                </a:solidFill>
              </a:endParaRPr>
            </a:p>
          </p:txBody>
        </p:sp>
        <p:sp>
          <p:nvSpPr>
            <p:cNvPr id="44" name="テキスト ボックス 43"/>
            <p:cNvSpPr txBox="1"/>
            <p:nvPr/>
          </p:nvSpPr>
          <p:spPr>
            <a:xfrm>
              <a:off x="7446771" y="6348007"/>
              <a:ext cx="980077" cy="196639"/>
            </a:xfrm>
            <a:prstGeom prst="rect">
              <a:avLst/>
            </a:prstGeom>
            <a:grpFill/>
          </p:spPr>
          <p:txBody>
            <a:bodyPr wrap="square" rtlCol="0">
              <a:spAutoFit/>
            </a:bodyPr>
            <a:lstStyle/>
            <a:p>
              <a:pPr algn="ctr"/>
              <a:r>
                <a:rPr kumimoji="1" lang="ja-JP" altLang="en-US" sz="779" dirty="0">
                  <a:solidFill>
                    <a:srgbClr val="464038"/>
                  </a:solidFill>
                </a:rPr>
                <a:t>▼ハンドブック</a:t>
              </a:r>
              <a:endParaRPr kumimoji="1" lang="ja-JP" altLang="en-US" sz="624" dirty="0">
                <a:solidFill>
                  <a:srgbClr val="464038"/>
                </a:solidFill>
              </a:endParaRPr>
            </a:p>
          </p:txBody>
        </p:sp>
        <p:sp>
          <p:nvSpPr>
            <p:cNvPr id="45" name="テキスト ボックス 44"/>
            <p:cNvSpPr txBox="1"/>
            <p:nvPr/>
          </p:nvSpPr>
          <p:spPr>
            <a:xfrm>
              <a:off x="8329320" y="6345339"/>
              <a:ext cx="980077" cy="196639"/>
            </a:xfrm>
            <a:prstGeom prst="rect">
              <a:avLst/>
            </a:prstGeom>
            <a:grpFill/>
          </p:spPr>
          <p:txBody>
            <a:bodyPr wrap="square" rtlCol="0">
              <a:spAutoFit/>
            </a:bodyPr>
            <a:lstStyle/>
            <a:p>
              <a:pPr algn="ctr"/>
              <a:r>
                <a:rPr kumimoji="1" lang="ja-JP" altLang="en-US" sz="779" dirty="0">
                  <a:solidFill>
                    <a:srgbClr val="464038"/>
                  </a:solidFill>
                </a:rPr>
                <a:t>▼成果事例集</a:t>
              </a:r>
              <a:endParaRPr kumimoji="1" lang="ja-JP" altLang="en-US" sz="624" dirty="0">
                <a:solidFill>
                  <a:srgbClr val="464038"/>
                </a:solidFill>
              </a:endParaRPr>
            </a:p>
          </p:txBody>
        </p:sp>
      </p:grpSp>
      <p:sp>
        <p:nvSpPr>
          <p:cNvPr id="36" name="爆発 1 23">
            <a:extLst>
              <a:ext uri="{FF2B5EF4-FFF2-40B4-BE49-F238E27FC236}">
                <a16:creationId xmlns:a16="http://schemas.microsoft.com/office/drawing/2014/main" id="{99A3048F-3474-C650-8A9A-A56FB057F6BB}"/>
              </a:ext>
            </a:extLst>
          </p:cNvPr>
          <p:cNvSpPr/>
          <p:nvPr/>
        </p:nvSpPr>
        <p:spPr>
          <a:xfrm>
            <a:off x="595144" y="1410808"/>
            <a:ext cx="1190679" cy="493348"/>
          </a:xfrm>
          <a:prstGeom prst="irregularSeal1">
            <a:avLst/>
          </a:prstGeom>
          <a:solidFill>
            <a:srgbClr val="C7D9DF"/>
          </a:solidFill>
          <a:ln>
            <a:solidFill>
              <a:srgbClr val="46403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115"/>
          </a:p>
        </p:txBody>
      </p:sp>
      <p:sp>
        <p:nvSpPr>
          <p:cNvPr id="48" name="正方形/長方形 47">
            <a:extLst>
              <a:ext uri="{FF2B5EF4-FFF2-40B4-BE49-F238E27FC236}">
                <a16:creationId xmlns:a16="http://schemas.microsoft.com/office/drawing/2014/main" id="{3CA07508-6B00-D3B2-0EBE-C0DF906D7975}"/>
              </a:ext>
            </a:extLst>
          </p:cNvPr>
          <p:cNvSpPr/>
          <p:nvPr/>
        </p:nvSpPr>
        <p:spPr>
          <a:xfrm>
            <a:off x="655496" y="1501474"/>
            <a:ext cx="989420" cy="33086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b="1" dirty="0">
                <a:solidFill>
                  <a:srgbClr val="6E6457"/>
                </a:solidFill>
              </a:rPr>
              <a:t>支障</a:t>
            </a:r>
          </a:p>
        </p:txBody>
      </p:sp>
      <p:sp>
        <p:nvSpPr>
          <p:cNvPr id="50" name="雲 49">
            <a:extLst>
              <a:ext uri="{FF2B5EF4-FFF2-40B4-BE49-F238E27FC236}">
                <a16:creationId xmlns:a16="http://schemas.microsoft.com/office/drawing/2014/main" id="{4B65E3B2-9BC1-C6CE-C96D-1000E37C6B60}"/>
              </a:ext>
            </a:extLst>
          </p:cNvPr>
          <p:cNvSpPr/>
          <p:nvPr/>
        </p:nvSpPr>
        <p:spPr>
          <a:xfrm>
            <a:off x="672482" y="4150191"/>
            <a:ext cx="980333" cy="467036"/>
          </a:xfrm>
          <a:prstGeom prst="cloud">
            <a:avLst/>
          </a:prstGeom>
          <a:solidFill>
            <a:srgbClr val="C7D9DF"/>
          </a:solidFill>
          <a:ln>
            <a:solidFill>
              <a:srgbClr val="46403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115"/>
          </a:p>
        </p:txBody>
      </p:sp>
      <p:sp>
        <p:nvSpPr>
          <p:cNvPr id="51" name="正方形/長方形 50">
            <a:extLst>
              <a:ext uri="{FF2B5EF4-FFF2-40B4-BE49-F238E27FC236}">
                <a16:creationId xmlns:a16="http://schemas.microsoft.com/office/drawing/2014/main" id="{A32A6CA9-9192-F683-9DFE-DE6EDBB66BC2}"/>
              </a:ext>
            </a:extLst>
          </p:cNvPr>
          <p:cNvSpPr/>
          <p:nvPr/>
        </p:nvSpPr>
        <p:spPr>
          <a:xfrm>
            <a:off x="680634" y="4207943"/>
            <a:ext cx="990418" cy="33086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b="1" dirty="0">
                <a:solidFill>
                  <a:srgbClr val="6E6457"/>
                </a:solidFill>
              </a:rPr>
              <a:t>効果</a:t>
            </a:r>
          </a:p>
        </p:txBody>
      </p:sp>
      <p:sp>
        <p:nvSpPr>
          <p:cNvPr id="52" name="下矢印 14">
            <a:extLst>
              <a:ext uri="{FF2B5EF4-FFF2-40B4-BE49-F238E27FC236}">
                <a16:creationId xmlns:a16="http://schemas.microsoft.com/office/drawing/2014/main" id="{B8200FFE-3171-9172-62F5-7882FD5ECC86}"/>
              </a:ext>
            </a:extLst>
          </p:cNvPr>
          <p:cNvSpPr/>
          <p:nvPr/>
        </p:nvSpPr>
        <p:spPr>
          <a:xfrm>
            <a:off x="7204388" y="3625184"/>
            <a:ext cx="1359216" cy="755002"/>
          </a:xfrm>
          <a:prstGeom prst="downArrow">
            <a:avLst/>
          </a:prstGeom>
          <a:solidFill>
            <a:srgbClr val="C7D9DF"/>
          </a:solidFill>
          <a:ln w="19050">
            <a:solidFill>
              <a:srgbClr val="464038"/>
            </a:solidFill>
            <a:prstDash val="solid"/>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defTabSz="986912">
              <a:defRPr/>
            </a:pPr>
            <a:endParaRPr kumimoji="1" lang="ja-JP" altLang="en-US" sz="1727" dirty="0">
              <a:solidFill>
                <a:prstClr val="black"/>
              </a:solidFill>
              <a:latin typeface="+mn-ea"/>
            </a:endParaRPr>
          </a:p>
        </p:txBody>
      </p:sp>
      <p:sp>
        <p:nvSpPr>
          <p:cNvPr id="53" name="テキスト ボックス 52">
            <a:extLst>
              <a:ext uri="{FF2B5EF4-FFF2-40B4-BE49-F238E27FC236}">
                <a16:creationId xmlns:a16="http://schemas.microsoft.com/office/drawing/2014/main" id="{1416529B-3EA2-06BD-7423-E07E66684630}"/>
              </a:ext>
            </a:extLst>
          </p:cNvPr>
          <p:cNvSpPr txBox="1"/>
          <p:nvPr/>
        </p:nvSpPr>
        <p:spPr>
          <a:xfrm>
            <a:off x="7337324" y="3796431"/>
            <a:ext cx="1152247" cy="324833"/>
          </a:xfrm>
          <a:prstGeom prst="rect">
            <a:avLst/>
          </a:prstGeom>
          <a:noFill/>
        </p:spPr>
        <p:txBody>
          <a:bodyPr wrap="square" rtlCol="0">
            <a:spAutoFit/>
          </a:bodyPr>
          <a:lstStyle/>
          <a:p>
            <a:pPr algn="ctr"/>
            <a:r>
              <a:rPr kumimoji="1" lang="ja-JP" altLang="en-US" sz="1511" b="1" dirty="0">
                <a:solidFill>
                  <a:srgbClr val="6E6457"/>
                </a:solidFill>
              </a:rPr>
              <a:t>見直し</a:t>
            </a:r>
          </a:p>
        </p:txBody>
      </p:sp>
      <p:pic>
        <p:nvPicPr>
          <p:cNvPr id="54" name="図 53">
            <a:extLst>
              <a:ext uri="{FF2B5EF4-FFF2-40B4-BE49-F238E27FC236}">
                <a16:creationId xmlns:a16="http://schemas.microsoft.com/office/drawing/2014/main" id="{1FD822F3-C02B-D7D9-E178-0611FF1E0B79}"/>
              </a:ext>
            </a:extLst>
          </p:cNvPr>
          <p:cNvPicPr>
            <a:picLocks noChangeAspect="1"/>
          </p:cNvPicPr>
          <p:nvPr/>
        </p:nvPicPr>
        <p:blipFill>
          <a:blip r:embed="rId4"/>
          <a:stretch>
            <a:fillRect/>
          </a:stretch>
        </p:blipFill>
        <p:spPr>
          <a:xfrm>
            <a:off x="4054812" y="2856285"/>
            <a:ext cx="1133954" cy="994954"/>
          </a:xfrm>
          <a:prstGeom prst="rect">
            <a:avLst/>
          </a:prstGeom>
        </p:spPr>
      </p:pic>
      <p:sp>
        <p:nvSpPr>
          <p:cNvPr id="15" name="楕円 14">
            <a:extLst>
              <a:ext uri="{FF2B5EF4-FFF2-40B4-BE49-F238E27FC236}">
                <a16:creationId xmlns:a16="http://schemas.microsoft.com/office/drawing/2014/main" id="{12A9045A-FE2B-5B11-1376-858590F16240}"/>
              </a:ext>
            </a:extLst>
          </p:cNvPr>
          <p:cNvSpPr/>
          <p:nvPr/>
        </p:nvSpPr>
        <p:spPr>
          <a:xfrm>
            <a:off x="669283" y="623780"/>
            <a:ext cx="720000" cy="720000"/>
          </a:xfrm>
          <a:prstGeom prst="ellipse">
            <a:avLst/>
          </a:prstGeom>
          <a:solidFill>
            <a:srgbClr val="ED7D31"/>
          </a:solid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1200" dirty="0">
                <a:solidFill>
                  <a:schemeClr val="bg1"/>
                </a:solidFill>
              </a:rPr>
              <a:t>平成</a:t>
            </a:r>
            <a:endParaRPr kumimoji="1" lang="en-US" altLang="ja-JP" sz="1200" dirty="0">
              <a:solidFill>
                <a:schemeClr val="bg1"/>
              </a:solidFill>
            </a:endParaRPr>
          </a:p>
          <a:p>
            <a:pPr algn="ctr"/>
            <a:r>
              <a:rPr kumimoji="1" lang="en-US" altLang="ja-JP" sz="1200" dirty="0">
                <a:solidFill>
                  <a:schemeClr val="bg1"/>
                </a:solidFill>
              </a:rPr>
              <a:t>29</a:t>
            </a:r>
            <a:r>
              <a:rPr kumimoji="1" lang="ja-JP" altLang="en-US" sz="1200" dirty="0">
                <a:solidFill>
                  <a:schemeClr val="bg1"/>
                </a:solidFill>
              </a:rPr>
              <a:t>年</a:t>
            </a:r>
            <a:r>
              <a:rPr kumimoji="1" lang="en-US" altLang="ja-JP" sz="1200" dirty="0">
                <a:solidFill>
                  <a:schemeClr val="bg1"/>
                </a:solidFill>
              </a:rPr>
              <a:t>30</a:t>
            </a:r>
            <a:r>
              <a:rPr kumimoji="1" lang="ja-JP" altLang="en-US" sz="1200" dirty="0">
                <a:solidFill>
                  <a:schemeClr val="bg1"/>
                </a:solidFill>
              </a:rPr>
              <a:t>年</a:t>
            </a:r>
            <a:endParaRPr kumimoji="1" lang="en-US" altLang="ja-JP" sz="1200" dirty="0">
              <a:solidFill>
                <a:schemeClr val="bg1"/>
              </a:solidFill>
            </a:endParaRPr>
          </a:p>
          <a:p>
            <a:pPr algn="ctr"/>
            <a:r>
              <a:rPr kumimoji="1" lang="ja-JP" altLang="en-US" sz="1400" dirty="0">
                <a:solidFill>
                  <a:schemeClr val="bg1"/>
                </a:solidFill>
              </a:rPr>
              <a:t>提案</a:t>
            </a:r>
          </a:p>
        </p:txBody>
      </p:sp>
      <p:pic>
        <p:nvPicPr>
          <p:cNvPr id="16" name="図 15" descr="QR コード&#10;&#10;AI 生成コンテンツは誤りを含む可能性があります。">
            <a:extLst>
              <a:ext uri="{FF2B5EF4-FFF2-40B4-BE49-F238E27FC236}">
                <a16:creationId xmlns:a16="http://schemas.microsoft.com/office/drawing/2014/main" id="{F199FB58-24EA-7B33-6E57-0472E557EF22}"/>
              </a:ext>
            </a:extLst>
          </p:cNvPr>
          <p:cNvPicPr>
            <a:picLocks noChangeAspect="1"/>
          </p:cNvPicPr>
          <p:nvPr/>
        </p:nvPicPr>
        <p:blipFill>
          <a:blip r:embed="rId5" cstate="print">
            <a:extLst>
              <a:ext uri="{28A0092B-C50C-407E-A947-70E740481C1C}">
                <a14:useLocalDpi xmlns:a14="http://schemas.microsoft.com/office/drawing/2010/main" val="0"/>
              </a:ext>
            </a:extLst>
          </a:blip>
          <a:srcRect l="5908" t="5038" r="6258" b="7057"/>
          <a:stretch>
            <a:fillRect/>
          </a:stretch>
        </p:blipFill>
        <p:spPr>
          <a:xfrm>
            <a:off x="8628314" y="7061814"/>
            <a:ext cx="480214" cy="480608"/>
          </a:xfrm>
          <a:prstGeom prst="rect">
            <a:avLst/>
          </a:prstGeom>
        </p:spPr>
      </p:pic>
      <p:pic>
        <p:nvPicPr>
          <p:cNvPr id="19" name="図 18" descr="QR コード&#10;&#10;AI 生成コンテンツは誤りを含む可能性があります。">
            <a:extLst>
              <a:ext uri="{FF2B5EF4-FFF2-40B4-BE49-F238E27FC236}">
                <a16:creationId xmlns:a16="http://schemas.microsoft.com/office/drawing/2014/main" id="{29FB3131-4965-3305-21BE-A6B01C96F779}"/>
              </a:ext>
            </a:extLst>
          </p:cNvPr>
          <p:cNvPicPr>
            <a:picLocks noChangeAspect="1"/>
          </p:cNvPicPr>
          <p:nvPr/>
        </p:nvPicPr>
        <p:blipFill>
          <a:blip r:embed="rId6" cstate="print">
            <a:extLst>
              <a:ext uri="{28A0092B-C50C-407E-A947-70E740481C1C}">
                <a14:useLocalDpi xmlns:a14="http://schemas.microsoft.com/office/drawing/2010/main" val="0"/>
              </a:ext>
            </a:extLst>
          </a:blip>
          <a:srcRect l="5605" t="5427" r="6309" b="5249"/>
          <a:stretch>
            <a:fillRect/>
          </a:stretch>
        </p:blipFill>
        <p:spPr>
          <a:xfrm>
            <a:off x="9596085" y="7054229"/>
            <a:ext cx="481597" cy="488366"/>
          </a:xfrm>
          <a:prstGeom prst="rect">
            <a:avLst/>
          </a:prstGeom>
        </p:spPr>
      </p:pic>
    </p:spTree>
    <p:extLst>
      <p:ext uri="{BB962C8B-B14F-4D97-AF65-F5344CB8AC3E}">
        <p14:creationId xmlns:p14="http://schemas.microsoft.com/office/powerpoint/2010/main" val="335747367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正方形/長方形 1"/>
          <p:cNvSpPr/>
          <p:nvPr/>
        </p:nvSpPr>
        <p:spPr>
          <a:xfrm>
            <a:off x="2" y="-14748"/>
            <a:ext cx="10691810" cy="7559675"/>
          </a:xfrm>
          <a:prstGeom prst="rect">
            <a:avLst/>
          </a:prstGeom>
          <a:solidFill>
            <a:srgbClr val="ACC7D0"/>
          </a:solidFill>
          <a:ln>
            <a:solidFill>
              <a:srgbClr val="ACC7D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115"/>
          </a:p>
        </p:txBody>
      </p:sp>
      <p:sp>
        <p:nvSpPr>
          <p:cNvPr id="3" name="角丸四角形 2"/>
          <p:cNvSpPr/>
          <p:nvPr/>
        </p:nvSpPr>
        <p:spPr>
          <a:xfrm>
            <a:off x="99380" y="338512"/>
            <a:ext cx="10493053" cy="6527769"/>
          </a:xfrm>
          <a:prstGeom prst="roundRect">
            <a:avLst>
              <a:gd name="adj" fmla="val 1796"/>
            </a:avLst>
          </a:prstGeom>
          <a:solidFill>
            <a:schemeClr val="bg1"/>
          </a:solidFill>
          <a:ln w="285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806" dirty="0">
              <a:solidFill>
                <a:srgbClr val="6E6457"/>
              </a:solidFill>
            </a:endParaRPr>
          </a:p>
        </p:txBody>
      </p:sp>
      <p:sp>
        <p:nvSpPr>
          <p:cNvPr id="4" name="テキスト ボックス 3"/>
          <p:cNvSpPr txBox="1"/>
          <p:nvPr/>
        </p:nvSpPr>
        <p:spPr>
          <a:xfrm>
            <a:off x="221978" y="1457146"/>
            <a:ext cx="10175124" cy="2564481"/>
          </a:xfrm>
          <a:prstGeom prst="rect">
            <a:avLst/>
          </a:prstGeom>
          <a:solidFill>
            <a:schemeClr val="bg1"/>
          </a:solidFill>
          <a:ln>
            <a:solidFill>
              <a:srgbClr val="464038"/>
            </a:solidFill>
            <a:prstDash val="sysDash"/>
          </a:ln>
        </p:spPr>
        <p:txBody>
          <a:bodyPr wrap="square" rIns="38856" rtlCol="0" anchor="t" anchorCtr="0">
            <a:noAutofit/>
          </a:bodyPr>
          <a:lstStyle/>
          <a:p>
            <a:pPr defTabSz="1125573">
              <a:defRPr/>
            </a:pPr>
            <a:endParaRPr kumimoji="1" lang="ja-JP" altLang="en-US" sz="1295" dirty="0">
              <a:solidFill>
                <a:srgbClr val="000000"/>
              </a:solidFill>
              <a:latin typeface="+mn-ea"/>
            </a:endParaRPr>
          </a:p>
        </p:txBody>
      </p:sp>
      <p:cxnSp>
        <p:nvCxnSpPr>
          <p:cNvPr id="5" name="直線コネクタ 4"/>
          <p:cNvCxnSpPr/>
          <p:nvPr/>
        </p:nvCxnSpPr>
        <p:spPr>
          <a:xfrm>
            <a:off x="611731" y="1457146"/>
            <a:ext cx="0" cy="2564481"/>
          </a:xfrm>
          <a:prstGeom prst="line">
            <a:avLst/>
          </a:prstGeom>
          <a:noFill/>
          <a:ln>
            <a:solidFill>
              <a:srgbClr val="464038"/>
            </a:solidFill>
            <a:prstDash val="sysDash"/>
          </a:ln>
        </p:spPr>
        <p:style>
          <a:lnRef idx="1">
            <a:schemeClr val="accent1"/>
          </a:lnRef>
          <a:fillRef idx="0">
            <a:schemeClr val="accent1"/>
          </a:fillRef>
          <a:effectRef idx="0">
            <a:schemeClr val="accent1"/>
          </a:effectRef>
          <a:fontRef idx="minor">
            <a:schemeClr val="tx1"/>
          </a:fontRef>
        </p:style>
      </p:cxnSp>
      <p:sp>
        <p:nvSpPr>
          <p:cNvPr id="6" name="右矢印 5"/>
          <p:cNvSpPr/>
          <p:nvPr/>
        </p:nvSpPr>
        <p:spPr>
          <a:xfrm>
            <a:off x="9596899" y="2310421"/>
            <a:ext cx="514938" cy="776115"/>
          </a:xfrm>
          <a:prstGeom prst="rightArrow">
            <a:avLst/>
          </a:prstGeom>
          <a:noFill/>
          <a:ln w="12700">
            <a:noFill/>
            <a:prstDash val="solid"/>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defTabSz="986912">
              <a:defRPr/>
            </a:pPr>
            <a:endParaRPr kumimoji="1" lang="ja-JP" altLang="en-US" sz="1079" dirty="0">
              <a:solidFill>
                <a:prstClr val="black"/>
              </a:solidFill>
              <a:latin typeface="+mn-ea"/>
            </a:endParaRPr>
          </a:p>
        </p:txBody>
      </p:sp>
      <p:sp>
        <p:nvSpPr>
          <p:cNvPr id="7" name="角丸四角形 6"/>
          <p:cNvSpPr/>
          <p:nvPr/>
        </p:nvSpPr>
        <p:spPr>
          <a:xfrm>
            <a:off x="5469194" y="1621437"/>
            <a:ext cx="4855223" cy="2268000"/>
          </a:xfrm>
          <a:prstGeom prst="roundRect">
            <a:avLst>
              <a:gd name="adj" fmla="val 9935"/>
            </a:avLst>
          </a:prstGeom>
          <a:noFill/>
          <a:ln w="12700">
            <a:solidFill>
              <a:srgbClr val="464038"/>
            </a:solidFill>
            <a:prstDash val="solid"/>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nchorCtr="0"/>
          <a:lstStyle/>
          <a:p>
            <a:pPr marL="188473" indent="-188473" defTabSz="986912">
              <a:defRPr/>
            </a:pPr>
            <a:endParaRPr kumimoji="1" lang="en-US" altLang="ja-JP" sz="863" spc="-108" dirty="0">
              <a:solidFill>
                <a:prstClr val="black"/>
              </a:solidFill>
              <a:latin typeface="+mn-ea"/>
            </a:endParaRPr>
          </a:p>
        </p:txBody>
      </p:sp>
      <p:sp>
        <p:nvSpPr>
          <p:cNvPr id="8" name="角丸四角形 7"/>
          <p:cNvSpPr/>
          <p:nvPr/>
        </p:nvSpPr>
        <p:spPr>
          <a:xfrm>
            <a:off x="792528" y="1621437"/>
            <a:ext cx="4464000" cy="2268000"/>
          </a:xfrm>
          <a:prstGeom prst="roundRect">
            <a:avLst>
              <a:gd name="adj" fmla="val 11281"/>
            </a:avLst>
          </a:prstGeom>
          <a:solidFill>
            <a:schemeClr val="bg1"/>
          </a:solidFill>
          <a:ln w="12700">
            <a:solidFill>
              <a:srgbClr val="464038"/>
            </a:solidFill>
            <a:prstDash val="solid"/>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nchorCtr="0"/>
          <a:lstStyle/>
          <a:p>
            <a:pPr defTabSz="986912">
              <a:defRPr/>
            </a:pPr>
            <a:r>
              <a:rPr kumimoji="1" lang="ja-JP" altLang="en-US" sz="1943" dirty="0">
                <a:solidFill>
                  <a:prstClr val="black"/>
                </a:solidFill>
                <a:latin typeface="+mn-ea"/>
              </a:rPr>
              <a:t> </a:t>
            </a:r>
            <a:endParaRPr kumimoji="1" lang="en-US" altLang="ja-JP" sz="1511" dirty="0">
              <a:solidFill>
                <a:prstClr val="black"/>
              </a:solidFill>
              <a:latin typeface="+mn-ea"/>
            </a:endParaRPr>
          </a:p>
        </p:txBody>
      </p:sp>
      <p:sp>
        <p:nvSpPr>
          <p:cNvPr id="9" name="テキスト ボックス 8"/>
          <p:cNvSpPr txBox="1"/>
          <p:nvPr/>
        </p:nvSpPr>
        <p:spPr>
          <a:xfrm>
            <a:off x="215892" y="4141926"/>
            <a:ext cx="10176816" cy="2564481"/>
          </a:xfrm>
          <a:prstGeom prst="rect">
            <a:avLst/>
          </a:prstGeom>
          <a:noFill/>
          <a:ln w="9525">
            <a:solidFill>
              <a:srgbClr val="464038"/>
            </a:solidFill>
            <a:prstDash val="sysDash"/>
          </a:ln>
        </p:spPr>
        <p:txBody>
          <a:bodyPr wrap="square" rIns="38856" rtlCol="0" anchor="t" anchorCtr="0">
            <a:noAutofit/>
          </a:bodyPr>
          <a:lstStyle/>
          <a:p>
            <a:pPr marL="191900" indent="-191900" algn="ctr" defTabSz="986912">
              <a:defRPr/>
            </a:pPr>
            <a:r>
              <a:rPr kumimoji="1" lang="ja-JP" altLang="en-US" sz="2159" dirty="0">
                <a:solidFill>
                  <a:prstClr val="black"/>
                </a:solidFill>
                <a:latin typeface="+mn-ea"/>
              </a:rPr>
              <a:t>　</a:t>
            </a:r>
            <a:r>
              <a:rPr kumimoji="1" lang="ja-JP" altLang="en-US" sz="1727" dirty="0">
                <a:solidFill>
                  <a:prstClr val="black"/>
                </a:solidFill>
                <a:latin typeface="+mn-ea"/>
              </a:rPr>
              <a:t>　</a:t>
            </a:r>
            <a:endParaRPr kumimoji="1" lang="en-US" altLang="ja-JP" sz="1727" dirty="0">
              <a:solidFill>
                <a:prstClr val="black"/>
              </a:solidFill>
              <a:latin typeface="+mn-ea"/>
            </a:endParaRPr>
          </a:p>
          <a:p>
            <a:pPr marL="191900" indent="-191900" algn="ctr" defTabSz="986912">
              <a:defRPr/>
            </a:pPr>
            <a:endParaRPr kumimoji="1" lang="en-US" altLang="ja-JP" sz="1727" dirty="0">
              <a:solidFill>
                <a:prstClr val="black"/>
              </a:solidFill>
              <a:latin typeface="+mn-ea"/>
            </a:endParaRPr>
          </a:p>
        </p:txBody>
      </p:sp>
      <p:cxnSp>
        <p:nvCxnSpPr>
          <p:cNvPr id="10" name="直線コネクタ 9"/>
          <p:cNvCxnSpPr/>
          <p:nvPr/>
        </p:nvCxnSpPr>
        <p:spPr>
          <a:xfrm>
            <a:off x="611731" y="4151713"/>
            <a:ext cx="0" cy="2564481"/>
          </a:xfrm>
          <a:prstGeom prst="line">
            <a:avLst/>
          </a:prstGeom>
          <a:noFill/>
          <a:ln w="9525">
            <a:solidFill>
              <a:srgbClr val="464038"/>
            </a:solidFill>
            <a:prstDash val="sysDash"/>
          </a:ln>
        </p:spPr>
        <p:style>
          <a:lnRef idx="1">
            <a:schemeClr val="accent1"/>
          </a:lnRef>
          <a:fillRef idx="0">
            <a:schemeClr val="accent1"/>
          </a:fillRef>
          <a:effectRef idx="0">
            <a:schemeClr val="accent1"/>
          </a:effectRef>
          <a:fontRef idx="minor">
            <a:schemeClr val="tx1"/>
          </a:fontRef>
        </p:style>
      </p:cxnSp>
      <p:sp>
        <p:nvSpPr>
          <p:cNvPr id="11" name="角丸四角形 10"/>
          <p:cNvSpPr/>
          <p:nvPr/>
        </p:nvSpPr>
        <p:spPr>
          <a:xfrm>
            <a:off x="5464417" y="4286052"/>
            <a:ext cx="4860000" cy="2268000"/>
          </a:xfrm>
          <a:prstGeom prst="roundRect">
            <a:avLst>
              <a:gd name="adj" fmla="val 9335"/>
            </a:avLst>
          </a:prstGeom>
          <a:solidFill>
            <a:schemeClr val="bg1"/>
          </a:solidFill>
          <a:ln w="12700">
            <a:solidFill>
              <a:srgbClr val="464038"/>
            </a:solidFill>
            <a:prstDash val="solid"/>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nchorCtr="0"/>
          <a:lstStyle/>
          <a:p>
            <a:pPr defTabSz="986912">
              <a:defRPr/>
            </a:pPr>
            <a:endParaRPr kumimoji="1" lang="en-US" altLang="ja-JP" sz="1727" b="1" u="sng" dirty="0">
              <a:solidFill>
                <a:prstClr val="black"/>
              </a:solidFill>
              <a:latin typeface="+mn-ea"/>
            </a:endParaRPr>
          </a:p>
        </p:txBody>
      </p:sp>
      <p:sp>
        <p:nvSpPr>
          <p:cNvPr id="12" name="角丸四角形 11"/>
          <p:cNvSpPr/>
          <p:nvPr/>
        </p:nvSpPr>
        <p:spPr>
          <a:xfrm>
            <a:off x="792528" y="4286052"/>
            <a:ext cx="4465042" cy="2268000"/>
          </a:xfrm>
          <a:prstGeom prst="roundRect">
            <a:avLst>
              <a:gd name="adj" fmla="val 8113"/>
            </a:avLst>
          </a:prstGeom>
          <a:solidFill>
            <a:schemeClr val="bg1"/>
          </a:solidFill>
          <a:ln w="12700">
            <a:solidFill>
              <a:srgbClr val="464038"/>
            </a:solidFill>
            <a:prstDash val="solid"/>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t" anchorCtr="0"/>
          <a:lstStyle/>
          <a:p>
            <a:pPr defTabSz="986912">
              <a:defRPr/>
            </a:pPr>
            <a:r>
              <a:rPr kumimoji="1" lang="ja-JP" altLang="en-US" sz="1943" dirty="0">
                <a:solidFill>
                  <a:prstClr val="black"/>
                </a:solidFill>
                <a:latin typeface="+mn-ea"/>
              </a:rPr>
              <a:t> </a:t>
            </a:r>
            <a:endParaRPr kumimoji="1" lang="en-US" altLang="ja-JP" sz="1943" u="sng" dirty="0">
              <a:solidFill>
                <a:prstClr val="black"/>
              </a:solidFill>
              <a:latin typeface="+mn-ea"/>
            </a:endParaRPr>
          </a:p>
        </p:txBody>
      </p:sp>
      <p:sp>
        <p:nvSpPr>
          <p:cNvPr id="13" name="右矢印 12"/>
          <p:cNvSpPr/>
          <p:nvPr/>
        </p:nvSpPr>
        <p:spPr>
          <a:xfrm>
            <a:off x="9583583" y="5137316"/>
            <a:ext cx="514938" cy="776115"/>
          </a:xfrm>
          <a:prstGeom prst="rightArrow">
            <a:avLst/>
          </a:prstGeom>
          <a:noFill/>
          <a:ln w="12700">
            <a:noFill/>
            <a:prstDash val="solid"/>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defTabSz="986912">
              <a:defRPr/>
            </a:pPr>
            <a:endParaRPr kumimoji="1" lang="ja-JP" altLang="en-US" sz="1079" dirty="0">
              <a:solidFill>
                <a:prstClr val="black"/>
              </a:solidFill>
              <a:latin typeface="+mn-ea"/>
            </a:endParaRPr>
          </a:p>
        </p:txBody>
      </p:sp>
      <p:sp>
        <p:nvSpPr>
          <p:cNvPr id="15" name="下矢印 14"/>
          <p:cNvSpPr/>
          <p:nvPr/>
        </p:nvSpPr>
        <p:spPr>
          <a:xfrm>
            <a:off x="7193755" y="3625184"/>
            <a:ext cx="1359216" cy="755002"/>
          </a:xfrm>
          <a:prstGeom prst="downArrow">
            <a:avLst/>
          </a:prstGeom>
          <a:solidFill>
            <a:srgbClr val="C7D9DF"/>
          </a:solidFill>
          <a:ln w="19050">
            <a:solidFill>
              <a:srgbClr val="464038"/>
            </a:solidFill>
            <a:prstDash val="solid"/>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defTabSz="986912">
              <a:defRPr/>
            </a:pPr>
            <a:endParaRPr kumimoji="1" lang="ja-JP" altLang="en-US" sz="1727" dirty="0">
              <a:solidFill>
                <a:prstClr val="black"/>
              </a:solidFill>
              <a:latin typeface="+mn-ea"/>
            </a:endParaRPr>
          </a:p>
        </p:txBody>
      </p:sp>
      <p:sp>
        <p:nvSpPr>
          <p:cNvPr id="16" name="テキスト ボックス 15"/>
          <p:cNvSpPr txBox="1"/>
          <p:nvPr/>
        </p:nvSpPr>
        <p:spPr>
          <a:xfrm>
            <a:off x="7326691" y="3796431"/>
            <a:ext cx="1152247" cy="324833"/>
          </a:xfrm>
          <a:prstGeom prst="rect">
            <a:avLst/>
          </a:prstGeom>
          <a:noFill/>
        </p:spPr>
        <p:txBody>
          <a:bodyPr wrap="square" rtlCol="0">
            <a:spAutoFit/>
          </a:bodyPr>
          <a:lstStyle/>
          <a:p>
            <a:pPr algn="ctr"/>
            <a:r>
              <a:rPr kumimoji="1" lang="ja-JP" altLang="en-US" sz="1511" b="1" dirty="0">
                <a:solidFill>
                  <a:srgbClr val="6E6457"/>
                </a:solidFill>
              </a:rPr>
              <a:t>見直し</a:t>
            </a:r>
          </a:p>
        </p:txBody>
      </p:sp>
      <p:sp>
        <p:nvSpPr>
          <p:cNvPr id="17" name="正方形/長方形 16"/>
          <p:cNvSpPr/>
          <p:nvPr/>
        </p:nvSpPr>
        <p:spPr>
          <a:xfrm>
            <a:off x="221979" y="1456617"/>
            <a:ext cx="404608" cy="2617340"/>
          </a:xfrm>
          <a:prstGeom prst="rect">
            <a:avLst/>
          </a:prstGeom>
          <a:noFill/>
          <a:ln w="6350">
            <a:no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115" dirty="0">
                <a:solidFill>
                  <a:srgbClr val="6E6457"/>
                </a:solidFill>
                <a:latin typeface="+mn-ea"/>
              </a:rPr>
              <a:t>従</a:t>
            </a:r>
            <a:endParaRPr kumimoji="1" lang="en-US" altLang="ja-JP" sz="2115" dirty="0">
              <a:solidFill>
                <a:srgbClr val="6E6457"/>
              </a:solidFill>
              <a:latin typeface="+mn-ea"/>
            </a:endParaRPr>
          </a:p>
          <a:p>
            <a:pPr algn="ctr"/>
            <a:endParaRPr kumimoji="1" lang="en-US" altLang="ja-JP" sz="2115" dirty="0">
              <a:solidFill>
                <a:srgbClr val="6E6457"/>
              </a:solidFill>
              <a:latin typeface="+mn-ea"/>
            </a:endParaRPr>
          </a:p>
          <a:p>
            <a:pPr algn="ctr"/>
            <a:r>
              <a:rPr kumimoji="1" lang="ja-JP" altLang="en-US" sz="2115" dirty="0">
                <a:solidFill>
                  <a:srgbClr val="6E6457"/>
                </a:solidFill>
                <a:latin typeface="+mn-ea"/>
              </a:rPr>
              <a:t>来</a:t>
            </a:r>
          </a:p>
        </p:txBody>
      </p:sp>
      <p:sp>
        <p:nvSpPr>
          <p:cNvPr id="18" name="正方形/長方形 17"/>
          <p:cNvSpPr/>
          <p:nvPr/>
        </p:nvSpPr>
        <p:spPr>
          <a:xfrm>
            <a:off x="212843" y="4148507"/>
            <a:ext cx="404608" cy="2557899"/>
          </a:xfrm>
          <a:prstGeom prst="rect">
            <a:avLst/>
          </a:prstGeom>
          <a:noFill/>
          <a:ln w="6350">
            <a:no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zh-TW" altLang="en-US" sz="2115" dirty="0">
                <a:solidFill>
                  <a:srgbClr val="6E6457"/>
                </a:solidFill>
                <a:latin typeface="游ゴシック" panose="020B0400000000000000" pitchFamily="50" charset="-128"/>
                <a:ea typeface="游ゴシック" panose="020B0400000000000000" pitchFamily="50" charset="-128"/>
              </a:rPr>
              <a:t>提</a:t>
            </a:r>
          </a:p>
          <a:p>
            <a:pPr algn="ctr"/>
            <a:r>
              <a:rPr kumimoji="1" lang="zh-TW" altLang="en-US" sz="2115" dirty="0">
                <a:solidFill>
                  <a:srgbClr val="6E6457"/>
                </a:solidFill>
                <a:latin typeface="游ゴシック" panose="020B0400000000000000" pitchFamily="50" charset="-128"/>
                <a:ea typeface="游ゴシック" panose="020B0400000000000000" pitchFamily="50" charset="-128"/>
              </a:rPr>
              <a:t>案</a:t>
            </a:r>
          </a:p>
          <a:p>
            <a:pPr algn="ctr"/>
            <a:r>
              <a:rPr kumimoji="1" lang="zh-TW" altLang="en-US" sz="2115" dirty="0">
                <a:solidFill>
                  <a:srgbClr val="6E6457"/>
                </a:solidFill>
                <a:latin typeface="游ゴシック" panose="020B0400000000000000" pitchFamily="50" charset="-128"/>
                <a:ea typeface="游ゴシック" panose="020B0400000000000000" pitchFamily="50" charset="-128"/>
              </a:rPr>
              <a:t>実</a:t>
            </a:r>
          </a:p>
          <a:p>
            <a:pPr algn="ctr"/>
            <a:r>
              <a:rPr kumimoji="1" lang="zh-TW" altLang="en-US" sz="2115" dirty="0">
                <a:solidFill>
                  <a:srgbClr val="6E6457"/>
                </a:solidFill>
                <a:latin typeface="游ゴシック" panose="020B0400000000000000" pitchFamily="50" charset="-128"/>
                <a:ea typeface="游ゴシック" panose="020B0400000000000000" pitchFamily="50" charset="-128"/>
              </a:rPr>
              <a:t>現</a:t>
            </a:r>
          </a:p>
          <a:p>
            <a:pPr algn="ctr"/>
            <a:r>
              <a:rPr kumimoji="1" lang="zh-TW" altLang="en-US" sz="2115" dirty="0">
                <a:solidFill>
                  <a:srgbClr val="6E6457"/>
                </a:solidFill>
                <a:latin typeface="游ゴシック" panose="020B0400000000000000" pitchFamily="50" charset="-128"/>
                <a:ea typeface="游ゴシック" panose="020B0400000000000000" pitchFamily="50" charset="-128"/>
              </a:rPr>
              <a:t>後</a:t>
            </a:r>
          </a:p>
        </p:txBody>
      </p:sp>
      <p:sp>
        <p:nvSpPr>
          <p:cNvPr id="23" name="タイトル 1"/>
          <p:cNvSpPr txBox="1">
            <a:spLocks/>
          </p:cNvSpPr>
          <p:nvPr/>
        </p:nvSpPr>
        <p:spPr>
          <a:xfrm>
            <a:off x="99380" y="349989"/>
            <a:ext cx="10513871" cy="83338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vert="horz" lIns="98694" tIns="49347" rIns="98694" bIns="49347" rtlCol="0" anchor="ctr">
            <a:noAutofit/>
          </a:bodyPr>
          <a:lstStyle>
            <a:lvl1pPr algn="ctr" defTabSz="914400" rtl="0" eaLnBrk="1" latinLnBrk="0" hangingPunct="1">
              <a:spcBef>
                <a:spcPct val="0"/>
              </a:spcBef>
              <a:buNone/>
              <a:defRPr kumimoji="1" sz="4400" kern="1200">
                <a:solidFill>
                  <a:schemeClr val="lt1"/>
                </a:solidFill>
                <a:latin typeface="+mn-lt"/>
                <a:ea typeface="+mn-ea"/>
                <a:cs typeface="+mn-cs"/>
              </a:defRPr>
            </a:lvl1pPr>
            <a:lvl2pPr>
              <a:defRPr>
                <a:solidFill>
                  <a:schemeClr val="lt1"/>
                </a:solidFill>
                <a:latin typeface="+mn-lt"/>
                <a:ea typeface="+mn-ea"/>
                <a:cs typeface="+mn-cs"/>
              </a:defRPr>
            </a:lvl2pPr>
            <a:lvl3pPr>
              <a:defRPr>
                <a:solidFill>
                  <a:schemeClr val="lt1"/>
                </a:solidFill>
                <a:latin typeface="+mn-lt"/>
                <a:ea typeface="+mn-ea"/>
                <a:cs typeface="+mn-cs"/>
              </a:defRPr>
            </a:lvl3pPr>
            <a:lvl4pPr>
              <a:defRPr>
                <a:solidFill>
                  <a:schemeClr val="lt1"/>
                </a:solidFill>
                <a:latin typeface="+mn-lt"/>
                <a:ea typeface="+mn-ea"/>
                <a:cs typeface="+mn-cs"/>
              </a:defRPr>
            </a:lvl4pPr>
            <a:lvl5pPr>
              <a:defRPr>
                <a:solidFill>
                  <a:schemeClr val="lt1"/>
                </a:solidFill>
                <a:latin typeface="+mn-lt"/>
                <a:ea typeface="+mn-ea"/>
                <a:cs typeface="+mn-cs"/>
              </a:defRPr>
            </a:lvl5pPr>
            <a:lvl6pPr>
              <a:defRPr>
                <a:solidFill>
                  <a:schemeClr val="lt1"/>
                </a:solidFill>
                <a:latin typeface="+mn-lt"/>
                <a:ea typeface="+mn-ea"/>
                <a:cs typeface="+mn-cs"/>
              </a:defRPr>
            </a:lvl6pPr>
            <a:lvl7pPr>
              <a:defRPr>
                <a:solidFill>
                  <a:schemeClr val="lt1"/>
                </a:solidFill>
                <a:latin typeface="+mn-lt"/>
                <a:ea typeface="+mn-ea"/>
                <a:cs typeface="+mn-cs"/>
              </a:defRPr>
            </a:lvl7pPr>
            <a:lvl8pPr>
              <a:defRPr>
                <a:solidFill>
                  <a:schemeClr val="lt1"/>
                </a:solidFill>
                <a:latin typeface="+mn-lt"/>
                <a:ea typeface="+mn-ea"/>
                <a:cs typeface="+mn-cs"/>
              </a:defRPr>
            </a:lvl8pPr>
            <a:lvl9pPr>
              <a:defRPr>
                <a:solidFill>
                  <a:schemeClr val="lt1"/>
                </a:solidFill>
                <a:latin typeface="+mn-lt"/>
                <a:ea typeface="+mn-ea"/>
                <a:cs typeface="+mn-cs"/>
              </a:defRPr>
            </a:lvl9pPr>
          </a:lstStyle>
          <a:p>
            <a:pPr lvl="0">
              <a:defRPr/>
            </a:pPr>
            <a:r>
              <a:rPr lang="ja-JP" altLang="en-US" sz="2159" b="1" u="sng" dirty="0">
                <a:solidFill>
                  <a:srgbClr val="464038"/>
                </a:solidFill>
                <a:latin typeface="游ゴシック" panose="020B0400000000000000" pitchFamily="50" charset="-128"/>
              </a:rPr>
              <a:t>〇〇制度の見直し</a:t>
            </a:r>
          </a:p>
        </p:txBody>
      </p:sp>
      <p:sp>
        <p:nvSpPr>
          <p:cNvPr id="24" name="角丸四角形 23"/>
          <p:cNvSpPr/>
          <p:nvPr/>
        </p:nvSpPr>
        <p:spPr>
          <a:xfrm>
            <a:off x="99379" y="345204"/>
            <a:ext cx="10488606" cy="6527769"/>
          </a:xfrm>
          <a:prstGeom prst="roundRect">
            <a:avLst>
              <a:gd name="adj" fmla="val 1796"/>
            </a:avLst>
          </a:prstGeom>
          <a:noFill/>
          <a:ln w="28575">
            <a:solidFill>
              <a:srgbClr val="46403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806" dirty="0">
              <a:solidFill>
                <a:srgbClr val="6E6457"/>
              </a:solidFill>
            </a:endParaRPr>
          </a:p>
        </p:txBody>
      </p:sp>
      <p:sp>
        <p:nvSpPr>
          <p:cNvPr id="25" name="正方形/長方形 24"/>
          <p:cNvSpPr/>
          <p:nvPr/>
        </p:nvSpPr>
        <p:spPr>
          <a:xfrm>
            <a:off x="100013" y="157256"/>
            <a:ext cx="2879998" cy="360000"/>
          </a:xfrm>
          <a:prstGeom prst="rect">
            <a:avLst/>
          </a:prstGeom>
          <a:solidFill>
            <a:srgbClr val="464038"/>
          </a:solidFill>
          <a:ln w="28575">
            <a:solidFill>
              <a:srgbClr val="464038"/>
            </a:solid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r>
              <a:rPr kumimoji="1" lang="ja-JP" altLang="en-US" sz="2159" b="1" dirty="0">
                <a:solidFill>
                  <a:schemeClr val="bg1"/>
                </a:solidFill>
              </a:rPr>
              <a:t>（参考）提案事例様式</a:t>
            </a:r>
          </a:p>
        </p:txBody>
      </p:sp>
      <p:sp>
        <p:nvSpPr>
          <p:cNvPr id="26" name="角丸四角形 25"/>
          <p:cNvSpPr/>
          <p:nvPr/>
        </p:nvSpPr>
        <p:spPr>
          <a:xfrm>
            <a:off x="1284569" y="6037585"/>
            <a:ext cx="3462457" cy="493053"/>
          </a:xfrm>
          <a:prstGeom prst="roundRect">
            <a:avLst>
              <a:gd name="adj" fmla="val 4753"/>
            </a:avLst>
          </a:prstGeom>
          <a:noFill/>
          <a:ln>
            <a:noFill/>
          </a:ln>
          <a:scene3d>
            <a:camera prst="orthographicFront"/>
            <a:lightRig rig="threePt" dir="t"/>
          </a:scene3d>
          <a:sp3d>
            <a:bevelT/>
          </a:sp3d>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sp3d/>
          </a:bodyPr>
          <a:lstStyle/>
          <a:p>
            <a:pPr algn="ctr" defTabSz="986912">
              <a:defRPr/>
            </a:pPr>
            <a:endParaRPr kumimoji="1" lang="ja-JP" altLang="en-US" sz="1943" b="1" dirty="0">
              <a:solidFill>
                <a:srgbClr val="E67D50"/>
              </a:solidFill>
              <a:latin typeface="+mn-ea"/>
            </a:endParaRPr>
          </a:p>
        </p:txBody>
      </p:sp>
      <p:sp>
        <p:nvSpPr>
          <p:cNvPr id="27" name="角丸四角形 26"/>
          <p:cNvSpPr/>
          <p:nvPr/>
        </p:nvSpPr>
        <p:spPr>
          <a:xfrm>
            <a:off x="91409" y="1001716"/>
            <a:ext cx="10475759" cy="299493"/>
          </a:xfrm>
          <a:prstGeom prst="round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86912">
              <a:defRPr/>
            </a:pPr>
            <a:r>
              <a:rPr kumimoji="1" lang="zh-TW" altLang="en-US" sz="1511" dirty="0">
                <a:solidFill>
                  <a:srgbClr val="464038"/>
                </a:solidFill>
                <a:latin typeface="游ゴシック" panose="020B0400000000000000" pitchFamily="50" charset="-128"/>
                <a:ea typeface="游ゴシック" panose="020B0400000000000000" pitchFamily="50" charset="-128"/>
              </a:rPr>
              <a:t>提案主体：</a:t>
            </a:r>
            <a:r>
              <a:rPr kumimoji="1" lang="ja-JP" altLang="en-US" sz="1511" dirty="0">
                <a:solidFill>
                  <a:srgbClr val="464038"/>
                </a:solidFill>
                <a:latin typeface="游ゴシック" panose="020B0400000000000000" pitchFamily="50" charset="-128"/>
                <a:ea typeface="游ゴシック" panose="020B0400000000000000" pitchFamily="50" charset="-128"/>
              </a:rPr>
              <a:t>〇〇県、△△</a:t>
            </a:r>
            <a:r>
              <a:rPr kumimoji="1" lang="zh-TW" altLang="en-US" sz="1511" dirty="0">
                <a:solidFill>
                  <a:srgbClr val="464038"/>
                </a:solidFill>
                <a:latin typeface="游ゴシック" panose="020B0400000000000000" pitchFamily="50" charset="-128"/>
                <a:ea typeface="游ゴシック" panose="020B0400000000000000" pitchFamily="50" charset="-128"/>
              </a:rPr>
              <a:t>市、</a:t>
            </a:r>
            <a:r>
              <a:rPr kumimoji="1" lang="ja-JP" altLang="en-US" sz="1511" dirty="0">
                <a:solidFill>
                  <a:srgbClr val="464038"/>
                </a:solidFill>
                <a:latin typeface="游ゴシック" panose="020B0400000000000000" pitchFamily="50" charset="-128"/>
                <a:ea typeface="游ゴシック" panose="020B0400000000000000" pitchFamily="50" charset="-128"/>
              </a:rPr>
              <a:t>□□</a:t>
            </a:r>
            <a:r>
              <a:rPr kumimoji="1" lang="zh-TW" altLang="en-US" sz="1511" dirty="0">
                <a:solidFill>
                  <a:srgbClr val="464038"/>
                </a:solidFill>
                <a:latin typeface="游ゴシック" panose="020B0400000000000000" pitchFamily="50" charset="-128"/>
                <a:ea typeface="游ゴシック" panose="020B0400000000000000" pitchFamily="50" charset="-128"/>
              </a:rPr>
              <a:t>市、</a:t>
            </a:r>
            <a:r>
              <a:rPr kumimoji="1" lang="ja-JP" altLang="en-US" sz="1511" dirty="0">
                <a:solidFill>
                  <a:srgbClr val="464038"/>
                </a:solidFill>
                <a:latin typeface="游ゴシック" panose="020B0400000000000000" pitchFamily="50" charset="-128"/>
                <a:ea typeface="游ゴシック" panose="020B0400000000000000" pitchFamily="50" charset="-128"/>
              </a:rPr>
              <a:t>◇◇</a:t>
            </a:r>
            <a:r>
              <a:rPr kumimoji="1" lang="zh-TW" altLang="en-US" sz="1511" dirty="0">
                <a:solidFill>
                  <a:srgbClr val="464038"/>
                </a:solidFill>
                <a:latin typeface="游ゴシック" panose="020B0400000000000000" pitchFamily="50" charset="-128"/>
                <a:ea typeface="游ゴシック" panose="020B0400000000000000" pitchFamily="50" charset="-128"/>
              </a:rPr>
              <a:t>町</a:t>
            </a:r>
          </a:p>
        </p:txBody>
      </p:sp>
      <p:sp>
        <p:nvSpPr>
          <p:cNvPr id="28" name="テキスト ボックス 27"/>
          <p:cNvSpPr txBox="1"/>
          <p:nvPr/>
        </p:nvSpPr>
        <p:spPr>
          <a:xfrm>
            <a:off x="860547" y="1883425"/>
            <a:ext cx="4269854" cy="83099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0" normalizeH="0" baseline="0" noProof="0" dirty="0">
                <a:ln>
                  <a:noFill/>
                </a:ln>
                <a:solidFill>
                  <a:srgbClr val="464038"/>
                </a:solidFill>
                <a:effectLst/>
                <a:uLnTx/>
                <a:uFillTx/>
                <a:latin typeface="游ゴシック" panose="020B0400000000000000" pitchFamily="50" charset="-128"/>
                <a:ea typeface="游ゴシック" panose="020B0400000000000000" pitchFamily="50" charset="-128"/>
              </a:rPr>
              <a:t>○</a:t>
            </a:r>
            <a:endParaRPr kumimoji="1" lang="en-US" altLang="ja-JP" sz="1600" b="0" i="0" u="none" strike="noStrike" kern="1200" cap="none" spc="0" normalizeH="0" baseline="0" noProof="0" dirty="0">
              <a:ln>
                <a:noFill/>
              </a:ln>
              <a:solidFill>
                <a:srgbClr val="464038"/>
              </a:solidFill>
              <a:effectLst/>
              <a:uLnTx/>
              <a:uFillTx/>
              <a:latin typeface="游ゴシック" panose="020B0400000000000000" pitchFamily="50" charset="-128"/>
              <a:ea typeface="游ゴシック" panose="020B0400000000000000"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600" u="sng" dirty="0">
              <a:solidFill>
                <a:srgbClr val="464038"/>
              </a:solidFill>
              <a:latin typeface="游ゴシック" panose="020B0400000000000000" pitchFamily="50" charset="-128"/>
              <a:ea typeface="游ゴシック" panose="020B0400000000000000" pitchFamily="50" charset="-128"/>
            </a:endParaRPr>
          </a:p>
          <a:p>
            <a:pPr lvl="0" defTabSz="914400">
              <a:defRPr/>
            </a:pPr>
            <a:r>
              <a:rPr kumimoji="1" lang="ja-JP" altLang="en-US" sz="1600" dirty="0">
                <a:solidFill>
                  <a:srgbClr val="464038"/>
                </a:solidFill>
                <a:latin typeface="游ゴシック" panose="020B0400000000000000" pitchFamily="50" charset="-128"/>
              </a:rPr>
              <a:t>○</a:t>
            </a:r>
            <a:endParaRPr kumimoji="1" lang="en-US" altLang="ja-JP" sz="1600" b="0" i="0" u="sng" strike="noStrike" kern="1200" cap="none" spc="0" normalizeH="0" baseline="0" noProof="0" dirty="0">
              <a:ln>
                <a:noFill/>
              </a:ln>
              <a:solidFill>
                <a:srgbClr val="464038"/>
              </a:solidFill>
              <a:effectLst/>
              <a:uLnTx/>
              <a:uFillTx/>
              <a:latin typeface="游ゴシック" panose="020B0400000000000000" pitchFamily="50" charset="-128"/>
              <a:ea typeface="游ゴシック" panose="020B0400000000000000" pitchFamily="50" charset="-128"/>
            </a:endParaRPr>
          </a:p>
        </p:txBody>
      </p:sp>
      <p:sp>
        <p:nvSpPr>
          <p:cNvPr id="29" name="テキスト ボックス 28"/>
          <p:cNvSpPr txBox="1"/>
          <p:nvPr/>
        </p:nvSpPr>
        <p:spPr>
          <a:xfrm>
            <a:off x="860547" y="4741451"/>
            <a:ext cx="3765842" cy="707886"/>
          </a:xfrm>
          <a:prstGeom prst="rect">
            <a:avLst/>
          </a:prstGeom>
          <a:noFill/>
        </p:spPr>
        <p:txBody>
          <a:bodyPr wrap="square" rtlCol="0">
            <a:spAutoFit/>
          </a:bodyPr>
          <a:lstStyle/>
          <a:p>
            <a:pPr marL="144000" marR="0" lvl="0" indent="-144000" algn="l" defTabSz="914400"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0" normalizeH="0" baseline="0" noProof="0" dirty="0">
                <a:ln>
                  <a:noFill/>
                </a:ln>
                <a:solidFill>
                  <a:srgbClr val="464038"/>
                </a:solidFill>
                <a:effectLst/>
                <a:uLnTx/>
                <a:uFillTx/>
                <a:latin typeface="游ゴシック" panose="020B0400000000000000" pitchFamily="50" charset="-128"/>
                <a:ea typeface="游ゴシック" panose="020B0400000000000000" pitchFamily="50" charset="-128"/>
              </a:rPr>
              <a:t>○</a:t>
            </a:r>
            <a:endParaRPr kumimoji="1" lang="en-US" altLang="ja-JP" sz="1600" b="0" i="0" u="none" strike="noStrike" kern="1200" cap="none" spc="0" normalizeH="0" baseline="0" noProof="0" dirty="0">
              <a:ln>
                <a:noFill/>
              </a:ln>
              <a:solidFill>
                <a:srgbClr val="464038"/>
              </a:solidFill>
              <a:effectLst/>
              <a:uLnTx/>
              <a:uFillTx/>
              <a:latin typeface="游ゴシック" panose="020B0400000000000000" pitchFamily="50" charset="-128"/>
              <a:ea typeface="游ゴシック" panose="020B0400000000000000" pitchFamily="50" charset="-128"/>
            </a:endParaRPr>
          </a:p>
          <a:p>
            <a:pPr marL="144000" marR="0" lvl="0" indent="-144000" algn="l" defTabSz="914400" rtl="0" eaLnBrk="1" fontAlgn="auto" latinLnBrk="0" hangingPunct="1">
              <a:lnSpc>
                <a:spcPct val="100000"/>
              </a:lnSpc>
              <a:spcBef>
                <a:spcPts val="0"/>
              </a:spcBef>
              <a:spcAft>
                <a:spcPts val="0"/>
              </a:spcAft>
              <a:buClrTx/>
              <a:buSzTx/>
              <a:buFontTx/>
              <a:buNone/>
              <a:tabLst/>
              <a:defRPr/>
            </a:pPr>
            <a:r>
              <a:rPr kumimoji="1" lang="ja-JP" altLang="en-US" sz="800" b="0" i="0" u="none" strike="noStrike" kern="1200" cap="none" spc="0" normalizeH="0" baseline="0" noProof="0" dirty="0">
                <a:ln>
                  <a:noFill/>
                </a:ln>
                <a:solidFill>
                  <a:srgbClr val="464038"/>
                </a:solidFill>
                <a:effectLst/>
                <a:uLnTx/>
                <a:uFillTx/>
                <a:latin typeface="游ゴシック" panose="020B0400000000000000" pitchFamily="50" charset="-128"/>
                <a:ea typeface="游ゴシック" panose="020B0400000000000000" pitchFamily="50" charset="-128"/>
              </a:rPr>
              <a:t>　</a:t>
            </a:r>
          </a:p>
          <a:p>
            <a:pPr marL="144000" marR="0" lvl="0" indent="-144000" algn="l" defTabSz="914400"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0" normalizeH="0" baseline="0" noProof="0" dirty="0">
                <a:ln>
                  <a:noFill/>
                </a:ln>
                <a:solidFill>
                  <a:srgbClr val="464038"/>
                </a:solidFill>
                <a:effectLst/>
                <a:uLnTx/>
                <a:uFillTx/>
                <a:latin typeface="游ゴシック" panose="020B0400000000000000" pitchFamily="50" charset="-128"/>
                <a:ea typeface="游ゴシック" panose="020B0400000000000000" pitchFamily="50" charset="-128"/>
              </a:rPr>
              <a:t>○</a:t>
            </a:r>
            <a:endParaRPr kumimoji="1" lang="en-US" altLang="ja-JP" sz="1600" b="1" i="0" u="sng" strike="noStrike" kern="1200" cap="none" spc="0" normalizeH="0" baseline="0" noProof="0" dirty="0">
              <a:ln>
                <a:noFill/>
              </a:ln>
              <a:solidFill>
                <a:srgbClr val="464038"/>
              </a:solidFill>
              <a:effectLst/>
              <a:uLnTx/>
              <a:uFillTx/>
              <a:latin typeface="游ゴシック" panose="020B0400000000000000" pitchFamily="50" charset="-128"/>
              <a:ea typeface="游ゴシック" panose="020B0400000000000000" pitchFamily="50" charset="-128"/>
            </a:endParaRPr>
          </a:p>
        </p:txBody>
      </p:sp>
      <p:sp>
        <p:nvSpPr>
          <p:cNvPr id="30" name="テキスト ボックス 29"/>
          <p:cNvSpPr txBox="1"/>
          <p:nvPr/>
        </p:nvSpPr>
        <p:spPr>
          <a:xfrm>
            <a:off x="5548262" y="1883425"/>
            <a:ext cx="4684720" cy="83099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600" b="0" i="0" u="none" strike="noStrike" kern="1200" cap="none" spc="0" normalizeH="0" baseline="0" noProof="0" dirty="0">
                <a:ln>
                  <a:noFill/>
                </a:ln>
                <a:solidFill>
                  <a:srgbClr val="464038"/>
                </a:solidFill>
                <a:effectLst/>
                <a:uLnTx/>
                <a:uFillTx/>
                <a:latin typeface="游ゴシック" panose="020B0400000000000000" pitchFamily="50" charset="-128"/>
                <a:ea typeface="游ゴシック" panose="020B0400000000000000" pitchFamily="50" charset="-128"/>
              </a:rPr>
              <a:t>○</a:t>
            </a:r>
            <a:endParaRPr kumimoji="1" lang="en-US" altLang="ja-JP" sz="1600" b="0" i="0" u="none" strike="noStrike" kern="1200" cap="none" spc="0" normalizeH="0" baseline="0" noProof="0" dirty="0">
              <a:ln>
                <a:noFill/>
              </a:ln>
              <a:solidFill>
                <a:srgbClr val="464038"/>
              </a:solidFill>
              <a:effectLst/>
              <a:uLnTx/>
              <a:uFillTx/>
              <a:latin typeface="游ゴシック" panose="020B0400000000000000" pitchFamily="50" charset="-128"/>
              <a:ea typeface="游ゴシック" panose="020B0400000000000000" pitchFamily="50" charset="-128"/>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600" b="0" i="0" u="none" strike="noStrike" kern="1200" cap="none" spc="0" normalizeH="0" baseline="0" noProof="0" dirty="0">
              <a:ln>
                <a:noFill/>
              </a:ln>
              <a:solidFill>
                <a:srgbClr val="464038"/>
              </a:solidFill>
              <a:effectLst/>
              <a:uLnTx/>
              <a:uFillTx/>
              <a:latin typeface="游ゴシック" panose="020B0400000000000000" pitchFamily="50" charset="-128"/>
              <a:ea typeface="游ゴシック" panose="020B0400000000000000" pitchFamily="50" charset="-128"/>
            </a:endParaRPr>
          </a:p>
          <a:p>
            <a:pPr lvl="0" defTabSz="914400">
              <a:defRPr/>
            </a:pPr>
            <a:r>
              <a:rPr kumimoji="1" lang="ja-JP" altLang="en-US" sz="1600" dirty="0">
                <a:solidFill>
                  <a:srgbClr val="464038"/>
                </a:solidFill>
                <a:latin typeface="游ゴシック" panose="020B0400000000000000" pitchFamily="50" charset="-128"/>
              </a:rPr>
              <a:t>○</a:t>
            </a:r>
            <a:endParaRPr kumimoji="1" lang="ja-JP" altLang="en-US" sz="1600" b="0" i="0" u="none" strike="noStrike" kern="1200" cap="none" spc="0" normalizeH="0" baseline="0" noProof="0" dirty="0">
              <a:ln>
                <a:noFill/>
              </a:ln>
              <a:solidFill>
                <a:srgbClr val="464038"/>
              </a:solidFill>
              <a:effectLst/>
              <a:uLnTx/>
              <a:uFillTx/>
              <a:latin typeface="游ゴシック" panose="020B0400000000000000" pitchFamily="50" charset="-128"/>
              <a:ea typeface="游ゴシック" panose="020B0400000000000000" pitchFamily="50" charset="-128"/>
            </a:endParaRPr>
          </a:p>
        </p:txBody>
      </p:sp>
      <p:grpSp>
        <p:nvGrpSpPr>
          <p:cNvPr id="33" name="グループ化 32"/>
          <p:cNvGrpSpPr/>
          <p:nvPr/>
        </p:nvGrpSpPr>
        <p:grpSpPr>
          <a:xfrm>
            <a:off x="304800" y="6897826"/>
            <a:ext cx="10014439" cy="542932"/>
            <a:chOff x="30986" y="6345339"/>
            <a:chExt cx="9278411" cy="503028"/>
          </a:xfrm>
          <a:noFill/>
        </p:grpSpPr>
        <p:sp>
          <p:nvSpPr>
            <p:cNvPr id="34" name="テキスト ボックス 33"/>
            <p:cNvSpPr txBox="1"/>
            <p:nvPr/>
          </p:nvSpPr>
          <p:spPr>
            <a:xfrm>
              <a:off x="30986" y="6347561"/>
              <a:ext cx="8864435" cy="500806"/>
            </a:xfrm>
            <a:prstGeom prst="rect">
              <a:avLst/>
            </a:prstGeom>
            <a:grpFill/>
          </p:spPr>
          <p:txBody>
            <a:bodyPr wrap="square" rtlCol="0">
              <a:spAutoFit/>
            </a:bodyPr>
            <a:lstStyle/>
            <a:p>
              <a:r>
                <a:rPr kumimoji="1" lang="ja-JP" altLang="en-US" sz="971" dirty="0">
                  <a:solidFill>
                    <a:srgbClr val="464038"/>
                  </a:solidFill>
                </a:rPr>
                <a:t>　</a:t>
              </a:r>
              <a:r>
                <a:rPr kumimoji="1" lang="en-US" altLang="ja-JP" sz="971" dirty="0">
                  <a:solidFill>
                    <a:srgbClr val="464038"/>
                  </a:solidFill>
                </a:rPr>
                <a:t>『</a:t>
              </a:r>
              <a:r>
                <a:rPr kumimoji="1" lang="ja-JP" altLang="en-US" sz="971" dirty="0">
                  <a:solidFill>
                    <a:srgbClr val="464038"/>
                  </a:solidFill>
                </a:rPr>
                <a:t>提案募集制度</a:t>
              </a:r>
              <a:r>
                <a:rPr kumimoji="1" lang="en-US" altLang="ja-JP" sz="971" dirty="0">
                  <a:solidFill>
                    <a:srgbClr val="464038"/>
                  </a:solidFill>
                </a:rPr>
                <a:t>』</a:t>
              </a:r>
              <a:r>
                <a:rPr kumimoji="1" lang="ja-JP" altLang="en-US" sz="971" dirty="0">
                  <a:solidFill>
                    <a:srgbClr val="464038"/>
                  </a:solidFill>
                </a:rPr>
                <a:t>について、もっと詳しく知りたいと思った方は内閣府</a:t>
              </a:r>
              <a:r>
                <a:rPr kumimoji="1" lang="en-US" altLang="ja-JP" sz="971" dirty="0">
                  <a:solidFill>
                    <a:srgbClr val="464038"/>
                  </a:solidFill>
                </a:rPr>
                <a:t>HP</a:t>
              </a:r>
              <a:r>
                <a:rPr kumimoji="1" lang="ja-JP" altLang="en-US" sz="971" dirty="0">
                  <a:solidFill>
                    <a:srgbClr val="464038"/>
                  </a:solidFill>
                </a:rPr>
                <a:t>で公表されているハンドブック・成果事例集をご覧ください！</a:t>
              </a:r>
              <a:endParaRPr kumimoji="1" lang="en-US" altLang="ja-JP" sz="971" dirty="0">
                <a:solidFill>
                  <a:srgbClr val="464038"/>
                </a:solidFill>
              </a:endParaRPr>
            </a:p>
            <a:p>
              <a:r>
                <a:rPr kumimoji="1" lang="ja-JP" altLang="en-US" sz="971" dirty="0">
                  <a:solidFill>
                    <a:srgbClr val="464038"/>
                  </a:solidFill>
                </a:rPr>
                <a:t>  　 ハンドブック</a:t>
              </a:r>
              <a:r>
                <a:rPr kumimoji="1" lang="en-US" altLang="ja-JP" sz="971" dirty="0">
                  <a:solidFill>
                    <a:srgbClr val="464038"/>
                  </a:solidFill>
                </a:rPr>
                <a:t>URL</a:t>
              </a:r>
              <a:r>
                <a:rPr kumimoji="1" lang="ja-JP" altLang="en-US" sz="971" dirty="0">
                  <a:solidFill>
                    <a:srgbClr val="464038"/>
                  </a:solidFill>
                </a:rPr>
                <a:t>：</a:t>
              </a:r>
              <a:r>
                <a:rPr kumimoji="1" lang="en-US" altLang="ja-JP" sz="971" dirty="0">
                  <a:solidFill>
                    <a:srgbClr val="464038"/>
                  </a:solidFill>
                </a:rPr>
                <a:t>https://www.cao.go.jp/bunken-suishin/teianbosyu/handbook.html</a:t>
              </a:r>
            </a:p>
            <a:p>
              <a:r>
                <a:rPr kumimoji="1" lang="en-US" altLang="ja-JP" sz="971" dirty="0">
                  <a:solidFill>
                    <a:srgbClr val="464038"/>
                  </a:solidFill>
                </a:rPr>
                <a:t>  </a:t>
              </a:r>
              <a:r>
                <a:rPr kumimoji="1" lang="ja-JP" altLang="en-US" sz="971" dirty="0">
                  <a:solidFill>
                    <a:srgbClr val="464038"/>
                  </a:solidFill>
                </a:rPr>
                <a:t>　</a:t>
              </a:r>
              <a:r>
                <a:rPr kumimoji="1" lang="en-US" altLang="ja-JP" sz="971" dirty="0">
                  <a:solidFill>
                    <a:srgbClr val="464038"/>
                  </a:solidFill>
                </a:rPr>
                <a:t> </a:t>
              </a:r>
              <a:r>
                <a:rPr kumimoji="1" lang="ja-JP" altLang="en-US" sz="971" dirty="0">
                  <a:solidFill>
                    <a:srgbClr val="464038"/>
                  </a:solidFill>
                </a:rPr>
                <a:t>成果事例集</a:t>
              </a:r>
              <a:r>
                <a:rPr kumimoji="1" lang="en-US" altLang="ja-JP" sz="971" dirty="0">
                  <a:solidFill>
                    <a:srgbClr val="464038"/>
                  </a:solidFill>
                </a:rPr>
                <a:t>URL</a:t>
              </a:r>
              <a:r>
                <a:rPr kumimoji="1" lang="ja-JP" altLang="en-US" sz="971" dirty="0">
                  <a:solidFill>
                    <a:srgbClr val="464038"/>
                  </a:solidFill>
                </a:rPr>
                <a:t>　：</a:t>
              </a:r>
              <a:r>
                <a:rPr kumimoji="1" lang="en-US" altLang="ja-JP" sz="971" dirty="0">
                  <a:solidFill>
                    <a:srgbClr val="464038"/>
                  </a:solidFill>
                </a:rPr>
                <a:t>https://www.cao.go.jp/bunken-suishin/jirei/seikajirei.html</a:t>
              </a:r>
              <a:endParaRPr kumimoji="1" lang="ja-JP" altLang="en-US" sz="971" dirty="0">
                <a:solidFill>
                  <a:srgbClr val="464038"/>
                </a:solidFill>
              </a:endParaRPr>
            </a:p>
          </p:txBody>
        </p:sp>
        <p:sp>
          <p:nvSpPr>
            <p:cNvPr id="35" name="テキスト ボックス 34"/>
            <p:cNvSpPr txBox="1"/>
            <p:nvPr/>
          </p:nvSpPr>
          <p:spPr>
            <a:xfrm>
              <a:off x="7446771" y="6348007"/>
              <a:ext cx="980077" cy="196639"/>
            </a:xfrm>
            <a:prstGeom prst="rect">
              <a:avLst/>
            </a:prstGeom>
            <a:grpFill/>
          </p:spPr>
          <p:txBody>
            <a:bodyPr wrap="square" rtlCol="0">
              <a:spAutoFit/>
            </a:bodyPr>
            <a:lstStyle/>
            <a:p>
              <a:pPr algn="ctr"/>
              <a:r>
                <a:rPr kumimoji="1" lang="ja-JP" altLang="en-US" sz="779" dirty="0">
                  <a:solidFill>
                    <a:srgbClr val="464038"/>
                  </a:solidFill>
                </a:rPr>
                <a:t>▼ハンドブック</a:t>
              </a:r>
              <a:endParaRPr kumimoji="1" lang="ja-JP" altLang="en-US" sz="624" dirty="0">
                <a:solidFill>
                  <a:srgbClr val="464038"/>
                </a:solidFill>
              </a:endParaRPr>
            </a:p>
          </p:txBody>
        </p:sp>
        <p:sp>
          <p:nvSpPr>
            <p:cNvPr id="36" name="テキスト ボックス 35"/>
            <p:cNvSpPr txBox="1"/>
            <p:nvPr/>
          </p:nvSpPr>
          <p:spPr>
            <a:xfrm>
              <a:off x="8329320" y="6345339"/>
              <a:ext cx="980077" cy="196639"/>
            </a:xfrm>
            <a:prstGeom prst="rect">
              <a:avLst/>
            </a:prstGeom>
            <a:grpFill/>
          </p:spPr>
          <p:txBody>
            <a:bodyPr wrap="square" rtlCol="0">
              <a:spAutoFit/>
            </a:bodyPr>
            <a:lstStyle/>
            <a:p>
              <a:pPr algn="ctr"/>
              <a:r>
                <a:rPr kumimoji="1" lang="ja-JP" altLang="en-US" sz="779" dirty="0">
                  <a:solidFill>
                    <a:srgbClr val="464038"/>
                  </a:solidFill>
                </a:rPr>
                <a:t>▼成果事例集</a:t>
              </a:r>
              <a:endParaRPr kumimoji="1" lang="ja-JP" altLang="en-US" sz="624" dirty="0">
                <a:solidFill>
                  <a:srgbClr val="464038"/>
                </a:solidFill>
              </a:endParaRPr>
            </a:p>
          </p:txBody>
        </p:sp>
      </p:grpSp>
      <p:pic>
        <p:nvPicPr>
          <p:cNvPr id="40" name="図 39"/>
          <p:cNvPicPr>
            <a:picLocks noChangeAspect="1"/>
          </p:cNvPicPr>
          <p:nvPr/>
        </p:nvPicPr>
        <p:blipFill>
          <a:blip r:embed="rId2"/>
          <a:stretch>
            <a:fillRect/>
          </a:stretch>
        </p:blipFill>
        <p:spPr>
          <a:xfrm>
            <a:off x="4434341" y="2548338"/>
            <a:ext cx="786452" cy="1231499"/>
          </a:xfrm>
          <a:prstGeom prst="rect">
            <a:avLst/>
          </a:prstGeom>
        </p:spPr>
      </p:pic>
      <p:pic>
        <p:nvPicPr>
          <p:cNvPr id="41" name="図 40"/>
          <p:cNvPicPr>
            <a:picLocks noChangeAspect="1"/>
          </p:cNvPicPr>
          <p:nvPr/>
        </p:nvPicPr>
        <p:blipFill>
          <a:blip r:embed="rId3"/>
          <a:stretch>
            <a:fillRect/>
          </a:stretch>
        </p:blipFill>
        <p:spPr>
          <a:xfrm>
            <a:off x="3980605" y="5508003"/>
            <a:ext cx="1408298" cy="938865"/>
          </a:xfrm>
          <a:prstGeom prst="rect">
            <a:avLst/>
          </a:prstGeom>
        </p:spPr>
      </p:pic>
      <p:sp>
        <p:nvSpPr>
          <p:cNvPr id="31" name="爆発 1 23">
            <a:extLst>
              <a:ext uri="{FF2B5EF4-FFF2-40B4-BE49-F238E27FC236}">
                <a16:creationId xmlns:a16="http://schemas.microsoft.com/office/drawing/2014/main" id="{AE42F3FF-E7B1-60F6-A3FF-6D84DEE6C56E}"/>
              </a:ext>
            </a:extLst>
          </p:cNvPr>
          <p:cNvSpPr/>
          <p:nvPr/>
        </p:nvSpPr>
        <p:spPr>
          <a:xfrm>
            <a:off x="595144" y="1410808"/>
            <a:ext cx="1190679" cy="493348"/>
          </a:xfrm>
          <a:prstGeom prst="irregularSeal1">
            <a:avLst/>
          </a:prstGeom>
          <a:solidFill>
            <a:srgbClr val="C7D9DF"/>
          </a:solidFill>
          <a:ln>
            <a:solidFill>
              <a:srgbClr val="46403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115"/>
          </a:p>
        </p:txBody>
      </p:sp>
      <p:sp>
        <p:nvSpPr>
          <p:cNvPr id="32" name="正方形/長方形 31">
            <a:extLst>
              <a:ext uri="{FF2B5EF4-FFF2-40B4-BE49-F238E27FC236}">
                <a16:creationId xmlns:a16="http://schemas.microsoft.com/office/drawing/2014/main" id="{657FFD08-2623-33EE-3EC7-762D1ED44B78}"/>
              </a:ext>
            </a:extLst>
          </p:cNvPr>
          <p:cNvSpPr/>
          <p:nvPr/>
        </p:nvSpPr>
        <p:spPr>
          <a:xfrm>
            <a:off x="655496" y="1501474"/>
            <a:ext cx="989420" cy="33086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b="1" dirty="0">
                <a:solidFill>
                  <a:srgbClr val="6E6457"/>
                </a:solidFill>
              </a:rPr>
              <a:t>支障</a:t>
            </a:r>
          </a:p>
        </p:txBody>
      </p:sp>
      <p:sp>
        <p:nvSpPr>
          <p:cNvPr id="37" name="雲 36">
            <a:extLst>
              <a:ext uri="{FF2B5EF4-FFF2-40B4-BE49-F238E27FC236}">
                <a16:creationId xmlns:a16="http://schemas.microsoft.com/office/drawing/2014/main" id="{D8B5DBA5-B654-A1EF-F019-C3C77FDACAED}"/>
              </a:ext>
            </a:extLst>
          </p:cNvPr>
          <p:cNvSpPr/>
          <p:nvPr/>
        </p:nvSpPr>
        <p:spPr>
          <a:xfrm>
            <a:off x="672482" y="4150191"/>
            <a:ext cx="980333" cy="467036"/>
          </a:xfrm>
          <a:prstGeom prst="cloud">
            <a:avLst/>
          </a:prstGeom>
          <a:solidFill>
            <a:srgbClr val="C7D9DF"/>
          </a:solidFill>
          <a:ln>
            <a:solidFill>
              <a:srgbClr val="464038"/>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115"/>
          </a:p>
        </p:txBody>
      </p:sp>
      <p:sp>
        <p:nvSpPr>
          <p:cNvPr id="38" name="正方形/長方形 37">
            <a:extLst>
              <a:ext uri="{FF2B5EF4-FFF2-40B4-BE49-F238E27FC236}">
                <a16:creationId xmlns:a16="http://schemas.microsoft.com/office/drawing/2014/main" id="{EF3883A0-73DE-F05A-19E1-CA843D47994F}"/>
              </a:ext>
            </a:extLst>
          </p:cNvPr>
          <p:cNvSpPr/>
          <p:nvPr/>
        </p:nvSpPr>
        <p:spPr>
          <a:xfrm>
            <a:off x="680634" y="4207943"/>
            <a:ext cx="990418" cy="33086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600" b="1" dirty="0">
                <a:solidFill>
                  <a:srgbClr val="6E6457"/>
                </a:solidFill>
              </a:rPr>
              <a:t>効果</a:t>
            </a:r>
          </a:p>
        </p:txBody>
      </p:sp>
      <p:sp>
        <p:nvSpPr>
          <p:cNvPr id="14" name="二等辺三角形 13">
            <a:extLst>
              <a:ext uri="{FF2B5EF4-FFF2-40B4-BE49-F238E27FC236}">
                <a16:creationId xmlns:a16="http://schemas.microsoft.com/office/drawing/2014/main" id="{02DC3034-D1BC-C36A-209E-B7B90BF5ADDF}"/>
              </a:ext>
            </a:extLst>
          </p:cNvPr>
          <p:cNvSpPr/>
          <p:nvPr/>
        </p:nvSpPr>
        <p:spPr>
          <a:xfrm flipV="1">
            <a:off x="2662847" y="5842945"/>
            <a:ext cx="964861" cy="211886"/>
          </a:xfrm>
          <a:prstGeom prst="triangle">
            <a:avLst/>
          </a:prstGeom>
          <a:solidFill>
            <a:srgbClr val="6E645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2159"/>
          </a:p>
        </p:txBody>
      </p:sp>
      <p:pic>
        <p:nvPicPr>
          <p:cNvPr id="19" name="図 18" descr="QR コード&#10;&#10;AI 生成コンテンツは誤りを含む可能性があります。">
            <a:extLst>
              <a:ext uri="{FF2B5EF4-FFF2-40B4-BE49-F238E27FC236}">
                <a16:creationId xmlns:a16="http://schemas.microsoft.com/office/drawing/2014/main" id="{6AFB7438-197C-F5C6-1E30-7AD40F1C2AD3}"/>
              </a:ext>
            </a:extLst>
          </p:cNvPr>
          <p:cNvPicPr>
            <a:picLocks noChangeAspect="1"/>
          </p:cNvPicPr>
          <p:nvPr/>
        </p:nvPicPr>
        <p:blipFill>
          <a:blip r:embed="rId4" cstate="print">
            <a:extLst>
              <a:ext uri="{28A0092B-C50C-407E-A947-70E740481C1C}">
                <a14:useLocalDpi xmlns:a14="http://schemas.microsoft.com/office/drawing/2010/main" val="0"/>
              </a:ext>
            </a:extLst>
          </a:blip>
          <a:srcRect l="5908" t="5038" r="6258" b="7057"/>
          <a:stretch>
            <a:fillRect/>
          </a:stretch>
        </p:blipFill>
        <p:spPr>
          <a:xfrm>
            <a:off x="8628314" y="7061814"/>
            <a:ext cx="480214" cy="480608"/>
          </a:xfrm>
          <a:prstGeom prst="rect">
            <a:avLst/>
          </a:prstGeom>
        </p:spPr>
      </p:pic>
      <p:pic>
        <p:nvPicPr>
          <p:cNvPr id="20" name="図 19" descr="QR コード&#10;&#10;AI 生成コンテンツは誤りを含む可能性があります。">
            <a:extLst>
              <a:ext uri="{FF2B5EF4-FFF2-40B4-BE49-F238E27FC236}">
                <a16:creationId xmlns:a16="http://schemas.microsoft.com/office/drawing/2014/main" id="{ABD037B3-1224-51B7-D7A7-A157231EAD83}"/>
              </a:ext>
            </a:extLst>
          </p:cNvPr>
          <p:cNvPicPr>
            <a:picLocks noChangeAspect="1"/>
          </p:cNvPicPr>
          <p:nvPr/>
        </p:nvPicPr>
        <p:blipFill>
          <a:blip r:embed="rId5" cstate="print">
            <a:extLst>
              <a:ext uri="{28A0092B-C50C-407E-A947-70E740481C1C}">
                <a14:useLocalDpi xmlns:a14="http://schemas.microsoft.com/office/drawing/2010/main" val="0"/>
              </a:ext>
            </a:extLst>
          </a:blip>
          <a:srcRect l="5605" t="5427" r="6309" b="5249"/>
          <a:stretch>
            <a:fillRect/>
          </a:stretch>
        </p:blipFill>
        <p:spPr>
          <a:xfrm>
            <a:off x="9596085" y="7054229"/>
            <a:ext cx="481597" cy="488366"/>
          </a:xfrm>
          <a:prstGeom prst="rect">
            <a:avLst/>
          </a:prstGeom>
        </p:spPr>
      </p:pic>
    </p:spTree>
    <p:extLst>
      <p:ext uri="{BB962C8B-B14F-4D97-AF65-F5344CB8AC3E}">
        <p14:creationId xmlns:p14="http://schemas.microsoft.com/office/powerpoint/2010/main" val="1659463555"/>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游ゴシック Light"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游ゴシック Light"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1700</Words>
  <Application>Microsoft Office PowerPoint</Application>
  <PresentationFormat>ユーザー設定</PresentationFormat>
  <Paragraphs>230</Paragraphs>
  <Slides>6</Slides>
  <Notes>0</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6</vt:i4>
      </vt:variant>
    </vt:vector>
  </HeadingPairs>
  <TitlesOfParts>
    <vt:vector size="10" baseType="lpstr">
      <vt:lpstr>游ゴシック</vt:lpstr>
      <vt:lpstr>Arial</vt:lpstr>
      <vt:lpstr>Calibri</vt:lpstr>
      <vt:lpstr>Office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cp:lastModifiedBy/>
  <cp:revision>1</cp:revision>
  <dcterms:created xsi:type="dcterms:W3CDTF">2022-07-08T00:38:02Z</dcterms:created>
  <dcterms:modified xsi:type="dcterms:W3CDTF">2026-06-25T10:21:37Z</dcterms:modified>
</cp:coreProperties>
</file>